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50"/>
  </p:notesMasterIdLst>
  <p:handoutMasterIdLst>
    <p:handoutMasterId r:id="rId51"/>
  </p:handoutMasterIdLst>
  <p:sldIdLst>
    <p:sldId id="256" r:id="rId2"/>
    <p:sldId id="364" r:id="rId3"/>
    <p:sldId id="406" r:id="rId4"/>
    <p:sldId id="367" r:id="rId5"/>
    <p:sldId id="366" r:id="rId6"/>
    <p:sldId id="368" r:id="rId7"/>
    <p:sldId id="352" r:id="rId8"/>
    <p:sldId id="369" r:id="rId9"/>
    <p:sldId id="371" r:id="rId10"/>
    <p:sldId id="370" r:id="rId11"/>
    <p:sldId id="372" r:id="rId12"/>
    <p:sldId id="365" r:id="rId13"/>
    <p:sldId id="407" r:id="rId14"/>
    <p:sldId id="375" r:id="rId15"/>
    <p:sldId id="411" r:id="rId16"/>
    <p:sldId id="374" r:id="rId17"/>
    <p:sldId id="373" r:id="rId18"/>
    <p:sldId id="376" r:id="rId19"/>
    <p:sldId id="377" r:id="rId20"/>
    <p:sldId id="378" r:id="rId21"/>
    <p:sldId id="379" r:id="rId22"/>
    <p:sldId id="380" r:id="rId23"/>
    <p:sldId id="381" r:id="rId24"/>
    <p:sldId id="382" r:id="rId25"/>
    <p:sldId id="383" r:id="rId26"/>
    <p:sldId id="403" r:id="rId27"/>
    <p:sldId id="387" r:id="rId28"/>
    <p:sldId id="384" r:id="rId29"/>
    <p:sldId id="385" r:id="rId30"/>
    <p:sldId id="386" r:id="rId31"/>
    <p:sldId id="405" r:id="rId32"/>
    <p:sldId id="404" r:id="rId33"/>
    <p:sldId id="402" r:id="rId34"/>
    <p:sldId id="389" r:id="rId35"/>
    <p:sldId id="390" r:id="rId36"/>
    <p:sldId id="391" r:id="rId37"/>
    <p:sldId id="392" r:id="rId38"/>
    <p:sldId id="401" r:id="rId39"/>
    <p:sldId id="343" r:id="rId40"/>
    <p:sldId id="393" r:id="rId41"/>
    <p:sldId id="394" r:id="rId42"/>
    <p:sldId id="395" r:id="rId43"/>
    <p:sldId id="409" r:id="rId44"/>
    <p:sldId id="396" r:id="rId45"/>
    <p:sldId id="397" r:id="rId46"/>
    <p:sldId id="398" r:id="rId47"/>
    <p:sldId id="412" r:id="rId48"/>
    <p:sldId id="399" r:id="rId49"/>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Tahom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Tahom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Tahom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Tahoma" pitchFamily="34" charset="0"/>
        <a:ea typeface="ＭＳ Ｐゴシック" pitchFamily="50" charset="-128"/>
        <a:cs typeface="+mn-cs"/>
      </a:defRPr>
    </a:lvl9pPr>
  </p:defaultTextStyle>
  <p:modifyVerifier cryptProviderType="rsaAES" cryptAlgorithmClass="hash" cryptAlgorithmType="typeAny" cryptAlgorithmSid="14" spinCount="100000" saltData="ufJDZ/1351I5ZPIyncqB9A==" hashData="ZAuKPy5POFjciN5BR4bTsRp891WSOOLU4JJsalO3kuZir6IDNDAmlIDK45COTRbjbQ7R4ja6vcVjxe345A3OCw=="/>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99FF99"/>
    <a:srgbClr val="FFFF66"/>
    <a:srgbClr val="FFFF00"/>
    <a:srgbClr val="00FF00"/>
    <a:srgbClr val="00CC00"/>
    <a:srgbClr val="00CCFF"/>
    <a:srgbClr val="66FF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45" autoAdjust="0"/>
    <p:restoredTop sz="94635" autoAdjust="0"/>
  </p:normalViewPr>
  <p:slideViewPr>
    <p:cSldViewPr>
      <p:cViewPr varScale="1">
        <p:scale>
          <a:sx n="127" d="100"/>
          <a:sy n="127" d="100"/>
        </p:scale>
        <p:origin x="1096" y="-4"/>
      </p:cViewPr>
      <p:guideLst>
        <p:guide orient="horz" pos="2160"/>
        <p:guide pos="2880"/>
      </p:guideLst>
    </p:cSldViewPr>
  </p:slideViewPr>
  <p:outlineViewPr>
    <p:cViewPr>
      <p:scale>
        <a:sx n="33" d="100"/>
        <a:sy n="33" d="100"/>
      </p:scale>
      <p:origin x="0" y="3942"/>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65" d="100"/>
          <a:sy n="65" d="100"/>
        </p:scale>
        <p:origin x="2512" y="5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en-US" altLang="ja-JP" dirty="0" smtClean="0"/>
              <a:t>111</a:t>
            </a:r>
            <a:endParaRPr lang="en-US" altLang="ja-JP" dirty="0"/>
          </a:p>
        </p:txBody>
      </p:sp>
      <p:sp>
        <p:nvSpPr>
          <p:cNvPr id="78851"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78852"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r>
              <a:rPr lang="en-US" altLang="ja-JP" dirty="0" smtClean="0"/>
              <a:t>No Data  No Market</a:t>
            </a:r>
            <a:endParaRPr lang="en-US" altLang="ja-JP" dirty="0"/>
          </a:p>
        </p:txBody>
      </p:sp>
      <p:sp>
        <p:nvSpPr>
          <p:cNvPr id="78853"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6B96E62-3D9E-4B53-838C-619F3FEBEA84}" type="slidenum">
              <a:rPr lang="en-US" altLang="ja-JP"/>
              <a:pPr>
                <a:defRPr/>
              </a:pPr>
              <a:t>‹#›</a:t>
            </a:fld>
            <a:endParaRPr lang="en-US" altLang="ja-JP" dirty="0"/>
          </a:p>
        </p:txBody>
      </p:sp>
    </p:spTree>
    <p:extLst>
      <p:ext uri="{BB962C8B-B14F-4D97-AF65-F5344CB8AC3E}">
        <p14:creationId xmlns:p14="http://schemas.microsoft.com/office/powerpoint/2010/main" val="25606445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en-US" altLang="ja-JP" dirty="0" smtClean="0"/>
              <a:t>111</a:t>
            </a:r>
            <a:endParaRPr lang="en-US" altLang="ja-JP" dirty="0"/>
          </a:p>
        </p:txBody>
      </p:sp>
      <p:sp>
        <p:nvSpPr>
          <p:cNvPr id="8195"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3584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8198" name="Rectangle 6"/>
          <p:cNvSpPr>
            <a:spLocks noGrp="1" noChangeArrowheads="1"/>
          </p:cNvSpPr>
          <p:nvPr>
            <p:ph type="ftr" sz="quarter" idx="4"/>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r>
              <a:rPr lang="en-US" altLang="ja-JP" dirty="0" smtClean="0"/>
              <a:t>No Data  No Market</a:t>
            </a:r>
            <a:endParaRPr lang="en-US" altLang="ja-JP" dirty="0"/>
          </a:p>
        </p:txBody>
      </p:sp>
      <p:sp>
        <p:nvSpPr>
          <p:cNvPr id="8199"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47DEEAF-B898-4445-A9A7-AFEC6B845280}" type="slidenum">
              <a:rPr lang="en-US" altLang="ja-JP"/>
              <a:pPr>
                <a:defRPr/>
              </a:pPr>
              <a:t>‹#›</a:t>
            </a:fld>
            <a:endParaRPr lang="en-US" altLang="ja-JP" dirty="0"/>
          </a:p>
        </p:txBody>
      </p:sp>
    </p:spTree>
    <p:extLst>
      <p:ext uri="{BB962C8B-B14F-4D97-AF65-F5344CB8AC3E}">
        <p14:creationId xmlns:p14="http://schemas.microsoft.com/office/powerpoint/2010/main" val="392564587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D08B4675-DD90-4884-AFEC-E79AA55EACA8}" type="slidenum">
              <a:rPr lang="en-US" altLang="ja-JP" smtClean="0">
                <a:ea typeface="ＭＳ Ｐゴシック" pitchFamily="50" charset="-128"/>
              </a:rPr>
              <a:pPr eaLnBrk="1" hangingPunct="1">
                <a:spcBef>
                  <a:spcPct val="0"/>
                </a:spcBef>
              </a:pPr>
              <a:t>1</a:t>
            </a:fld>
            <a:endParaRPr lang="en-US" altLang="ja-JP" dirty="0" smtClean="0">
              <a:ea typeface="ＭＳ Ｐゴシック" pitchFamily="50"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47DEEAF-B898-4445-A9A7-AFEC6B845280}" type="slidenum">
              <a:rPr lang="en-US" altLang="ja-JP" smtClean="0"/>
              <a:pPr>
                <a:defRPr/>
              </a:pPr>
              <a:t>14</a:t>
            </a:fld>
            <a:endParaRPr lang="en-US" altLang="ja-JP" dirty="0"/>
          </a:p>
        </p:txBody>
      </p:sp>
    </p:spTree>
    <p:extLst>
      <p:ext uri="{BB962C8B-B14F-4D97-AF65-F5344CB8AC3E}">
        <p14:creationId xmlns:p14="http://schemas.microsoft.com/office/powerpoint/2010/main" val="1677316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xfrm>
            <a:off x="7164288" y="-1"/>
            <a:ext cx="1258887" cy="482400"/>
          </a:xfrm>
          <a:prstGeom prst="rect">
            <a:avLst/>
          </a:prstGeom>
          <a:ln/>
        </p:spPr>
        <p:txBody>
          <a:bodyPr rIns="0" anchor="ctr" anchorCtr="0"/>
          <a:lstStyle>
            <a:lvl1pPr algn="r">
              <a:defRPr sz="2000" b="1">
                <a:latin typeface="ＭＳ ゴシック" panose="020B0609070205080204" pitchFamily="49" charset="-128"/>
                <a:ea typeface="ＭＳ ゴシック" panose="020B0609070205080204" pitchFamily="49" charset="-128"/>
              </a:defRPr>
            </a:lvl1pPr>
          </a:lstStyle>
          <a:p>
            <a:pPr>
              <a:defRPr/>
            </a:pPr>
            <a:fld id="{4BACD91C-C4A9-4D78-8098-3FF427E6EB30}" type="slidenum">
              <a:rPr lang="en-US" altLang="ja-JP" smtClean="0"/>
              <a:pPr>
                <a:defRPr/>
              </a:pPr>
              <a:t>‹#›</a:t>
            </a:fld>
            <a:endParaRPr lang="en-US" altLang="ja-JP" dirty="0"/>
          </a:p>
        </p:txBody>
      </p:sp>
      <p:sp>
        <p:nvSpPr>
          <p:cNvPr id="10" name="タイトル 9"/>
          <p:cNvSpPr>
            <a:spLocks noGrp="1"/>
          </p:cNvSpPr>
          <p:nvPr>
            <p:ph type="title"/>
          </p:nvPr>
        </p:nvSpPr>
        <p:spPr>
          <a:xfrm>
            <a:off x="1376290" y="0"/>
            <a:ext cx="6332094" cy="981758"/>
          </a:xfrm>
          <a:prstGeom prst="rect">
            <a:avLst/>
          </a:prstGeom>
        </p:spPr>
        <p:txBody>
          <a:bodyPr anchor="ctr" anchorCtr="0"/>
          <a:lstStyle>
            <a:lvl1pPr>
              <a:defRPr sz="2000">
                <a:solidFill>
                  <a:schemeClr val="tx1"/>
                </a:solidFill>
              </a:defRPr>
            </a:lvl1pPr>
          </a:lstStyle>
          <a:p>
            <a:r>
              <a:rPr kumimoji="1" lang="ja-JP" altLang="en-US" dirty="0" smtClean="0"/>
              <a:t>マスター タイトルの書式設定</a:t>
            </a:r>
            <a:endParaRPr kumimoji="1" lang="ja-JP" altLang="en-US" dirty="0"/>
          </a:p>
        </p:txBody>
      </p:sp>
      <p:sp>
        <p:nvSpPr>
          <p:cNvPr id="11" name="テキスト ボックス 10"/>
          <p:cNvSpPr txBox="1"/>
          <p:nvPr userDrawn="1"/>
        </p:nvSpPr>
        <p:spPr>
          <a:xfrm>
            <a:off x="3508" y="6516052"/>
            <a:ext cx="8516482" cy="369332"/>
          </a:xfrm>
          <a:prstGeom prst="rect">
            <a:avLst/>
          </a:prstGeom>
          <a:solidFill>
            <a:schemeClr val="accent1"/>
          </a:solidFill>
        </p:spPr>
        <p:txBody>
          <a:bodyPr wrap="square" rtlCol="0">
            <a:spAutoFit/>
          </a:bodyPr>
          <a:lstStyle/>
          <a:p>
            <a:pPr algn="l"/>
            <a:r>
              <a:rPr kumimoji="1" lang="en-US" altLang="ja-JP" sz="1800" b="1" dirty="0" smtClean="0">
                <a:solidFill>
                  <a:schemeClr val="bg1"/>
                </a:solidFill>
                <a:latin typeface="+mj-ea"/>
                <a:ea typeface="+mj-ea"/>
              </a:rPr>
              <a:t>No Data No Market</a:t>
            </a:r>
            <a:endParaRPr kumimoji="1" lang="ja-JP" altLang="en-US" sz="1800" b="1" dirty="0">
              <a:solidFill>
                <a:schemeClr val="bg1"/>
              </a:solidFill>
              <a:latin typeface="+mj-ea"/>
              <a:ea typeface="+mj-ea"/>
            </a:endParaRPr>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19990" y="6516051"/>
            <a:ext cx="624010" cy="369331"/>
          </a:xfrm>
          <a:prstGeom prst="rect">
            <a:avLst/>
          </a:prstGeom>
        </p:spPr>
      </p:pic>
    </p:spTree>
    <p:extLst>
      <p:ext uri="{BB962C8B-B14F-4D97-AF65-F5344CB8AC3E}">
        <p14:creationId xmlns:p14="http://schemas.microsoft.com/office/powerpoint/2010/main" val="25526484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42913" y="2984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27" name="Rectangle 3"/>
          <p:cNvSpPr>
            <a:spLocks noChangeArrowheads="1"/>
          </p:cNvSpPr>
          <p:nvPr/>
        </p:nvSpPr>
        <p:spPr bwMode="ltGray">
          <a:xfrm>
            <a:off x="825500" y="2984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28" name="Rectangle 4"/>
          <p:cNvSpPr>
            <a:spLocks noChangeArrowheads="1"/>
          </p:cNvSpPr>
          <p:nvPr/>
        </p:nvSpPr>
        <p:spPr bwMode="ltGray">
          <a:xfrm>
            <a:off x="566738" y="7207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29" name="Rectangle 5"/>
          <p:cNvSpPr>
            <a:spLocks noChangeArrowheads="1"/>
          </p:cNvSpPr>
          <p:nvPr/>
        </p:nvSpPr>
        <p:spPr bwMode="ltGray">
          <a:xfrm>
            <a:off x="925513" y="684213"/>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30" name="Rectangle 6"/>
          <p:cNvSpPr>
            <a:spLocks noChangeArrowheads="1"/>
          </p:cNvSpPr>
          <p:nvPr/>
        </p:nvSpPr>
        <p:spPr bwMode="ltGray">
          <a:xfrm>
            <a:off x="152400" y="6477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31" name="Rectangle 7"/>
          <p:cNvSpPr>
            <a:spLocks noChangeArrowheads="1"/>
          </p:cNvSpPr>
          <p:nvPr/>
        </p:nvSpPr>
        <p:spPr bwMode="gray">
          <a:xfrm>
            <a:off x="787400" y="1905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32" name="Rectangle 8"/>
          <p:cNvSpPr>
            <a:spLocks noChangeArrowheads="1"/>
          </p:cNvSpPr>
          <p:nvPr/>
        </p:nvSpPr>
        <p:spPr bwMode="gray">
          <a:xfrm>
            <a:off x="468313" y="9810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ja-JP" sz="2400" dirty="0" smtClean="0"/>
          </a:p>
        </p:txBody>
      </p:sp>
      <p:sp>
        <p:nvSpPr>
          <p:cNvPr id="10" name="Rectangle 16"/>
          <p:cNvSpPr txBox="1">
            <a:spLocks noChangeArrowheads="1"/>
          </p:cNvSpPr>
          <p:nvPr userDrawn="1"/>
        </p:nvSpPr>
        <p:spPr bwMode="auto">
          <a:xfrm>
            <a:off x="8334698" y="0"/>
            <a:ext cx="720080" cy="482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algn="r" rtl="0" fontAlgn="base">
              <a:spcBef>
                <a:spcPct val="0"/>
              </a:spcBef>
              <a:spcAft>
                <a:spcPct val="0"/>
              </a:spcAft>
              <a:defRPr kumimoji="1" sz="2000" b="1" kern="1200">
                <a:solidFill>
                  <a:schemeClr val="tx1"/>
                </a:solidFill>
                <a:latin typeface="ＭＳ ゴシック" pitchFamily="49" charset="-128"/>
                <a:ea typeface="ＭＳ ゴシック" pitchFamily="49" charset="-128"/>
                <a:cs typeface="+mn-cs"/>
              </a:defRPr>
            </a:lvl1pPr>
            <a:lvl2pPr marL="4572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Tahom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Tahom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Tahom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Tahom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Tahoma" pitchFamily="34" charset="0"/>
                <a:ea typeface="ＭＳ Ｐゴシック" pitchFamily="50" charset="-128"/>
                <a:cs typeface="+mn-cs"/>
              </a:defRPr>
            </a:lvl9pPr>
          </a:lstStyle>
          <a:p>
            <a:pPr algn="l">
              <a:defRPr/>
            </a:pPr>
            <a:r>
              <a:rPr lang="en-US" altLang="ja-JP" dirty="0" smtClean="0">
                <a:latin typeface="ＭＳ ゴシック" panose="020B0609070205080204" pitchFamily="49" charset="-128"/>
                <a:ea typeface="ＭＳ ゴシック" panose="020B0609070205080204" pitchFamily="49" charset="-128"/>
              </a:rPr>
              <a:t>/39</a:t>
            </a:r>
            <a:endParaRPr lang="en-US" altLang="ja-JP"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hyperlink" Target="https://public.mdsystem.com/ja/web/imds-public-pages/faq" TargetMode="External"/><Relationship Id="rId1" Type="http://schemas.openxmlformats.org/officeDocument/2006/relationships/slideLayout" Target="../slideLayouts/slideLayout1.xml"/><Relationship Id="rId4" Type="http://schemas.openxmlformats.org/officeDocument/2006/relationships/image" Target="../media/image27.emf"/></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35.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xml"/><Relationship Id="rId4" Type="http://schemas.openxmlformats.org/officeDocument/2006/relationships/image" Target="../media/image3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3.png"/><Relationship Id="rId1" Type="http://schemas.openxmlformats.org/officeDocument/2006/relationships/slideLayout" Target="../slideLayouts/slideLayout1.xml"/><Relationship Id="rId5" Type="http://schemas.openxmlformats.org/officeDocument/2006/relationships/image" Target="../media/image38.png"/><Relationship Id="rId4" Type="http://schemas.openxmlformats.org/officeDocument/2006/relationships/image" Target="../media/image37.png"/></Relationships>
</file>

<file path=ppt/slides/_rels/slide4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image" Target="../media/image39.jpeg"/><Relationship Id="rId1" Type="http://schemas.openxmlformats.org/officeDocument/2006/relationships/slideLayout" Target="../slideLayouts/slideLayout1.xml"/><Relationship Id="rId6" Type="http://schemas.openxmlformats.org/officeDocument/2006/relationships/image" Target="../media/image43.jpeg"/><Relationship Id="rId5" Type="http://schemas.openxmlformats.org/officeDocument/2006/relationships/image" Target="../media/image42.jpeg"/><Relationship Id="rId4" Type="http://schemas.openxmlformats.org/officeDocument/2006/relationships/image" Target="../media/image41.png"/></Relationships>
</file>

<file path=ppt/slides/_rels/slide4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41.png"/><Relationship Id="rId1" Type="http://schemas.openxmlformats.org/officeDocument/2006/relationships/slideLayout" Target="../slideLayouts/slideLayout1.xml"/><Relationship Id="rId6" Type="http://schemas.openxmlformats.org/officeDocument/2006/relationships/image" Target="../media/image45.jpeg"/><Relationship Id="rId5" Type="http://schemas.openxmlformats.org/officeDocument/2006/relationships/image" Target="../media/image44.png"/><Relationship Id="rId4" Type="http://schemas.openxmlformats.org/officeDocument/2006/relationships/image" Target="../media/image40.png"/></Relationships>
</file>

<file path=ppt/slides/_rels/slide46.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39.jpeg"/><Relationship Id="rId2" Type="http://schemas.openxmlformats.org/officeDocument/2006/relationships/image" Target="../media/image41.png"/><Relationship Id="rId1" Type="http://schemas.openxmlformats.org/officeDocument/2006/relationships/slideLayout" Target="../slideLayouts/slideLayout1.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image" Target="../media/image44.png"/></Relationships>
</file>

<file path=ppt/slides/_rels/slide47.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slideLayout" Target="../slideLayouts/slideLayout1.xml"/><Relationship Id="rId5" Type="http://schemas.openxmlformats.org/officeDocument/2006/relationships/image" Target="../media/image50.emf"/><Relationship Id="rId4" Type="http://schemas.openxmlformats.org/officeDocument/2006/relationships/image" Target="../media/image49.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a:t>
            </a:fld>
            <a:endParaRPr lang="en-US" altLang="ja-JP" dirty="0"/>
          </a:p>
        </p:txBody>
      </p:sp>
      <p:sp>
        <p:nvSpPr>
          <p:cNvPr id="6" name="Text Box 36"/>
          <p:cNvSpPr txBox="1">
            <a:spLocks noChangeArrowheads="1"/>
          </p:cNvSpPr>
          <p:nvPr/>
        </p:nvSpPr>
        <p:spPr bwMode="auto">
          <a:xfrm>
            <a:off x="0" y="1340768"/>
            <a:ext cx="91440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a:defRPr/>
            </a:pPr>
            <a:r>
              <a:rPr lang="en-US" altLang="ja-JP" sz="3200" b="1" dirty="0" smtClean="0">
                <a:latin typeface="+mn-ea"/>
                <a:ea typeface="+mn-ea"/>
              </a:rPr>
              <a:t>JAPIA</a:t>
            </a:r>
            <a:r>
              <a:rPr lang="ja-JP" altLang="en-US" sz="3200" b="1" dirty="0" smtClean="0">
                <a:latin typeface="+mn-ea"/>
                <a:ea typeface="+mn-ea"/>
              </a:rPr>
              <a:t>統一データシート入力ガイド</a:t>
            </a:r>
            <a:endParaRPr lang="en-US" altLang="ja-JP" sz="3200" b="1" dirty="0" smtClean="0">
              <a:latin typeface="+mn-ea"/>
              <a:ea typeface="+mn-ea"/>
            </a:endParaRPr>
          </a:p>
          <a:p>
            <a:pPr algn="ctr">
              <a:defRPr/>
            </a:pPr>
            <a:r>
              <a:rPr lang="ja-JP" altLang="en-US" sz="3200" b="1" dirty="0" smtClean="0">
                <a:latin typeface="+mn-ea"/>
                <a:ea typeface="+mn-ea"/>
              </a:rPr>
              <a:t>　（納入部品）</a:t>
            </a:r>
            <a:endParaRPr lang="en-US" altLang="ja-JP" sz="3200" b="1" dirty="0" smtClean="0">
              <a:latin typeface="+mn-ea"/>
              <a:ea typeface="+mn-ea"/>
            </a:endParaRPr>
          </a:p>
          <a:p>
            <a:pPr algn="ctr">
              <a:defRPr/>
            </a:pPr>
            <a:endParaRPr lang="en-US" altLang="ja-JP" sz="2400" b="1" dirty="0" smtClean="0">
              <a:latin typeface="+mn-ea"/>
              <a:ea typeface="+mn-ea"/>
            </a:endParaRPr>
          </a:p>
          <a:p>
            <a:pPr algn="ctr">
              <a:defRPr/>
            </a:pPr>
            <a:r>
              <a:rPr lang="en-US" altLang="ja-JP" sz="2400" b="1" dirty="0" smtClean="0">
                <a:latin typeface="+mn-ea"/>
                <a:ea typeface="+mn-ea"/>
              </a:rPr>
              <a:t>Version1.1</a:t>
            </a:r>
          </a:p>
          <a:p>
            <a:pPr algn="ctr">
              <a:defRPr/>
            </a:pPr>
            <a:endParaRPr lang="en-US" altLang="ja-JP" sz="2400" b="1" dirty="0" smtClean="0">
              <a:latin typeface="+mn-ea"/>
              <a:ea typeface="+mn-ea"/>
            </a:endParaRPr>
          </a:p>
          <a:p>
            <a:pPr algn="ctr">
              <a:defRPr/>
            </a:pPr>
            <a:endParaRPr lang="en-US" altLang="ja-JP" sz="2400" b="1" dirty="0" smtClean="0">
              <a:latin typeface="+mn-ea"/>
              <a:ea typeface="+mn-ea"/>
            </a:endParaRPr>
          </a:p>
          <a:p>
            <a:pPr algn="ctr">
              <a:defRPr/>
            </a:pPr>
            <a:endParaRPr lang="en-US" altLang="ja-JP" sz="2400" b="1" dirty="0">
              <a:latin typeface="+mn-ea"/>
              <a:ea typeface="+mn-ea"/>
            </a:endParaRPr>
          </a:p>
          <a:p>
            <a:pPr algn="ctr">
              <a:defRPr/>
            </a:pPr>
            <a:endParaRPr lang="en-US" altLang="ja-JP" sz="2400" b="1" dirty="0">
              <a:latin typeface="+mn-ea"/>
              <a:ea typeface="+mn-ea"/>
            </a:endParaRPr>
          </a:p>
          <a:p>
            <a:pPr algn="ctr">
              <a:defRPr/>
            </a:pPr>
            <a:r>
              <a:rPr lang="ja-JP" altLang="en-US" sz="3200" b="1" dirty="0" smtClean="0">
                <a:latin typeface="+mn-ea"/>
                <a:ea typeface="+mn-ea"/>
              </a:rPr>
              <a:t>豊田合成株式会社</a:t>
            </a:r>
            <a:endParaRPr lang="en-US" altLang="ja-JP" sz="3200" b="1" dirty="0" smtClean="0">
              <a:latin typeface="+mn-ea"/>
              <a:ea typeface="+mn-ea"/>
            </a:endParaRPr>
          </a:p>
          <a:p>
            <a:pPr algn="ctr">
              <a:defRPr/>
            </a:pPr>
            <a:endParaRPr lang="en-US" altLang="ja-JP" sz="2000" b="1" dirty="0" smtClean="0">
              <a:latin typeface="+mn-ea"/>
              <a:ea typeface="+mn-ea"/>
            </a:endParaRPr>
          </a:p>
          <a:p>
            <a:pPr algn="ctr">
              <a:defRPr/>
            </a:pPr>
            <a:r>
              <a:rPr lang="ja-JP" altLang="en-US" sz="2400" b="1" dirty="0" smtClean="0">
                <a:latin typeface="+mn-ea"/>
                <a:ea typeface="+mn-ea"/>
              </a:rPr>
              <a:t>制定：</a:t>
            </a:r>
            <a:r>
              <a:rPr lang="en-US" altLang="ja-JP" sz="2400" b="1" dirty="0" smtClean="0">
                <a:latin typeface="+mn-ea"/>
                <a:ea typeface="+mn-ea"/>
              </a:rPr>
              <a:t>2020</a:t>
            </a:r>
            <a:r>
              <a:rPr lang="ja-JP" altLang="en-US" sz="2400" b="1" dirty="0" smtClean="0">
                <a:latin typeface="+mn-ea"/>
                <a:ea typeface="+mn-ea"/>
              </a:rPr>
              <a:t>年 </a:t>
            </a:r>
            <a:r>
              <a:rPr lang="en-US" altLang="ja-JP" sz="2400" b="1" dirty="0" smtClean="0">
                <a:latin typeface="+mn-ea"/>
                <a:ea typeface="+mn-ea"/>
              </a:rPr>
              <a:t>9</a:t>
            </a:r>
            <a:r>
              <a:rPr lang="ja-JP" altLang="en-US" sz="2400" b="1" dirty="0" smtClean="0">
                <a:latin typeface="+mn-ea"/>
                <a:ea typeface="+mn-ea"/>
              </a:rPr>
              <a:t>月</a:t>
            </a:r>
            <a:r>
              <a:rPr lang="en-US" altLang="ja-JP" sz="2400" b="1" dirty="0" smtClean="0">
                <a:latin typeface="+mn-ea"/>
                <a:ea typeface="+mn-ea"/>
              </a:rPr>
              <a:t>25</a:t>
            </a:r>
            <a:r>
              <a:rPr lang="ja-JP" altLang="en-US" sz="2400" b="1" dirty="0" smtClean="0">
                <a:latin typeface="+mn-ea"/>
                <a:ea typeface="+mn-ea"/>
              </a:rPr>
              <a:t>日</a:t>
            </a:r>
            <a:endParaRPr lang="en-US" altLang="ja-JP" sz="2400" b="1" dirty="0" smtClean="0">
              <a:latin typeface="+mn-ea"/>
              <a:ea typeface="+mn-ea"/>
            </a:endParaRPr>
          </a:p>
          <a:p>
            <a:pPr algn="ctr">
              <a:defRPr/>
            </a:pPr>
            <a:r>
              <a:rPr lang="ja-JP" altLang="en-US" sz="2400" b="1" dirty="0" smtClean="0">
                <a:latin typeface="+mn-ea"/>
                <a:ea typeface="+mn-ea"/>
              </a:rPr>
              <a:t>改定：</a:t>
            </a:r>
            <a:r>
              <a:rPr lang="en-US" altLang="ja-JP" sz="2400" b="1" dirty="0" smtClean="0">
                <a:latin typeface="+mn-ea"/>
                <a:ea typeface="+mn-ea"/>
              </a:rPr>
              <a:t>2023</a:t>
            </a:r>
            <a:r>
              <a:rPr lang="ja-JP" altLang="en-US" sz="2400" b="1" dirty="0" smtClean="0">
                <a:latin typeface="+mn-ea"/>
                <a:ea typeface="+mn-ea"/>
              </a:rPr>
              <a:t>年</a:t>
            </a:r>
            <a:r>
              <a:rPr lang="en-US" altLang="ja-JP" sz="2400" b="1" dirty="0" smtClean="0">
                <a:latin typeface="+mn-ea"/>
                <a:ea typeface="+mn-ea"/>
              </a:rPr>
              <a:t>7</a:t>
            </a:r>
            <a:r>
              <a:rPr lang="ja-JP" altLang="en-US" sz="2400" b="1" dirty="0" smtClean="0">
                <a:latin typeface="+mn-ea"/>
                <a:ea typeface="+mn-ea"/>
              </a:rPr>
              <a:t>月</a:t>
            </a:r>
            <a:r>
              <a:rPr lang="en-US" altLang="ja-JP" sz="2400" b="1" dirty="0" smtClean="0">
                <a:latin typeface="+mn-ea"/>
                <a:ea typeface="+mn-ea"/>
              </a:rPr>
              <a:t>6</a:t>
            </a:r>
            <a:r>
              <a:rPr lang="ja-JP" altLang="en-US" sz="2400" b="1" dirty="0" smtClean="0">
                <a:latin typeface="+mn-ea"/>
                <a:ea typeface="+mn-ea"/>
              </a:rPr>
              <a:t>日</a:t>
            </a:r>
            <a:endParaRPr lang="en-US" altLang="ja-JP" sz="2400" b="1" dirty="0" smtClean="0">
              <a:latin typeface="+mn-ea"/>
              <a:ea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10</a:t>
            </a:fld>
            <a:endParaRPr lang="en-US" altLang="ja-JP" dirty="0"/>
          </a:p>
        </p:txBody>
      </p:sp>
      <p:sp>
        <p:nvSpPr>
          <p:cNvPr id="3" name="タイトル 2"/>
          <p:cNvSpPr>
            <a:spLocks noGrp="1"/>
          </p:cNvSpPr>
          <p:nvPr>
            <p:ph type="title"/>
          </p:nvPr>
        </p:nvSpPr>
        <p:spPr>
          <a:xfrm>
            <a:off x="1475655" y="0"/>
            <a:ext cx="6243745"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2-3.</a:t>
            </a:r>
            <a:r>
              <a:rPr lang="ja-JP" altLang="en-US" b="1" dirty="0" smtClean="0">
                <a:latin typeface="+mj-ea"/>
              </a:rPr>
              <a:t>部品構成情報</a:t>
            </a:r>
            <a:endParaRPr kumimoji="1" lang="ja-JP" altLang="en-US" b="1" dirty="0">
              <a:latin typeface="+mj-ea"/>
            </a:endParaRPr>
          </a:p>
        </p:txBody>
      </p:sp>
      <p:sp>
        <p:nvSpPr>
          <p:cNvPr id="4" name="テキスト ボックス 3"/>
          <p:cNvSpPr txBox="1"/>
          <p:nvPr/>
        </p:nvSpPr>
        <p:spPr bwMode="auto">
          <a:xfrm>
            <a:off x="611559" y="1204797"/>
            <a:ext cx="8232353" cy="4966350"/>
          </a:xfrm>
          <a:prstGeom prst="rect">
            <a:avLst/>
          </a:prstGeom>
          <a:noFill/>
          <a:ln w="25400">
            <a:noFill/>
          </a:ln>
          <a:extLst/>
        </p:spPr>
        <p:txBody>
          <a:bodyPr wrap="square" lIns="72000" tIns="36000" rIns="72000" bIns="36000" rtlCol="0" anchor="t" anchorCtr="0">
            <a:spAutoFit/>
          </a:bodyPr>
          <a:lstStyle/>
          <a:p>
            <a:r>
              <a:rPr lang="en-US" altLang="ja-JP" sz="2400" b="1" dirty="0" smtClean="0">
                <a:solidFill>
                  <a:srgbClr val="0000FF"/>
                </a:solidFill>
                <a:latin typeface="+mj-ea"/>
                <a:ea typeface="+mj-ea"/>
                <a:sym typeface="Wingdings" pitchFamily="2" charset="2"/>
              </a:rPr>
              <a:t>TG</a:t>
            </a:r>
            <a:r>
              <a:rPr lang="ja-JP" altLang="en-US" sz="2400" b="1" dirty="0" smtClean="0">
                <a:solidFill>
                  <a:srgbClr val="0000FF"/>
                </a:solidFill>
                <a:latin typeface="+mj-ea"/>
                <a:ea typeface="+mj-ea"/>
                <a:sym typeface="Wingdings" pitchFamily="2" charset="2"/>
              </a:rPr>
              <a:t>から支給されている部品（支給部品）</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en-US" altLang="ja-JP" sz="2000" b="1" dirty="0" smtClean="0">
                <a:latin typeface="+mn-ea"/>
                <a:ea typeface="+mn-ea"/>
                <a:sym typeface="Wingdings" pitchFamily="2" charset="2"/>
              </a:rPr>
              <a:t>TG</a:t>
            </a:r>
            <a:r>
              <a:rPr lang="ja-JP" altLang="en-US" sz="2000" b="1" dirty="0" smtClean="0">
                <a:latin typeface="+mn-ea"/>
                <a:ea typeface="+mn-ea"/>
                <a:sym typeface="Wingdings" pitchFamily="2" charset="2"/>
              </a:rPr>
              <a:t>からの支給部品</a:t>
            </a:r>
            <a:r>
              <a:rPr lang="ja-JP" altLang="en-US" sz="2000" b="1" baseline="30000" dirty="0" smtClean="0">
                <a:solidFill>
                  <a:schemeClr val="accent1"/>
                </a:solidFill>
                <a:latin typeface="+mn-ea"/>
                <a:ea typeface="+mn-ea"/>
                <a:sym typeface="Wingdings" pitchFamily="2" charset="2"/>
              </a:rPr>
              <a:t>*</a:t>
            </a:r>
            <a:r>
              <a:rPr lang="ja-JP" altLang="en-US" sz="2000" b="1" dirty="0" smtClean="0">
                <a:latin typeface="+mn-ea"/>
                <a:ea typeface="+mn-ea"/>
                <a:sym typeface="Wingdings" pitchFamily="2" charset="2"/>
              </a:rPr>
              <a:t>の場合、登録済区分［</a:t>
            </a:r>
            <a:r>
              <a:rPr lang="en-US" altLang="ja-JP" sz="2000" b="1" dirty="0" smtClean="0">
                <a:latin typeface="+mn-ea"/>
                <a:ea typeface="+mn-ea"/>
                <a:sym typeface="Wingdings" pitchFamily="2" charset="2"/>
              </a:rPr>
              <a:t>6</a:t>
            </a:r>
            <a:r>
              <a:rPr lang="ja-JP" altLang="en-US" sz="2000" b="1" dirty="0" smtClean="0">
                <a:latin typeface="+mn-ea"/>
                <a:ea typeface="+mn-ea"/>
                <a:sym typeface="Wingdings" pitchFamily="2" charset="2"/>
              </a:rPr>
              <a:t>］に「</a:t>
            </a:r>
            <a:r>
              <a:rPr lang="en-US" altLang="ja-JP" sz="2000" b="1" dirty="0" smtClean="0">
                <a:solidFill>
                  <a:srgbClr val="0000FF"/>
                </a:solidFill>
                <a:latin typeface="+mn-ea"/>
                <a:ea typeface="+mn-ea"/>
                <a:sym typeface="Wingdings" pitchFamily="2" charset="2"/>
              </a:rPr>
              <a:t>3</a:t>
            </a:r>
            <a:r>
              <a:rPr lang="ja-JP" altLang="en-US" sz="2000" b="1" dirty="0" smtClean="0">
                <a:latin typeface="+mn-ea"/>
                <a:ea typeface="+mn-ea"/>
                <a:sym typeface="Wingdings" pitchFamily="2" charset="2"/>
              </a:rPr>
              <a:t>」を入力</a:t>
            </a:r>
            <a:endParaRPr lang="en-US" altLang="ja-JP" sz="2000" b="1" dirty="0" smtClean="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1400" b="1" dirty="0" smtClean="0">
                <a:solidFill>
                  <a:schemeClr val="accent1"/>
                </a:solidFill>
                <a:latin typeface="+mn-ea"/>
                <a:ea typeface="+mn-ea"/>
                <a:sym typeface="Wingdings" pitchFamily="2" charset="2"/>
              </a:rPr>
              <a:t>* 支給品：「無償で</a:t>
            </a:r>
            <a:r>
              <a:rPr lang="en-US" altLang="ja-JP" sz="1400" b="1" dirty="0" smtClean="0">
                <a:solidFill>
                  <a:schemeClr val="accent1"/>
                </a:solidFill>
                <a:latin typeface="+mn-ea"/>
                <a:ea typeface="+mn-ea"/>
                <a:sym typeface="Wingdings" pitchFamily="2" charset="2"/>
              </a:rPr>
              <a:t>TG</a:t>
            </a:r>
            <a:r>
              <a:rPr lang="ja-JP" altLang="en-US" sz="1400" b="1" dirty="0" smtClean="0">
                <a:solidFill>
                  <a:schemeClr val="accent1"/>
                </a:solidFill>
                <a:latin typeface="+mn-ea"/>
                <a:ea typeface="+mn-ea"/>
                <a:sym typeface="Wingdings" pitchFamily="2" charset="2"/>
              </a:rPr>
              <a:t>から支給されている部品」および「</a:t>
            </a:r>
            <a:r>
              <a:rPr lang="en-US" altLang="ja-JP" sz="1400" b="1" dirty="0" smtClean="0">
                <a:solidFill>
                  <a:schemeClr val="accent1"/>
                </a:solidFill>
                <a:latin typeface="+mn-ea"/>
                <a:ea typeface="+mn-ea"/>
                <a:sym typeface="Wingdings" pitchFamily="2" charset="2"/>
              </a:rPr>
              <a:t>TG</a:t>
            </a:r>
            <a:r>
              <a:rPr lang="ja-JP" altLang="en-US" sz="1400" b="1" dirty="0" smtClean="0">
                <a:solidFill>
                  <a:schemeClr val="accent1"/>
                </a:solidFill>
                <a:latin typeface="+mn-ea"/>
                <a:ea typeface="+mn-ea"/>
                <a:sym typeface="Wingdings" pitchFamily="2" charset="2"/>
              </a:rPr>
              <a:t>から購入している部品（支払先が</a:t>
            </a:r>
            <a:r>
              <a:rPr lang="en-US" altLang="ja-JP" sz="1400" b="1" dirty="0" smtClean="0">
                <a:solidFill>
                  <a:schemeClr val="accent1"/>
                </a:solidFill>
                <a:latin typeface="+mn-ea"/>
                <a:ea typeface="+mn-ea"/>
                <a:sym typeface="Wingdings" pitchFamily="2" charset="2"/>
              </a:rPr>
              <a:t>TG</a:t>
            </a:r>
            <a:r>
              <a:rPr lang="ja-JP" altLang="en-US" sz="1400" b="1" dirty="0" smtClean="0">
                <a:solidFill>
                  <a:schemeClr val="accent1"/>
                </a:solidFill>
                <a:latin typeface="+mn-ea"/>
                <a:ea typeface="+mn-ea"/>
                <a:sym typeface="Wingdings" pitchFamily="2" charset="2"/>
              </a:rPr>
              <a:t>）」</a:t>
            </a:r>
            <a:endParaRPr lang="en-US" altLang="ja-JP" sz="1400" b="1" dirty="0" smtClean="0">
              <a:solidFill>
                <a:schemeClr val="accent1"/>
              </a:solidFill>
              <a:latin typeface="+mn-ea"/>
              <a:ea typeface="+mn-ea"/>
              <a:sym typeface="Wingdings" pitchFamily="2" charset="2"/>
            </a:endParaRPr>
          </a:p>
          <a:p>
            <a:r>
              <a:rPr lang="ja-JP" altLang="en-US" sz="1400" b="1" dirty="0">
                <a:solidFill>
                  <a:schemeClr val="accent1"/>
                </a:solidFill>
                <a:latin typeface="+mn-ea"/>
                <a:ea typeface="+mn-ea"/>
                <a:sym typeface="Wingdings" pitchFamily="2" charset="2"/>
              </a:rPr>
              <a:t>　</a:t>
            </a:r>
            <a:r>
              <a:rPr lang="ja-JP" altLang="en-US" sz="1400" b="1" dirty="0" smtClean="0">
                <a:solidFill>
                  <a:schemeClr val="accent1"/>
                </a:solidFill>
                <a:latin typeface="+mn-ea"/>
                <a:ea typeface="+mn-ea"/>
                <a:sym typeface="Wingdings" pitchFamily="2" charset="2"/>
              </a:rPr>
              <a:t>　　　　　詳細は別紙</a:t>
            </a:r>
            <a:r>
              <a:rPr lang="en-US" altLang="ja-JP" sz="1400" b="1" dirty="0" smtClean="0">
                <a:solidFill>
                  <a:schemeClr val="accent1"/>
                </a:solidFill>
                <a:latin typeface="+mn-ea"/>
                <a:ea typeface="+mn-ea"/>
                <a:sym typeface="Wingdings" pitchFamily="2" charset="2"/>
              </a:rPr>
              <a:t>.4</a:t>
            </a:r>
            <a:r>
              <a:rPr lang="ja-JP" altLang="en-US" sz="1400" b="1" dirty="0" smtClean="0">
                <a:solidFill>
                  <a:schemeClr val="accent1"/>
                </a:solidFill>
                <a:latin typeface="+mn-ea"/>
                <a:ea typeface="+mn-ea"/>
                <a:sym typeface="Wingdings" pitchFamily="2" charset="2"/>
              </a:rPr>
              <a:t>参照</a:t>
            </a:r>
            <a:endParaRPr lang="en-US" altLang="ja-JP" sz="1400" b="1" dirty="0" smtClean="0">
              <a:solidFill>
                <a:schemeClr val="accent1"/>
              </a:solidFill>
              <a:latin typeface="+mn-ea"/>
              <a:ea typeface="+mn-ea"/>
              <a:sym typeface="Wingdings" pitchFamily="2" charset="2"/>
            </a:endParaRPr>
          </a:p>
          <a:p>
            <a:r>
              <a:rPr lang="ja-JP" altLang="en-US" sz="2000" b="1" dirty="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a:latin typeface="+mn-ea"/>
                <a:sym typeface="Wingdings" pitchFamily="2" charset="2"/>
              </a:rPr>
              <a:t>　</a:t>
            </a:r>
            <a:r>
              <a:rPr lang="ja-JP" altLang="en-US" sz="2000" b="1" dirty="0" smtClean="0">
                <a:latin typeface="+mn-ea"/>
                <a:sym typeface="Wingdings" pitchFamily="2" charset="2"/>
              </a:rPr>
              <a:t>構成番号</a:t>
            </a:r>
            <a:r>
              <a:rPr lang="en-US" altLang="ja-JP" sz="2000" b="1" dirty="0" smtClean="0">
                <a:latin typeface="+mn-ea"/>
                <a:sym typeface="Wingdings" pitchFamily="2" charset="2"/>
              </a:rPr>
              <a:t>[7]</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構成部品番号</a:t>
            </a:r>
            <a:r>
              <a:rPr lang="en-US" altLang="ja-JP" sz="2000" b="1" dirty="0" smtClean="0">
                <a:latin typeface="+mn-ea"/>
                <a:sym typeface="Wingdings" pitchFamily="2" charset="2"/>
              </a:rPr>
              <a:t>[8]</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構成部品名称</a:t>
            </a:r>
            <a:r>
              <a:rPr lang="en-US" altLang="ja-JP" sz="2000" b="1" dirty="0" smtClean="0">
                <a:latin typeface="+mn-ea"/>
                <a:sym typeface="Wingdings" pitchFamily="2" charset="2"/>
              </a:rPr>
              <a:t>[9]</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構成部品質量</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a:t>
            </a:r>
            <a:r>
              <a:rPr lang="en-US" altLang="ja-JP" sz="2000" b="1" dirty="0" smtClean="0">
                <a:latin typeface="+mn-ea"/>
                <a:sym typeface="Wingdings" pitchFamily="2" charset="2"/>
              </a:rPr>
              <a:t>[10]</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構成部品数量［</a:t>
            </a:r>
            <a:r>
              <a:rPr lang="en-US" altLang="ja-JP" sz="2000" b="1" dirty="0" smtClean="0">
                <a:latin typeface="+mn-ea"/>
                <a:sym typeface="Wingdings" pitchFamily="2" charset="2"/>
              </a:rPr>
              <a:t>11]</a:t>
            </a:r>
            <a:r>
              <a:rPr lang="ja-JP" altLang="en-US" sz="2000" b="1" dirty="0">
                <a:latin typeface="+mn-ea"/>
                <a:sym typeface="Wingdings" pitchFamily="2" charset="2"/>
              </a:rPr>
              <a:t>を</a:t>
            </a:r>
            <a:r>
              <a:rPr lang="ja-JP" altLang="en-US" sz="2000" b="1" dirty="0" smtClean="0">
                <a:latin typeface="+mn-ea"/>
                <a:sym typeface="Wingdings" pitchFamily="2" charset="2"/>
              </a:rPr>
              <a:t>入力</a:t>
            </a:r>
            <a:endParaRPr lang="en-US" altLang="ja-JP" sz="2000" b="1" dirty="0" smtClean="0">
              <a:latin typeface="+mn-ea"/>
              <a:sym typeface="Wingdings" pitchFamily="2" charset="2"/>
            </a:endParaRPr>
          </a:p>
          <a:p>
            <a:endParaRPr lang="en-US" altLang="ja-JP" sz="2000" b="1" dirty="0" smtClean="0">
              <a:latin typeface="+mn-ea"/>
              <a:ea typeface="+mn-ea"/>
              <a:sym typeface="Wingdings" pitchFamily="2" charset="2"/>
            </a:endParaRPr>
          </a:p>
          <a:p>
            <a:r>
              <a:rPr lang="ja-JP" altLang="en-US" sz="2000" b="1" dirty="0">
                <a:latin typeface="+mn-ea"/>
                <a:sym typeface="Wingdings" pitchFamily="2" charset="2"/>
              </a:rPr>
              <a:t>　　</a:t>
            </a:r>
            <a:r>
              <a:rPr lang="ja-JP" altLang="en-US" sz="2000" b="1" dirty="0" smtClean="0">
                <a:latin typeface="+mn-ea"/>
                <a:ea typeface="+mn-ea"/>
                <a:sym typeface="Wingdings" pitchFamily="2" charset="2"/>
              </a:rPr>
              <a:t>材料</a:t>
            </a:r>
            <a:r>
              <a:rPr lang="ja-JP" altLang="en-US" sz="2000" b="1" dirty="0">
                <a:latin typeface="+mn-ea"/>
                <a:ea typeface="+mn-ea"/>
                <a:sym typeface="Wingdings" pitchFamily="2" charset="2"/>
              </a:rPr>
              <a:t>情報（成分）の調査は不要</a:t>
            </a:r>
            <a:endParaRPr lang="en-US" altLang="ja-JP" sz="2000" b="1" dirty="0">
              <a:latin typeface="+mn-ea"/>
              <a:ea typeface="+mn-ea"/>
              <a:sym typeface="Wingdings" pitchFamily="2" charset="2"/>
            </a:endParaRPr>
          </a:p>
          <a:p>
            <a:endParaRPr lang="ja-JP" altLang="en-US" sz="2000" b="1" dirty="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a:t>
            </a:r>
            <a:r>
              <a:rPr lang="en-US" altLang="ja-JP" sz="2000" b="1" dirty="0" smtClean="0">
                <a:latin typeface="+mn-ea"/>
                <a:ea typeface="+mn-ea"/>
                <a:sym typeface="Wingdings" pitchFamily="2" charset="2"/>
              </a:rPr>
              <a:t>TG</a:t>
            </a:r>
            <a:r>
              <a:rPr lang="ja-JP" altLang="en-US" sz="2000" b="1" dirty="0" smtClean="0">
                <a:latin typeface="+mn-ea"/>
                <a:ea typeface="+mn-ea"/>
                <a:sym typeface="Wingdings" pitchFamily="2" charset="2"/>
              </a:rPr>
              <a:t>が購入先を指定している部品</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（支払先が</a:t>
            </a:r>
            <a:r>
              <a:rPr lang="en-US" altLang="ja-JP" sz="2000" b="1" dirty="0" smtClean="0">
                <a:latin typeface="+mn-ea"/>
                <a:ea typeface="+mn-ea"/>
                <a:sym typeface="Wingdings" pitchFamily="2" charset="2"/>
              </a:rPr>
              <a:t>TG</a:t>
            </a:r>
            <a:r>
              <a:rPr lang="ja-JP" altLang="en-US" sz="2000" b="1" dirty="0" smtClean="0">
                <a:latin typeface="+mn-ea"/>
                <a:ea typeface="+mn-ea"/>
                <a:sym typeface="Wingdings" pitchFamily="2" charset="2"/>
              </a:rPr>
              <a:t>以外）は対象外</a:t>
            </a:r>
            <a:r>
              <a:rPr lang="en-US" altLang="ja-JP" sz="2000" b="1" dirty="0" smtClean="0">
                <a:latin typeface="+mn-ea"/>
                <a:ea typeface="+mn-ea"/>
                <a:sym typeface="Wingdings" pitchFamily="2" charset="2"/>
              </a:rPr>
              <a:t/>
            </a:r>
            <a:br>
              <a:rPr lang="en-US" altLang="ja-JP" sz="2000" b="1" dirty="0" smtClean="0">
                <a:latin typeface="+mn-ea"/>
                <a:ea typeface="+mn-ea"/>
                <a:sym typeface="Wingdings" pitchFamily="2" charset="2"/>
              </a:rPr>
            </a:br>
            <a:r>
              <a:rPr lang="ja-JP" altLang="en-US" sz="2000" b="1" dirty="0" smtClean="0">
                <a:latin typeface="+mn-ea"/>
                <a:ea typeface="+mn-ea"/>
                <a:sym typeface="Wingdings" pitchFamily="2" charset="2"/>
              </a:rPr>
              <a:t>　　　　のため「</a:t>
            </a:r>
            <a:r>
              <a:rPr lang="en-US" altLang="ja-JP" sz="2000" b="1" dirty="0" smtClean="0">
                <a:solidFill>
                  <a:srgbClr val="0000FF"/>
                </a:solidFill>
                <a:latin typeface="+mn-ea"/>
                <a:ea typeface="+mn-ea"/>
                <a:sym typeface="Wingdings" pitchFamily="2" charset="2"/>
              </a:rPr>
              <a:t>3</a:t>
            </a:r>
            <a:r>
              <a:rPr lang="ja-JP" altLang="en-US" sz="2000" b="1" dirty="0" smtClean="0">
                <a:latin typeface="+mn-ea"/>
                <a:ea typeface="+mn-ea"/>
                <a:sym typeface="Wingdings" pitchFamily="2" charset="2"/>
              </a:rPr>
              <a:t>」の記入不可</a:t>
            </a:r>
            <a:endParaRPr lang="en-US" altLang="ja-JP" sz="2000" b="1" dirty="0" smtClean="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smtClean="0">
                <a:latin typeface="+mn-ea"/>
                <a:sym typeface="Wingdings" pitchFamily="2" charset="2"/>
              </a:rPr>
              <a:t>材料</a:t>
            </a:r>
            <a:r>
              <a:rPr lang="ja-JP" altLang="en-US" sz="2000" b="1" dirty="0">
                <a:latin typeface="+mn-ea"/>
                <a:sym typeface="Wingdings" pitchFamily="2" charset="2"/>
              </a:rPr>
              <a:t>情報（成分）の</a:t>
            </a:r>
            <a:r>
              <a:rPr lang="ja-JP" altLang="en-US" sz="2000" b="1" dirty="0" smtClean="0">
                <a:latin typeface="+mn-ea"/>
                <a:sym typeface="Wingdings" pitchFamily="2" charset="2"/>
              </a:rPr>
              <a:t>調査は必要</a:t>
            </a:r>
            <a:endParaRPr lang="ja-JP" altLang="en-US" sz="2000" b="1" dirty="0">
              <a:latin typeface="+mn-ea"/>
              <a:ea typeface="+mn-ea"/>
              <a:sym typeface="Wingdings" pitchFamily="2" charset="2"/>
            </a:endParaRPr>
          </a:p>
        </p:txBody>
      </p:sp>
      <p:grpSp>
        <p:nvGrpSpPr>
          <p:cNvPr id="11" name="グループ化 10"/>
          <p:cNvGrpSpPr/>
          <p:nvPr/>
        </p:nvGrpSpPr>
        <p:grpSpPr>
          <a:xfrm>
            <a:off x="5072671" y="3717033"/>
            <a:ext cx="3786774" cy="2777648"/>
            <a:chOff x="5072671" y="3717033"/>
            <a:chExt cx="3786774" cy="2777648"/>
          </a:xfrm>
        </p:grpSpPr>
        <p:sp>
          <p:nvSpPr>
            <p:cNvPr id="5" name="テキスト ボックス 4"/>
            <p:cNvSpPr txBox="1"/>
            <p:nvPr/>
          </p:nvSpPr>
          <p:spPr bwMode="auto">
            <a:xfrm>
              <a:off x="5724128" y="6237312"/>
              <a:ext cx="1995272"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dirty="0" smtClean="0">
                  <a:solidFill>
                    <a:srgbClr val="FF0000"/>
                  </a:solidFill>
                  <a:latin typeface="+mj-ea"/>
                  <a:ea typeface="+mj-ea"/>
                  <a:sym typeface="Wingdings" pitchFamily="2" charset="2"/>
                </a:rPr>
                <a:t>支給</a:t>
              </a:r>
              <a:r>
                <a:rPr lang="ja-JP" altLang="en-US" sz="1200" dirty="0">
                  <a:solidFill>
                    <a:srgbClr val="FF0000"/>
                  </a:solidFill>
                  <a:latin typeface="+mj-ea"/>
                  <a:ea typeface="+mj-ea"/>
                  <a:sym typeface="Wingdings" pitchFamily="2" charset="2"/>
                </a:rPr>
                <a:t>部品</a:t>
              </a:r>
              <a:r>
                <a:rPr lang="ja-JP" altLang="en-US" sz="1200" dirty="0" smtClean="0">
                  <a:solidFill>
                    <a:srgbClr val="FF0000"/>
                  </a:solidFill>
                  <a:latin typeface="+mj-ea"/>
                  <a:ea typeface="+mj-ea"/>
                  <a:sym typeface="Wingdings" pitchFamily="2" charset="2"/>
                </a:rPr>
                <a:t>の場合、「</a:t>
              </a:r>
              <a:r>
                <a:rPr lang="en-US" altLang="ja-JP" sz="1200" dirty="0" smtClean="0">
                  <a:solidFill>
                    <a:srgbClr val="FF0000"/>
                  </a:solidFill>
                  <a:latin typeface="+mj-ea"/>
                  <a:ea typeface="+mj-ea"/>
                  <a:sym typeface="Wingdings" pitchFamily="2" charset="2"/>
                </a:rPr>
                <a:t>3</a:t>
              </a:r>
              <a:r>
                <a:rPr lang="ja-JP" altLang="en-US" sz="1200" dirty="0" smtClean="0">
                  <a:solidFill>
                    <a:srgbClr val="FF0000"/>
                  </a:solidFill>
                  <a:latin typeface="+mj-ea"/>
                  <a:ea typeface="+mj-ea"/>
                  <a:sym typeface="Wingdings" pitchFamily="2" charset="2"/>
                </a:rPr>
                <a:t>」を選択</a:t>
              </a:r>
              <a:endParaRPr kumimoji="1" lang="ja-JP" altLang="en-US" sz="1200" dirty="0" smtClean="0">
                <a:solidFill>
                  <a:srgbClr val="FF0000"/>
                </a:solidFill>
                <a:latin typeface="+mj-ea"/>
                <a:ea typeface="+mj-ea"/>
                <a:sym typeface="Wingdings" pitchFamily="2" charset="2"/>
              </a:endParaRPr>
            </a:p>
          </p:txBody>
        </p:sp>
        <p:cxnSp>
          <p:nvCxnSpPr>
            <p:cNvPr id="6" name="カギ線コネクタ 5"/>
            <p:cNvCxnSpPr>
              <a:stCxn id="5" idx="1"/>
              <a:endCxn id="9" idx="2"/>
            </p:cNvCxnSpPr>
            <p:nvPr/>
          </p:nvCxnSpPr>
          <p:spPr>
            <a:xfrm rot="10800000">
              <a:off x="5312136" y="6075277"/>
              <a:ext cx="411992" cy="290720"/>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7" name="グループ化 6"/>
            <p:cNvGrpSpPr/>
            <p:nvPr/>
          </p:nvGrpSpPr>
          <p:grpSpPr>
            <a:xfrm>
              <a:off x="5072671" y="3717033"/>
              <a:ext cx="3786774" cy="2370817"/>
              <a:chOff x="4833206" y="970771"/>
              <a:chExt cx="3786774" cy="2370817"/>
            </a:xfrm>
          </p:grpSpPr>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5588" y="980728"/>
                <a:ext cx="3758860" cy="2304256"/>
              </a:xfrm>
              <a:prstGeom prst="rect">
                <a:avLst/>
              </a:prstGeom>
              <a:solidFill>
                <a:schemeClr val="bg1"/>
              </a:solidFill>
              <a:ln>
                <a:noFill/>
              </a:ln>
              <a:effectLst/>
            </p:spPr>
          </p:pic>
          <p:sp>
            <p:nvSpPr>
              <p:cNvPr id="9" name="角丸四角形 8"/>
              <p:cNvSpPr/>
              <p:nvPr/>
            </p:nvSpPr>
            <p:spPr>
              <a:xfrm>
                <a:off x="4833206" y="970771"/>
                <a:ext cx="478929" cy="2358244"/>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360875" y="975622"/>
                <a:ext cx="3259105" cy="2365966"/>
              </a:xfrm>
              <a:prstGeom prst="roundRect">
                <a:avLst>
                  <a:gd name="adj" fmla="val 2937"/>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3225291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11</a:t>
            </a:fld>
            <a:endParaRPr lang="en-US" altLang="ja-JP" dirty="0"/>
          </a:p>
        </p:txBody>
      </p:sp>
      <p:sp>
        <p:nvSpPr>
          <p:cNvPr id="4"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2-3.</a:t>
            </a:r>
            <a:r>
              <a:rPr lang="ja-JP" altLang="en-US" b="1" dirty="0" smtClean="0">
                <a:latin typeface="+mj-ea"/>
              </a:rPr>
              <a:t>部品構成情報</a:t>
            </a:r>
            <a:endParaRPr kumimoji="1" lang="ja-JP" altLang="en-US" b="1" dirty="0">
              <a:latin typeface="+mj-ea"/>
            </a:endParaRPr>
          </a:p>
        </p:txBody>
      </p:sp>
      <p:sp>
        <p:nvSpPr>
          <p:cNvPr id="5" name="テキスト ボックス 4"/>
          <p:cNvSpPr txBox="1"/>
          <p:nvPr/>
        </p:nvSpPr>
        <p:spPr bwMode="auto">
          <a:xfrm>
            <a:off x="611560" y="1268760"/>
            <a:ext cx="7992888" cy="1980918"/>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構成部品のない納入部品</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構成部品がない場合は、構成番号［</a:t>
            </a:r>
            <a:r>
              <a:rPr lang="en-US" altLang="ja-JP" sz="2000" b="1" dirty="0" smtClean="0">
                <a:latin typeface="+mn-ea"/>
                <a:ea typeface="+mn-ea"/>
                <a:sym typeface="Wingdings" pitchFamily="2" charset="2"/>
              </a:rPr>
              <a:t>7</a:t>
            </a:r>
            <a:r>
              <a:rPr lang="ja-JP" altLang="en-US" sz="2000" b="1" dirty="0" smtClean="0">
                <a:latin typeface="+mn-ea"/>
                <a:ea typeface="+mn-ea"/>
                <a:sym typeface="Wingdings" pitchFamily="2" charset="2"/>
              </a:rPr>
              <a:t>］に</a:t>
            </a:r>
            <a:r>
              <a:rPr lang="ja-JP" altLang="en-US" sz="2000" b="1" dirty="0" smtClean="0">
                <a:solidFill>
                  <a:srgbClr val="0000FF"/>
                </a:solidFill>
                <a:latin typeface="+mn-ea"/>
                <a:ea typeface="+mn-ea"/>
                <a:sym typeface="Wingdings" pitchFamily="2" charset="2"/>
              </a:rPr>
              <a:t>「</a:t>
            </a:r>
            <a:r>
              <a:rPr lang="en-US" altLang="ja-JP" sz="2000" b="1" dirty="0" smtClean="0">
                <a:solidFill>
                  <a:srgbClr val="0000FF"/>
                </a:solidFill>
                <a:latin typeface="+mn-ea"/>
                <a:ea typeface="+mn-ea"/>
                <a:sym typeface="Wingdings" pitchFamily="2" charset="2"/>
              </a:rPr>
              <a:t>1</a:t>
            </a:r>
            <a:r>
              <a:rPr lang="ja-JP" altLang="en-US" sz="2000" b="1" dirty="0" smtClean="0">
                <a:solidFill>
                  <a:srgbClr val="0000FF"/>
                </a:solidFill>
                <a:latin typeface="+mn-ea"/>
                <a:ea typeface="+mn-ea"/>
                <a:sym typeface="Wingdings" pitchFamily="2" charset="2"/>
              </a:rPr>
              <a:t>」</a:t>
            </a:r>
            <a:r>
              <a:rPr lang="ja-JP" altLang="en-US" sz="2000" b="1" dirty="0" smtClean="0">
                <a:latin typeface="+mn-ea"/>
                <a:ea typeface="+mn-ea"/>
                <a:sym typeface="Wingdings" pitchFamily="2" charset="2"/>
              </a:rPr>
              <a:t>を入力</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a:latin typeface="+mn-ea"/>
                <a:sym typeface="Wingdings" pitchFamily="2" charset="2"/>
              </a:rPr>
              <a:t>　</a:t>
            </a:r>
            <a:r>
              <a:rPr lang="ja-JP" altLang="en-US" sz="2000" b="1" dirty="0" smtClean="0">
                <a:latin typeface="+mn-ea"/>
                <a:sym typeface="Wingdings" pitchFamily="2" charset="2"/>
              </a:rPr>
              <a:t>構成部品番号</a:t>
            </a:r>
            <a:r>
              <a:rPr lang="en-US" altLang="ja-JP" sz="2000" b="1" dirty="0" smtClean="0">
                <a:latin typeface="+mn-ea"/>
                <a:sym typeface="Wingdings" pitchFamily="2" charset="2"/>
              </a:rPr>
              <a:t>[8]</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構成部品名称</a:t>
            </a:r>
            <a:r>
              <a:rPr lang="en-US" altLang="ja-JP" sz="2000" b="1" dirty="0" smtClean="0">
                <a:latin typeface="+mn-ea"/>
                <a:sym typeface="Wingdings" pitchFamily="2" charset="2"/>
              </a:rPr>
              <a:t>[9]</a:t>
            </a:r>
            <a:r>
              <a:rPr lang="ja-JP" altLang="en-US" sz="2000" b="1" dirty="0" err="1">
                <a:latin typeface="+mn-ea"/>
                <a:sym typeface="Wingdings" pitchFamily="2" charset="2"/>
              </a:rPr>
              <a:t>、</a:t>
            </a:r>
            <a:r>
              <a:rPr lang="ja-JP" altLang="en-US" sz="2000" b="1" dirty="0">
                <a:latin typeface="+mn-ea"/>
                <a:sym typeface="Wingdings" pitchFamily="2" charset="2"/>
              </a:rPr>
              <a:t>構成部品</a:t>
            </a:r>
            <a:r>
              <a:rPr lang="ja-JP" altLang="en-US" sz="2000" b="1" dirty="0" smtClean="0">
                <a:latin typeface="+mn-ea"/>
                <a:sym typeface="Wingdings" pitchFamily="2" charset="2"/>
              </a:rPr>
              <a:t>質量</a:t>
            </a:r>
            <a:r>
              <a:rPr lang="en-US" altLang="ja-JP" sz="2000" b="1" dirty="0" smtClean="0">
                <a:latin typeface="+mn-ea"/>
                <a:sym typeface="Wingdings" pitchFamily="2" charset="2"/>
              </a:rPr>
              <a:t>[</a:t>
            </a:r>
            <a:r>
              <a:rPr lang="en-US" altLang="ja-JP" sz="2000" b="1" dirty="0">
                <a:latin typeface="+mn-ea"/>
                <a:sym typeface="Wingdings" pitchFamily="2" charset="2"/>
              </a:rPr>
              <a:t>10]</a:t>
            </a:r>
            <a:r>
              <a:rPr lang="ja-JP" altLang="en-US" sz="2000" b="1" dirty="0" err="1" smtClean="0">
                <a:latin typeface="+mn-ea"/>
                <a:sym typeface="Wingdings" pitchFamily="2" charset="2"/>
              </a:rPr>
              <a:t>、</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構成</a:t>
            </a:r>
            <a:r>
              <a:rPr lang="ja-JP" altLang="en-US" sz="2000" b="1" dirty="0">
                <a:latin typeface="+mn-ea"/>
                <a:sym typeface="Wingdings" pitchFamily="2" charset="2"/>
              </a:rPr>
              <a:t>部品数量［</a:t>
            </a:r>
            <a:r>
              <a:rPr lang="en-US" altLang="ja-JP" sz="2000" b="1" dirty="0">
                <a:latin typeface="+mn-ea"/>
                <a:sym typeface="Wingdings" pitchFamily="2" charset="2"/>
              </a:rPr>
              <a:t>11</a:t>
            </a:r>
            <a:r>
              <a:rPr lang="en-US" altLang="ja-JP" sz="2000" b="1" dirty="0" smtClean="0">
                <a:latin typeface="+mn-ea"/>
                <a:sym typeface="Wingdings" pitchFamily="2" charset="2"/>
              </a:rPr>
              <a:t>]</a:t>
            </a:r>
            <a:r>
              <a:rPr lang="ja-JP" altLang="en-US" sz="2000" b="1" dirty="0" smtClean="0">
                <a:latin typeface="+mn-ea"/>
                <a:sym typeface="Wingdings" pitchFamily="2" charset="2"/>
              </a:rPr>
              <a:t>は入力しない</a:t>
            </a:r>
            <a:endParaRPr lang="en-US" altLang="ja-JP" sz="2000" b="1" dirty="0" smtClean="0">
              <a:latin typeface="+mn-ea"/>
              <a:sym typeface="Wingdings" pitchFamily="2" charset="2"/>
            </a:endParaRPr>
          </a:p>
        </p:txBody>
      </p:sp>
      <p:grpSp>
        <p:nvGrpSpPr>
          <p:cNvPr id="11" name="グループ化 10"/>
          <p:cNvGrpSpPr/>
          <p:nvPr/>
        </p:nvGrpSpPr>
        <p:grpSpPr>
          <a:xfrm>
            <a:off x="4722539" y="4056706"/>
            <a:ext cx="3998450" cy="2365966"/>
            <a:chOff x="4722539" y="4056706"/>
            <a:chExt cx="3998450" cy="2365966"/>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2539" y="4058760"/>
              <a:ext cx="3998449" cy="1901784"/>
            </a:xfrm>
            <a:prstGeom prst="rect">
              <a:avLst/>
            </a:prstGeom>
            <a:solidFill>
              <a:schemeClr val="bg1"/>
            </a:solidFill>
            <a:ln>
              <a:noFill/>
            </a:ln>
            <a:effectLst/>
          </p:spPr>
        </p:pic>
        <p:sp>
          <p:nvSpPr>
            <p:cNvPr id="6" name="テキスト ボックス 5"/>
            <p:cNvSpPr txBox="1"/>
            <p:nvPr/>
          </p:nvSpPr>
          <p:spPr bwMode="auto">
            <a:xfrm>
              <a:off x="5724128" y="6165303"/>
              <a:ext cx="2126718"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dirty="0" smtClean="0">
                  <a:solidFill>
                    <a:srgbClr val="FF0000"/>
                  </a:solidFill>
                  <a:latin typeface="+mj-ea"/>
                  <a:ea typeface="+mj-ea"/>
                  <a:sym typeface="Wingdings" pitchFamily="2" charset="2"/>
                </a:rPr>
                <a:t>子部品がない場合、「</a:t>
              </a:r>
              <a:r>
                <a:rPr lang="en-US" altLang="ja-JP" sz="1200" dirty="0" smtClean="0">
                  <a:solidFill>
                    <a:srgbClr val="FF0000"/>
                  </a:solidFill>
                  <a:latin typeface="+mj-ea"/>
                  <a:ea typeface="+mj-ea"/>
                  <a:sym typeface="Wingdings" pitchFamily="2" charset="2"/>
                </a:rPr>
                <a:t>1</a:t>
              </a:r>
              <a:r>
                <a:rPr lang="ja-JP" altLang="en-US" sz="1200" dirty="0" smtClean="0">
                  <a:solidFill>
                    <a:srgbClr val="FF0000"/>
                  </a:solidFill>
                  <a:latin typeface="+mj-ea"/>
                  <a:ea typeface="+mj-ea"/>
                  <a:sym typeface="Wingdings" pitchFamily="2" charset="2"/>
                </a:rPr>
                <a:t>」を選択</a:t>
              </a:r>
              <a:endParaRPr kumimoji="1" lang="ja-JP" altLang="en-US" sz="1200" dirty="0" smtClean="0">
                <a:solidFill>
                  <a:srgbClr val="FF0000"/>
                </a:solidFill>
                <a:latin typeface="+mj-ea"/>
                <a:ea typeface="+mj-ea"/>
                <a:sym typeface="Wingdings" pitchFamily="2" charset="2"/>
              </a:endParaRPr>
            </a:p>
          </p:txBody>
        </p:sp>
        <p:cxnSp>
          <p:nvCxnSpPr>
            <p:cNvPr id="7" name="カギ線コネクタ 6"/>
            <p:cNvCxnSpPr>
              <a:stCxn id="6" idx="1"/>
              <a:endCxn id="8" idx="2"/>
            </p:cNvCxnSpPr>
            <p:nvPr/>
          </p:nvCxnSpPr>
          <p:spPr>
            <a:xfrm rot="10800000">
              <a:off x="5440934" y="5996260"/>
              <a:ext cx="283194" cy="297728"/>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5211229" y="4058760"/>
              <a:ext cx="459410" cy="193750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724129" y="4056706"/>
              <a:ext cx="2996860" cy="1939554"/>
            </a:xfrm>
            <a:prstGeom prst="roundRect">
              <a:avLst>
                <a:gd name="adj" fmla="val 2937"/>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円/楕円 12"/>
          <p:cNvSpPr/>
          <p:nvPr/>
        </p:nvSpPr>
        <p:spPr>
          <a:xfrm>
            <a:off x="7859194" y="60021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Tree>
    <p:extLst>
      <p:ext uri="{BB962C8B-B14F-4D97-AF65-F5344CB8AC3E}">
        <p14:creationId xmlns:p14="http://schemas.microsoft.com/office/powerpoint/2010/main" val="189402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12</a:t>
            </a:fld>
            <a:endParaRPr lang="en-US" altLang="ja-JP" dirty="0"/>
          </a:p>
        </p:txBody>
      </p:sp>
      <p:sp>
        <p:nvSpPr>
          <p:cNvPr id="4" name="円/楕円 10"/>
          <p:cNvSpPr/>
          <p:nvPr/>
        </p:nvSpPr>
        <p:spPr>
          <a:xfrm>
            <a:off x="6539465" y="524511"/>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5"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2-3.</a:t>
            </a:r>
            <a:r>
              <a:rPr lang="ja-JP" altLang="en-US" b="1" dirty="0" smtClean="0">
                <a:latin typeface="+mj-ea"/>
              </a:rPr>
              <a:t>部品構成情報</a:t>
            </a:r>
            <a:endParaRPr kumimoji="1" lang="ja-JP" altLang="en-US" b="1" dirty="0">
              <a:latin typeface="+mj-ea"/>
            </a:endParaRPr>
          </a:p>
        </p:txBody>
      </p:sp>
      <p:sp>
        <p:nvSpPr>
          <p:cNvPr id="6"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7" name="テキスト ボックス 6"/>
          <p:cNvSpPr txBox="1"/>
          <p:nvPr/>
        </p:nvSpPr>
        <p:spPr bwMode="auto">
          <a:xfrm>
            <a:off x="611560" y="1268760"/>
            <a:ext cx="7992888" cy="5058683"/>
          </a:xfrm>
          <a:prstGeom prst="rect">
            <a:avLst/>
          </a:prstGeom>
          <a:noFill/>
          <a:ln w="25400">
            <a:noFill/>
          </a:ln>
          <a:extLst/>
        </p:spPr>
        <p:txBody>
          <a:bodyPr wrap="square" lIns="72000" tIns="36000" rIns="72000" bIns="36000" rtlCol="0" anchor="t" anchorCtr="0">
            <a:spAutoFit/>
          </a:bodyPr>
          <a:lstStyle/>
          <a:p>
            <a:r>
              <a:rPr lang="en-US" altLang="ja-JP" sz="2400" b="1" dirty="0" smtClean="0">
                <a:solidFill>
                  <a:srgbClr val="0000FF"/>
                </a:solidFill>
                <a:latin typeface="+mj-ea"/>
                <a:ea typeface="+mj-ea"/>
                <a:sym typeface="Wingdings" pitchFamily="2" charset="2"/>
              </a:rPr>
              <a:t>TG</a:t>
            </a:r>
            <a:r>
              <a:rPr lang="ja-JP" altLang="en-US" sz="2400" b="1" dirty="0" smtClean="0">
                <a:solidFill>
                  <a:srgbClr val="0000FF"/>
                </a:solidFill>
                <a:latin typeface="+mj-ea"/>
                <a:ea typeface="+mj-ea"/>
                <a:sym typeface="Wingdings" pitchFamily="2" charset="2"/>
              </a:rPr>
              <a:t>から技術指示のある構成部品番号</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smtClean="0">
                <a:latin typeface="+mn-ea"/>
                <a:sym typeface="Wingdings" pitchFamily="2" charset="2"/>
              </a:rPr>
              <a:t>図面、技術</a:t>
            </a:r>
            <a:r>
              <a:rPr lang="ja-JP" altLang="en-US" sz="2000" b="1" dirty="0">
                <a:latin typeface="+mn-ea"/>
                <a:sym typeface="Wingdings" pitchFamily="2" charset="2"/>
              </a:rPr>
              <a:t>指示書</a:t>
            </a:r>
            <a:r>
              <a:rPr lang="en-US" altLang="ja-JP" sz="2000" b="1" dirty="0">
                <a:latin typeface="+mn-ea"/>
                <a:sym typeface="Wingdings" pitchFamily="2" charset="2"/>
              </a:rPr>
              <a:t>A</a:t>
            </a:r>
            <a:r>
              <a:rPr lang="ja-JP" altLang="en-US" sz="2000" b="1" dirty="0">
                <a:latin typeface="+mn-ea"/>
                <a:sym typeface="Wingdings" pitchFamily="2" charset="2"/>
              </a:rPr>
              <a:t>に記載されて</a:t>
            </a:r>
            <a:r>
              <a:rPr lang="ja-JP" altLang="en-US" sz="2000" b="1" dirty="0" smtClean="0">
                <a:latin typeface="+mn-ea"/>
                <a:sym typeface="Wingdings" pitchFamily="2" charset="2"/>
              </a:rPr>
              <a:t>いる社内品番を</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a:t>
            </a:r>
            <a:r>
              <a:rPr lang="en-US" altLang="ja-JP" sz="2000" b="1" dirty="0" smtClean="0">
                <a:latin typeface="+mn-ea"/>
                <a:sym typeface="Wingdings" pitchFamily="2" charset="2"/>
              </a:rPr>
              <a:t>14</a:t>
            </a:r>
            <a:r>
              <a:rPr lang="ja-JP" altLang="en-US" sz="2000" b="1" dirty="0" smtClean="0">
                <a:latin typeface="+mn-ea"/>
                <a:sym typeface="Wingdings" pitchFamily="2" charset="2"/>
              </a:rPr>
              <a:t>桁（</a:t>
            </a:r>
            <a:r>
              <a:rPr lang="ja-JP" altLang="en-US" sz="2000" b="1" dirty="0">
                <a:latin typeface="+mn-ea"/>
                <a:sym typeface="Wingdings" pitchFamily="2" charset="2"/>
              </a:rPr>
              <a:t>例：</a:t>
            </a:r>
            <a:r>
              <a:rPr lang="en-US" altLang="ja-JP" sz="2000" b="1" dirty="0">
                <a:latin typeface="+mn-ea"/>
                <a:sym typeface="Wingdings" pitchFamily="2" charset="2"/>
              </a:rPr>
              <a:t>11111-22222-A000</a:t>
            </a:r>
            <a:r>
              <a:rPr lang="ja-JP" altLang="en-US" sz="2000" b="1" dirty="0" smtClean="0">
                <a:latin typeface="+mn-ea"/>
                <a:sym typeface="Wingdings" pitchFamily="2" charset="2"/>
              </a:rPr>
              <a:t>）で入力</a:t>
            </a:r>
            <a:r>
              <a:rPr lang="ja-JP" altLang="en-US" sz="2000" b="1" dirty="0">
                <a:latin typeface="+mn-ea"/>
                <a:sym typeface="Wingdings" pitchFamily="2" charset="2"/>
              </a:rPr>
              <a:t>　</a:t>
            </a:r>
            <a:r>
              <a:rPr lang="ja-JP" altLang="en-US" sz="2000" b="1" dirty="0" smtClean="0">
                <a:latin typeface="+mn-ea"/>
                <a:sym typeface="Wingdings" pitchFamily="2" charset="2"/>
              </a:rPr>
              <a:t>（</a:t>
            </a:r>
            <a:r>
              <a:rPr lang="ja-JP" altLang="en-US" sz="2000" b="1" dirty="0">
                <a:latin typeface="+mn-ea"/>
                <a:sym typeface="Wingdings" pitchFamily="2" charset="2"/>
              </a:rPr>
              <a:t>記載位置は別紙</a:t>
            </a:r>
            <a:r>
              <a:rPr lang="en-US" altLang="ja-JP" sz="2000" b="1" dirty="0">
                <a:latin typeface="+mn-ea"/>
                <a:sym typeface="Wingdings" pitchFamily="2" charset="2"/>
              </a:rPr>
              <a:t>.1</a:t>
            </a:r>
            <a:r>
              <a:rPr lang="ja-JP" altLang="en-US" sz="2000" b="1" dirty="0">
                <a:latin typeface="+mn-ea"/>
                <a:sym typeface="Wingdings" pitchFamily="2" charset="2"/>
              </a:rPr>
              <a:t>参照）</a:t>
            </a:r>
          </a:p>
          <a:p>
            <a:r>
              <a:rPr lang="ja-JP" altLang="en-US" sz="2000" b="1" dirty="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a:latin typeface="+mn-ea"/>
                <a:sym typeface="Wingdings" pitchFamily="2" charset="2"/>
              </a:rPr>
              <a:t>　</a:t>
            </a:r>
            <a:r>
              <a:rPr lang="ja-JP" altLang="en-US" sz="2000" b="1" dirty="0">
                <a:solidFill>
                  <a:srgbClr val="FF0000"/>
                </a:solidFill>
                <a:latin typeface="+mn-ea"/>
                <a:sym typeface="Wingdings" pitchFamily="2" charset="2"/>
              </a:rPr>
              <a:t>［注意点］</a:t>
            </a:r>
            <a:endParaRPr lang="en-US" altLang="ja-JP" sz="2000" b="1" dirty="0">
              <a:solidFill>
                <a:srgbClr val="FF0000"/>
              </a:solidFill>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5-</a:t>
            </a:r>
            <a:r>
              <a:rPr lang="ja-JP" altLang="en-US" sz="2000" b="1" dirty="0" err="1" smtClean="0">
                <a:latin typeface="+mn-ea"/>
                <a:sym typeface="Wingdings" pitchFamily="2" charset="2"/>
              </a:rPr>
              <a:t>、</a:t>
            </a:r>
            <a:r>
              <a:rPr lang="en-US" altLang="ja-JP" sz="2000" b="1" dirty="0" smtClean="0">
                <a:latin typeface="+mn-ea"/>
                <a:sym typeface="Wingdings" pitchFamily="2" charset="2"/>
              </a:rPr>
              <a:t>6-</a:t>
            </a:r>
            <a:r>
              <a:rPr lang="ja-JP" altLang="en-US" sz="2000" b="1" dirty="0" err="1">
                <a:latin typeface="+mn-ea"/>
                <a:sym typeface="Wingdings" pitchFamily="2" charset="2"/>
              </a:rPr>
              <a:t>、</a:t>
            </a:r>
            <a:r>
              <a:rPr lang="en-US" altLang="ja-JP" sz="2000" b="1" dirty="0">
                <a:latin typeface="+mn-ea"/>
                <a:sym typeface="Wingdings" pitchFamily="2" charset="2"/>
              </a:rPr>
              <a:t>7-</a:t>
            </a:r>
            <a:r>
              <a:rPr lang="ja-JP" altLang="en-US" sz="2000" b="1" dirty="0" err="1">
                <a:latin typeface="+mn-ea"/>
                <a:sym typeface="Wingdings" pitchFamily="2" charset="2"/>
              </a:rPr>
              <a:t>、</a:t>
            </a:r>
            <a:r>
              <a:rPr lang="en-US" altLang="ja-JP" sz="2000" b="1" dirty="0" smtClean="0">
                <a:latin typeface="+mn-ea"/>
                <a:sym typeface="Wingdings" pitchFamily="2" charset="2"/>
              </a:rPr>
              <a:t>9- </a:t>
            </a:r>
            <a:r>
              <a:rPr lang="ja-JP" altLang="en-US" sz="2000" b="1" dirty="0" smtClean="0">
                <a:latin typeface="+mn-ea"/>
                <a:sym typeface="Wingdings" pitchFamily="2" charset="2"/>
              </a:rPr>
              <a:t>等</a:t>
            </a:r>
            <a:r>
              <a:rPr lang="ja-JP" altLang="en-US" sz="2000" b="1" dirty="0">
                <a:latin typeface="+mn-ea"/>
                <a:sym typeface="Wingdings" pitchFamily="2" charset="2"/>
              </a:rPr>
              <a:t>、</a:t>
            </a:r>
            <a:r>
              <a:rPr lang="en-US" altLang="ja-JP" sz="2000" b="1" dirty="0">
                <a:latin typeface="+mn-ea"/>
                <a:sym typeface="Wingdings" pitchFamily="2" charset="2"/>
              </a:rPr>
              <a:t>5</a:t>
            </a:r>
            <a:r>
              <a:rPr lang="ja-JP" altLang="en-US" sz="2000" b="1" dirty="0" smtClean="0">
                <a:latin typeface="+mn-ea"/>
                <a:sym typeface="Wingdings" pitchFamily="2" charset="2"/>
              </a:rPr>
              <a:t>桁</a:t>
            </a:r>
            <a:r>
              <a:rPr lang="en-US" altLang="ja-JP" sz="2000" b="1" dirty="0" smtClean="0">
                <a:latin typeface="+mn-ea"/>
                <a:sym typeface="Wingdings" pitchFamily="2" charset="2"/>
              </a:rPr>
              <a:t>-5</a:t>
            </a:r>
            <a:r>
              <a:rPr lang="ja-JP" altLang="en-US" sz="2000" b="1" dirty="0" smtClean="0">
                <a:latin typeface="+mn-ea"/>
                <a:sym typeface="Wingdings" pitchFamily="2" charset="2"/>
              </a:rPr>
              <a:t>桁の</a:t>
            </a:r>
            <a:r>
              <a:rPr lang="ja-JP" altLang="en-US" sz="2000" b="1" dirty="0">
                <a:latin typeface="+mn-ea"/>
                <a:sym typeface="Wingdings" pitchFamily="2" charset="2"/>
              </a:rPr>
              <a:t>前にある</a:t>
            </a:r>
            <a:r>
              <a:rPr lang="en-US" altLang="ja-JP" sz="2000" b="1" dirty="0">
                <a:latin typeface="+mn-ea"/>
                <a:sym typeface="Wingdings" pitchFamily="2" charset="2"/>
              </a:rPr>
              <a:t>1</a:t>
            </a:r>
            <a:r>
              <a:rPr lang="ja-JP" altLang="en-US" sz="2000" b="1" dirty="0">
                <a:latin typeface="+mn-ea"/>
                <a:sym typeface="Wingdings" pitchFamily="2" charset="2"/>
              </a:rPr>
              <a:t>桁のコードは入力</a:t>
            </a:r>
            <a:r>
              <a:rPr lang="ja-JP" altLang="en-US" sz="2000" b="1" dirty="0" smtClean="0">
                <a:latin typeface="+mn-ea"/>
                <a:sym typeface="Wingdings" pitchFamily="2" charset="2"/>
              </a:rPr>
              <a:t>しない</a:t>
            </a:r>
            <a:r>
              <a:rPr lang="en-US" altLang="ja-JP" sz="2000" b="1" dirty="0" smtClean="0">
                <a:latin typeface="+mn-ea"/>
                <a:sym typeface="Wingdings" pitchFamily="2" charset="2"/>
              </a:rPr>
              <a:t/>
            </a:r>
            <a:br>
              <a:rPr lang="en-US" altLang="ja-JP" sz="2000" b="1" dirty="0" smtClean="0">
                <a:latin typeface="+mn-ea"/>
                <a:sym typeface="Wingdings" pitchFamily="2" charset="2"/>
              </a:rPr>
            </a:br>
            <a:r>
              <a:rPr lang="ja-JP" altLang="en-US" sz="2000" b="1" dirty="0" smtClean="0">
                <a:latin typeface="+mn-ea"/>
                <a:sym typeface="Wingdings" pitchFamily="2" charset="2"/>
              </a:rPr>
              <a:t>　　　　　　（例：</a:t>
            </a:r>
            <a:r>
              <a:rPr lang="en-US" altLang="ja-JP" sz="2000" b="1" dirty="0" smtClean="0">
                <a:latin typeface="+mn-ea"/>
                <a:sym typeface="Wingdings" pitchFamily="2" charset="2"/>
              </a:rPr>
              <a:t>5-11111-22222</a:t>
            </a:r>
            <a:r>
              <a:rPr lang="ja-JP" altLang="en-US" sz="2000" b="1" dirty="0" smtClean="0">
                <a:latin typeface="+mn-ea"/>
                <a:sym typeface="Wingdings" pitchFamily="2" charset="2"/>
              </a:rPr>
              <a:t>）</a:t>
            </a:r>
            <a:endParaRPr lang="en-US" altLang="ja-JP" sz="2000" b="1" dirty="0">
              <a:latin typeface="+mn-ea"/>
              <a:sym typeface="Wingdings" pitchFamily="2" charset="2"/>
            </a:endParaRPr>
          </a:p>
          <a:p>
            <a:r>
              <a:rPr lang="ja-JP" altLang="en-US" sz="2000" b="1" dirty="0">
                <a:latin typeface="+mn-ea"/>
                <a:sym typeface="Wingdings" pitchFamily="2" charset="2"/>
              </a:rPr>
              <a:t>　　　</a:t>
            </a:r>
          </a:p>
          <a:p>
            <a:r>
              <a:rPr lang="ja-JP" altLang="en-US" sz="2000" b="1" dirty="0">
                <a:latin typeface="+mn-ea"/>
                <a:sym typeface="Wingdings" pitchFamily="2" charset="2"/>
              </a:rPr>
              <a:t>　　　・図面、技術指示書</a:t>
            </a:r>
            <a:r>
              <a:rPr lang="en-US" altLang="ja-JP" sz="2000" b="1" dirty="0">
                <a:latin typeface="+mn-ea"/>
                <a:sym typeface="Wingdings" pitchFamily="2" charset="2"/>
              </a:rPr>
              <a:t>A</a:t>
            </a:r>
            <a:r>
              <a:rPr lang="ja-JP" altLang="en-US" sz="2000" b="1" dirty="0">
                <a:latin typeface="+mn-ea"/>
                <a:sym typeface="Wingdings" pitchFamily="2" charset="2"/>
              </a:rPr>
              <a:t>に記載の</a:t>
            </a:r>
            <a:endParaRPr lang="en-US" altLang="ja-JP" sz="2000" b="1" dirty="0">
              <a:latin typeface="+mn-ea"/>
              <a:sym typeface="Wingdings" pitchFamily="2" charset="2"/>
            </a:endParaRPr>
          </a:p>
          <a:p>
            <a:r>
              <a:rPr lang="ja-JP" altLang="en-US" sz="2000" b="1" dirty="0">
                <a:latin typeface="+mn-ea"/>
                <a:sym typeface="Wingdings" pitchFamily="2" charset="2"/>
              </a:rPr>
              <a:t>　　　　社内品番の桁数が省略され</a:t>
            </a:r>
            <a:endParaRPr lang="en-US" altLang="ja-JP" sz="2000" b="1" dirty="0">
              <a:latin typeface="+mn-ea"/>
              <a:sym typeface="Wingdings" pitchFamily="2" charset="2"/>
            </a:endParaRPr>
          </a:p>
          <a:p>
            <a:r>
              <a:rPr lang="ja-JP" altLang="en-US" sz="2000" b="1" dirty="0">
                <a:latin typeface="+mn-ea"/>
                <a:sym typeface="Wingdings" pitchFamily="2" charset="2"/>
              </a:rPr>
              <a:t>　　　　</a:t>
            </a:r>
            <a:r>
              <a:rPr lang="ja-JP" altLang="en-US" sz="2000" b="1" dirty="0" err="1">
                <a:latin typeface="+mn-ea"/>
                <a:sym typeface="Wingdings" pitchFamily="2" charset="2"/>
              </a:rPr>
              <a:t>て</a:t>
            </a:r>
            <a:r>
              <a:rPr lang="ja-JP" altLang="en-US" sz="2000" b="1" dirty="0">
                <a:latin typeface="+mn-ea"/>
                <a:sym typeface="Wingdings" pitchFamily="2" charset="2"/>
              </a:rPr>
              <a:t>いる場合、別紙</a:t>
            </a:r>
            <a:r>
              <a:rPr lang="en-US" altLang="ja-JP" sz="2000" b="1" dirty="0">
                <a:latin typeface="+mn-ea"/>
                <a:sym typeface="Wingdings" pitchFamily="2" charset="2"/>
              </a:rPr>
              <a:t>.2</a:t>
            </a:r>
            <a:r>
              <a:rPr lang="ja-JP" altLang="en-US" sz="2000" b="1" dirty="0">
                <a:latin typeface="+mn-ea"/>
                <a:sym typeface="Wingdings" pitchFamily="2" charset="2"/>
              </a:rPr>
              <a:t>の方法で</a:t>
            </a:r>
            <a:endParaRPr lang="en-US" altLang="ja-JP" sz="2000" b="1" dirty="0">
              <a:latin typeface="+mn-ea"/>
              <a:sym typeface="Wingdings" pitchFamily="2" charset="2"/>
            </a:endParaRPr>
          </a:p>
          <a:p>
            <a:r>
              <a:rPr lang="ja-JP" altLang="en-US" sz="2000" b="1" dirty="0">
                <a:latin typeface="+mn-ea"/>
                <a:sym typeface="Wingdings" pitchFamily="2" charset="2"/>
              </a:rPr>
              <a:t>　　　　品番を</a:t>
            </a:r>
            <a:r>
              <a:rPr lang="ja-JP" altLang="en-US" sz="2000" b="1" dirty="0" smtClean="0">
                <a:latin typeface="+mn-ea"/>
                <a:sym typeface="Wingdings" pitchFamily="2" charset="2"/>
              </a:rPr>
              <a:t>変換</a:t>
            </a:r>
            <a:endParaRPr lang="en-US" altLang="ja-JP" sz="2000" b="1" dirty="0">
              <a:latin typeface="+mn-ea"/>
              <a:sym typeface="Wingdings" pitchFamily="2" charset="2"/>
            </a:endParaRPr>
          </a:p>
          <a:p>
            <a:endParaRPr lang="en-US" altLang="ja-JP" sz="2000" b="1" dirty="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の材料品番 </a:t>
            </a:r>
            <a:r>
              <a:rPr lang="en-US" altLang="ja-JP" sz="2000" b="1" dirty="0" smtClean="0">
                <a:latin typeface="+mn-ea"/>
                <a:sym typeface="Wingdings" pitchFamily="2" charset="2"/>
              </a:rPr>
              <a:t>11</a:t>
            </a:r>
            <a:r>
              <a:rPr lang="ja-JP" altLang="en-US" sz="2000" b="1" dirty="0" smtClean="0">
                <a:latin typeface="+mn-ea"/>
                <a:sym typeface="Wingdings" pitchFamily="2" charset="2"/>
              </a:rPr>
              <a:t>桁を入力</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しない （例：</a:t>
            </a:r>
            <a:r>
              <a:rPr lang="en-US" altLang="ja-JP" sz="2000" b="1" dirty="0" smtClean="0">
                <a:latin typeface="+mn-ea"/>
                <a:sym typeface="Wingdings" pitchFamily="2" charset="2"/>
              </a:rPr>
              <a:t>0-11111-22222</a:t>
            </a:r>
            <a:r>
              <a:rPr lang="ja-JP" altLang="en-US" sz="2000" b="1" dirty="0" smtClean="0">
                <a:latin typeface="+mn-ea"/>
                <a:sym typeface="Wingdings" pitchFamily="2" charset="2"/>
              </a:rPr>
              <a:t>）</a:t>
            </a:r>
            <a:endParaRPr lang="en-US" altLang="ja-JP" sz="2000" b="1" dirty="0" smtClean="0">
              <a:latin typeface="+mn-ea"/>
              <a:sym typeface="Wingdings" pitchFamily="2" charset="2"/>
            </a:endParaRPr>
          </a:p>
        </p:txBody>
      </p:sp>
      <p:grpSp>
        <p:nvGrpSpPr>
          <p:cNvPr id="8" name="グループ化 7"/>
          <p:cNvGrpSpPr/>
          <p:nvPr/>
        </p:nvGrpSpPr>
        <p:grpSpPr>
          <a:xfrm>
            <a:off x="4772891" y="4371820"/>
            <a:ext cx="4012555" cy="1937500"/>
            <a:chOff x="4591893" y="4031281"/>
            <a:chExt cx="4012555" cy="1937500"/>
          </a:xfrm>
        </p:grpSpPr>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1893" y="4056706"/>
              <a:ext cx="4012555" cy="1912075"/>
            </a:xfrm>
            <a:prstGeom prst="rect">
              <a:avLst/>
            </a:prstGeom>
            <a:solidFill>
              <a:schemeClr val="bg1"/>
            </a:solidFill>
            <a:ln>
              <a:noFill/>
            </a:ln>
            <a:effectLst/>
          </p:spPr>
        </p:pic>
        <p:sp>
          <p:nvSpPr>
            <p:cNvPr id="10" name="角丸四角形 9"/>
            <p:cNvSpPr/>
            <p:nvPr/>
          </p:nvSpPr>
          <p:spPr>
            <a:xfrm>
              <a:off x="5507122" y="4031281"/>
              <a:ext cx="1249277" cy="193750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66276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13</a:t>
            </a:fld>
            <a:endParaRPr lang="en-US" altLang="ja-JP" dirty="0"/>
          </a:p>
        </p:txBody>
      </p:sp>
      <p:sp>
        <p:nvSpPr>
          <p:cNvPr id="3"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2-3.</a:t>
            </a:r>
            <a:r>
              <a:rPr lang="ja-JP" altLang="en-US" b="1" dirty="0">
                <a:latin typeface="+mj-ea"/>
              </a:rPr>
              <a:t>部品構成情報</a:t>
            </a:r>
            <a:endParaRPr kumimoji="1" lang="ja-JP" altLang="en-US" b="1" dirty="0">
              <a:latin typeface="+mj-ea"/>
            </a:endParaRPr>
          </a:p>
        </p:txBody>
      </p:sp>
      <p:sp>
        <p:nvSpPr>
          <p:cNvPr id="4" name="テキスト ボックス 3"/>
          <p:cNvSpPr txBox="1"/>
          <p:nvPr/>
        </p:nvSpPr>
        <p:spPr bwMode="auto">
          <a:xfrm>
            <a:off x="611560" y="1268760"/>
            <a:ext cx="7992888" cy="3827577"/>
          </a:xfrm>
          <a:prstGeom prst="rect">
            <a:avLst/>
          </a:prstGeom>
          <a:noFill/>
          <a:ln w="25400">
            <a:noFill/>
          </a:ln>
          <a:extLst/>
        </p:spPr>
        <p:txBody>
          <a:bodyPr wrap="square" lIns="72000" tIns="36000" rIns="72000" bIns="36000" rtlCol="0" anchor="t" anchorCtr="0">
            <a:spAutoFit/>
          </a:bodyPr>
          <a:lstStyle/>
          <a:p>
            <a:r>
              <a:rPr lang="en-US" altLang="ja-JP" sz="2400" b="1" dirty="0">
                <a:solidFill>
                  <a:srgbClr val="0000FF"/>
                </a:solidFill>
                <a:latin typeface="+mj-ea"/>
                <a:sym typeface="Wingdings" pitchFamily="2" charset="2"/>
              </a:rPr>
              <a:t>TG</a:t>
            </a:r>
            <a:r>
              <a:rPr lang="ja-JP" altLang="en-US" sz="2400" b="1" dirty="0">
                <a:solidFill>
                  <a:srgbClr val="0000FF"/>
                </a:solidFill>
                <a:latin typeface="+mj-ea"/>
                <a:sym typeface="Wingdings" pitchFamily="2" charset="2"/>
              </a:rPr>
              <a:t>から技術指示の</a:t>
            </a:r>
            <a:r>
              <a:rPr lang="ja-JP" altLang="en-US" sz="2400" b="1" dirty="0" smtClean="0">
                <a:solidFill>
                  <a:srgbClr val="0000FF"/>
                </a:solidFill>
                <a:latin typeface="+mj-ea"/>
                <a:sym typeface="Wingdings" pitchFamily="2" charset="2"/>
              </a:rPr>
              <a:t>ある</a:t>
            </a:r>
            <a:r>
              <a:rPr lang="ja-JP" altLang="en-US" sz="2400" b="1" dirty="0" smtClean="0">
                <a:solidFill>
                  <a:srgbClr val="0000FF"/>
                </a:solidFill>
                <a:latin typeface="+mj-ea"/>
                <a:ea typeface="+mj-ea"/>
                <a:sym typeface="Wingdings" pitchFamily="2" charset="2"/>
              </a:rPr>
              <a:t>構成部品名称</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図面・技術指示書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に記載されて</a:t>
            </a:r>
            <a:r>
              <a:rPr lang="ja-JP" altLang="en-US" sz="2000" b="1" dirty="0" smtClean="0">
                <a:latin typeface="+mn-ea"/>
                <a:ea typeface="+mn-ea"/>
                <a:sym typeface="Wingdings" pitchFamily="2" charset="2"/>
              </a:rPr>
              <a:t>いる品名を入力</a:t>
            </a:r>
            <a:r>
              <a:rPr lang="ja-JP" altLang="en-US" sz="2000" b="1" dirty="0">
                <a:latin typeface="+mn-ea"/>
                <a:ea typeface="+mn-ea"/>
                <a:sym typeface="Wingdings" pitchFamily="2" charset="2"/>
              </a:rPr>
              <a:t>　</a:t>
            </a:r>
          </a:p>
          <a:p>
            <a:r>
              <a:rPr lang="ja-JP" altLang="en-US" sz="2000" b="1" dirty="0">
                <a:latin typeface="+mn-ea"/>
                <a:ea typeface="+mn-ea"/>
                <a:sym typeface="Wingdings" pitchFamily="2" charset="2"/>
              </a:rPr>
              <a:t>　　　　（記載位置は別紙</a:t>
            </a:r>
            <a:r>
              <a:rPr lang="en-US" altLang="ja-JP" sz="2000" b="1" dirty="0" smtClean="0">
                <a:latin typeface="+mn-ea"/>
                <a:ea typeface="+mn-ea"/>
                <a:sym typeface="Wingdings" pitchFamily="2" charset="2"/>
              </a:rPr>
              <a:t>.3</a:t>
            </a:r>
            <a:r>
              <a:rPr lang="ja-JP" altLang="en-US" sz="2000" b="1" dirty="0" smtClean="0">
                <a:latin typeface="+mn-ea"/>
                <a:ea typeface="+mn-ea"/>
                <a:sym typeface="Wingdings" pitchFamily="2" charset="2"/>
              </a:rPr>
              <a:t>参照）</a:t>
            </a:r>
            <a:endParaRPr lang="en-US" altLang="ja-JP" sz="2000" b="1" dirty="0" smtClean="0">
              <a:latin typeface="+mn-ea"/>
              <a:ea typeface="+mn-ea"/>
              <a:sym typeface="Wingdings" pitchFamily="2" charset="2"/>
            </a:endParaRPr>
          </a:p>
          <a:p>
            <a:endParaRPr lang="ja-JP" altLang="en-US" sz="2000" b="1" dirty="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・図面と技術指示書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が異なる場合、図面の品名を</a:t>
            </a:r>
            <a:r>
              <a:rPr lang="ja-JP" altLang="en-US" sz="2000" b="1" dirty="0" smtClean="0">
                <a:latin typeface="+mn-ea"/>
                <a:ea typeface="+mn-ea"/>
                <a:sym typeface="Wingdings" pitchFamily="2" charset="2"/>
              </a:rPr>
              <a:t>入力</a:t>
            </a:r>
            <a:endParaRPr lang="en-US" altLang="ja-JP" sz="2000" b="1" dirty="0" smtClean="0">
              <a:latin typeface="+mn-ea"/>
              <a:ea typeface="+mn-ea"/>
              <a:sym typeface="Wingdings" pitchFamily="2" charset="2"/>
            </a:endParaRPr>
          </a:p>
          <a:p>
            <a:endParaRPr lang="en-US" altLang="ja-JP" sz="2000" b="1" dirty="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・下位部品の構成部品名称は、単品図に記載してある品名を</a:t>
            </a:r>
            <a:r>
              <a:rPr lang="ja-JP" altLang="en-US" sz="2000" b="1" dirty="0">
                <a:latin typeface="+mn-ea"/>
                <a:ea typeface="+mn-ea"/>
                <a:sym typeface="Wingdings" pitchFamily="2" charset="2"/>
              </a:rPr>
              <a:t>入力</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en-US" altLang="ja-JP" sz="2000" b="1" dirty="0">
                <a:latin typeface="+mn-ea"/>
                <a:ea typeface="+mn-ea"/>
                <a:sym typeface="Wingdings" pitchFamily="2" charset="2"/>
              </a:rPr>
              <a:t>,</a:t>
            </a:r>
            <a:r>
              <a:rPr lang="ja-JP" altLang="en-US" sz="2000" b="1" dirty="0">
                <a:latin typeface="+mn-ea"/>
                <a:ea typeface="+mn-ea"/>
                <a:sym typeface="Wingdings" pitchFamily="2" charset="2"/>
              </a:rPr>
              <a:t>（カンマ）」「　（半角スペース）</a:t>
            </a:r>
            <a:r>
              <a:rPr lang="ja-JP" altLang="en-US" sz="2000" b="1" dirty="0" smtClean="0">
                <a:latin typeface="+mn-ea"/>
                <a:ea typeface="+mn-ea"/>
                <a:sym typeface="Wingdings" pitchFamily="2" charset="2"/>
              </a:rPr>
              <a:t>」</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等</a:t>
            </a:r>
            <a:r>
              <a:rPr lang="ja-JP" altLang="en-US" sz="2000" b="1" dirty="0">
                <a:latin typeface="+mn-ea"/>
                <a:ea typeface="+mn-ea"/>
                <a:sym typeface="Wingdings" pitchFamily="2" charset="2"/>
              </a:rPr>
              <a:t>も正確に</a:t>
            </a:r>
            <a:r>
              <a:rPr lang="ja-JP" altLang="en-US" sz="2000" b="1" dirty="0" smtClean="0">
                <a:latin typeface="+mn-ea"/>
                <a:ea typeface="+mn-ea"/>
                <a:sym typeface="Wingdings" pitchFamily="2" charset="2"/>
              </a:rPr>
              <a:t>入力</a:t>
            </a:r>
            <a:endParaRPr lang="en-US" altLang="ja-JP" sz="2000" b="1" dirty="0" smtClean="0">
              <a:latin typeface="+mn-ea"/>
              <a:ea typeface="+mn-ea"/>
              <a:sym typeface="Wingdings" pitchFamily="2" charset="2"/>
            </a:endParaRPr>
          </a:p>
        </p:txBody>
      </p:sp>
      <p:grpSp>
        <p:nvGrpSpPr>
          <p:cNvPr id="8" name="グループ化 7"/>
          <p:cNvGrpSpPr>
            <a:grpSpLocks noChangeAspect="1"/>
          </p:cNvGrpSpPr>
          <p:nvPr/>
        </p:nvGrpSpPr>
        <p:grpSpPr>
          <a:xfrm>
            <a:off x="5148064" y="4552976"/>
            <a:ext cx="3637382" cy="1756344"/>
            <a:chOff x="4591893" y="4031281"/>
            <a:chExt cx="4012555" cy="1937500"/>
          </a:xfrm>
        </p:grpSpPr>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1893" y="4056706"/>
              <a:ext cx="4012555" cy="1912075"/>
            </a:xfrm>
            <a:prstGeom prst="rect">
              <a:avLst/>
            </a:prstGeom>
            <a:solidFill>
              <a:schemeClr val="bg1"/>
            </a:solidFill>
            <a:ln>
              <a:noFill/>
            </a:ln>
            <a:effectLst/>
          </p:spPr>
        </p:pic>
        <p:sp>
          <p:nvSpPr>
            <p:cNvPr id="10" name="角丸四角形 9"/>
            <p:cNvSpPr/>
            <p:nvPr/>
          </p:nvSpPr>
          <p:spPr>
            <a:xfrm>
              <a:off x="6716759" y="4031281"/>
              <a:ext cx="924339" cy="193750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円/楕円 12"/>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Tree>
    <p:extLst>
      <p:ext uri="{BB962C8B-B14F-4D97-AF65-F5344CB8AC3E}">
        <p14:creationId xmlns:p14="http://schemas.microsoft.com/office/powerpoint/2010/main" val="3429939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BACD91C-C4A9-4D78-8098-3FF427E6EB30}" type="slidenum">
              <a:rPr kumimoji="1" lang="en-US" altLang="ja-JP" sz="2000" b="1"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3"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2-3.</a:t>
            </a:r>
            <a:r>
              <a:rPr lang="ja-JP" altLang="en-US" b="1" dirty="0">
                <a:latin typeface="+mj-ea"/>
              </a:rPr>
              <a:t>部品構成情報</a:t>
            </a:r>
            <a:endParaRPr kumimoji="1" lang="ja-JP" altLang="en-US" b="1" dirty="0">
              <a:latin typeface="+mj-ea"/>
            </a:endParaRPr>
          </a:p>
        </p:txBody>
      </p:sp>
      <p:sp>
        <p:nvSpPr>
          <p:cNvPr id="4" name="円/楕円 12"/>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6" name="テキスト ボックス 5"/>
          <p:cNvSpPr txBox="1"/>
          <p:nvPr/>
        </p:nvSpPr>
        <p:spPr bwMode="auto">
          <a:xfrm>
            <a:off x="611560" y="1268760"/>
            <a:ext cx="7992888" cy="3212024"/>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部品品番がない構成部品</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自社の構成部品名を構成</a:t>
            </a:r>
            <a:r>
              <a:rPr lang="ja-JP" altLang="en-US" sz="2000" b="1" dirty="0">
                <a:latin typeface="+mn-ea"/>
                <a:ea typeface="+mn-ea"/>
                <a:sym typeface="Wingdings" pitchFamily="2" charset="2"/>
              </a:rPr>
              <a:t>部</a:t>
            </a:r>
            <a:r>
              <a:rPr lang="ja-JP" altLang="en-US" sz="2000" b="1" dirty="0" smtClean="0">
                <a:latin typeface="+mn-ea"/>
                <a:ea typeface="+mn-ea"/>
                <a:sym typeface="Wingdings" pitchFamily="2" charset="2"/>
              </a:rPr>
              <a:t>品名［</a:t>
            </a:r>
            <a:r>
              <a:rPr lang="en-US" altLang="ja-JP" sz="2000" b="1" dirty="0" smtClean="0">
                <a:latin typeface="+mn-ea"/>
                <a:ea typeface="+mn-ea"/>
                <a:sym typeface="Wingdings" pitchFamily="2" charset="2"/>
              </a:rPr>
              <a:t>9]</a:t>
            </a:r>
            <a:r>
              <a:rPr lang="ja-JP" altLang="en-US" sz="2000" b="1" dirty="0" smtClean="0">
                <a:latin typeface="+mn-ea"/>
                <a:ea typeface="+mn-ea"/>
                <a:sym typeface="Wingdings" pitchFamily="2" charset="2"/>
              </a:rPr>
              <a:t>に入力</a:t>
            </a:r>
            <a:r>
              <a:rPr lang="en-US" altLang="ja-JP" sz="2000" b="1" dirty="0" smtClean="0">
                <a:latin typeface="+mn-ea"/>
                <a:ea typeface="+mn-ea"/>
                <a:sym typeface="Wingdings" pitchFamily="2" charset="2"/>
              </a:rPr>
              <a:t/>
            </a:r>
            <a:br>
              <a:rPr lang="en-US" altLang="ja-JP" sz="2000" b="1" dirty="0" smtClean="0">
                <a:latin typeface="+mn-ea"/>
                <a:ea typeface="+mn-ea"/>
                <a:sym typeface="Wingdings" pitchFamily="2" charset="2"/>
              </a:rPr>
            </a:b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　構成</a:t>
            </a:r>
            <a:r>
              <a:rPr lang="ja-JP" altLang="en-US" sz="2000" b="1" dirty="0">
                <a:latin typeface="+mn-ea"/>
                <a:sym typeface="Wingdings" pitchFamily="2" charset="2"/>
              </a:rPr>
              <a:t>部品番号</a:t>
            </a:r>
            <a:r>
              <a:rPr lang="en-US" altLang="ja-JP" sz="2000" b="1" dirty="0">
                <a:latin typeface="+mn-ea"/>
                <a:sym typeface="Wingdings" pitchFamily="2" charset="2"/>
              </a:rPr>
              <a:t>[8</a:t>
            </a:r>
            <a:r>
              <a:rPr lang="ja-JP" altLang="en-US" sz="2000" b="1" dirty="0">
                <a:latin typeface="+mn-ea"/>
                <a:sym typeface="Wingdings" pitchFamily="2" charset="2"/>
              </a:rPr>
              <a:t>］は空欄で</a:t>
            </a:r>
            <a:r>
              <a:rPr lang="ja-JP" altLang="en-US" sz="2000" b="1" dirty="0" smtClean="0">
                <a:latin typeface="+mn-ea"/>
                <a:sym typeface="Wingdings" pitchFamily="2" charset="2"/>
              </a:rPr>
              <a:t>可</a:t>
            </a:r>
            <a:endParaRPr lang="en-US" altLang="ja-JP" sz="2000" b="1" dirty="0">
              <a:latin typeface="+mn-ea"/>
              <a:sym typeface="Wingdings" pitchFamily="2" charset="2"/>
            </a:endParaRPr>
          </a:p>
          <a:p>
            <a:r>
              <a:rPr lang="ja-JP" altLang="en-US" sz="2000" b="1" dirty="0" smtClean="0">
                <a:latin typeface="+mn-ea"/>
                <a:sym typeface="Wingdings" pitchFamily="2" charset="2"/>
              </a:rPr>
              <a:t>　　　構成部品質量</a:t>
            </a:r>
            <a:r>
              <a:rPr lang="en-US" altLang="ja-JP" sz="2000" b="1" dirty="0" smtClean="0">
                <a:latin typeface="+mn-ea"/>
                <a:sym typeface="Wingdings" pitchFamily="2" charset="2"/>
              </a:rPr>
              <a:t>[10]</a:t>
            </a:r>
            <a:r>
              <a:rPr lang="ja-JP" altLang="en-US" sz="2000" b="1" dirty="0" err="1" smtClean="0">
                <a:latin typeface="+mn-ea"/>
                <a:sym typeface="Wingdings" pitchFamily="2" charset="2"/>
              </a:rPr>
              <a:t>、</a:t>
            </a:r>
            <a:r>
              <a:rPr lang="ja-JP" altLang="en-US" sz="2000" b="1" dirty="0" smtClean="0">
                <a:latin typeface="+mn-ea"/>
                <a:sym typeface="Wingdings" pitchFamily="2" charset="2"/>
              </a:rPr>
              <a:t>構成部品数量［</a:t>
            </a:r>
            <a:r>
              <a:rPr lang="en-US" altLang="ja-JP" sz="2000" b="1" dirty="0" smtClean="0">
                <a:latin typeface="+mn-ea"/>
                <a:sym typeface="Wingdings" pitchFamily="2" charset="2"/>
              </a:rPr>
              <a:t>11]</a:t>
            </a:r>
            <a:r>
              <a:rPr lang="ja-JP" altLang="en-US" sz="2000" b="1" dirty="0" smtClean="0">
                <a:latin typeface="+mn-ea"/>
                <a:sym typeface="Wingdings" pitchFamily="2" charset="2"/>
              </a:rPr>
              <a:t>を入力</a:t>
            </a:r>
            <a:endParaRPr lang="en-US" altLang="ja-JP" sz="2000" b="1" dirty="0" smtClean="0">
              <a:latin typeface="+mn-ea"/>
              <a:sym typeface="Wingdings" pitchFamily="2" charset="2"/>
            </a:endParaRPr>
          </a:p>
          <a:p>
            <a:endParaRPr lang="en-US" altLang="ja-JP" sz="2000" b="1" dirty="0">
              <a:solidFill>
                <a:schemeClr val="accent1"/>
              </a:solidFill>
              <a:latin typeface="+mn-ea"/>
              <a:ea typeface="+mn-ea"/>
              <a:sym typeface="Wingdings" pitchFamily="2" charset="2"/>
            </a:endParaRPr>
          </a:p>
          <a:p>
            <a:r>
              <a:rPr lang="ja-JP" altLang="en-US" sz="2000" b="1" dirty="0">
                <a:solidFill>
                  <a:srgbClr val="FF0000"/>
                </a:solidFill>
                <a:latin typeface="+mn-ea"/>
                <a:ea typeface="+mn-ea"/>
                <a:sym typeface="Wingdings" pitchFamily="2" charset="2"/>
              </a:rPr>
              <a:t>［注意点］</a:t>
            </a:r>
            <a:endParaRPr lang="en-US" altLang="ja-JP" sz="2000" b="1" dirty="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・上位レベルの部品番号を</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入力しない</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endParaRPr lang="en-US" altLang="ja-JP" sz="2000" b="1" dirty="0">
              <a:latin typeface="+mn-ea"/>
              <a:ea typeface="+mn-ea"/>
              <a:sym typeface="Wingdings" pitchFamily="2" charset="2"/>
            </a:endParaRPr>
          </a:p>
        </p:txBody>
      </p:sp>
      <p:grpSp>
        <p:nvGrpSpPr>
          <p:cNvPr id="18" name="グループ化 17"/>
          <p:cNvGrpSpPr>
            <a:grpSpLocks noChangeAspect="1"/>
          </p:cNvGrpSpPr>
          <p:nvPr/>
        </p:nvGrpSpPr>
        <p:grpSpPr>
          <a:xfrm>
            <a:off x="4563461" y="4293097"/>
            <a:ext cx="3909125" cy="1999524"/>
            <a:chOff x="4608004" y="4315881"/>
            <a:chExt cx="3864582" cy="1976740"/>
          </a:xfrm>
        </p:grpSpPr>
        <p:pic>
          <p:nvPicPr>
            <p:cNvPr id="19" name="図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004" y="4315881"/>
              <a:ext cx="3864582" cy="1976740"/>
            </a:xfrm>
            <a:prstGeom prst="rect">
              <a:avLst/>
            </a:prstGeom>
            <a:noFill/>
            <a:extLst>
              <a:ext uri="{909E8E84-426E-40DD-AFC4-6F175D3DCCD1}">
                <a14:hiddenFill xmlns:a14="http://schemas.microsoft.com/office/drawing/2010/main">
                  <a:solidFill>
                    <a:srgbClr val="FFFFFF"/>
                  </a:solidFill>
                </a14:hiddenFill>
              </a:ext>
            </a:extLst>
          </p:spPr>
        </p:pic>
        <p:sp>
          <p:nvSpPr>
            <p:cNvPr id="20" name="角丸四角形 19"/>
            <p:cNvSpPr/>
            <p:nvPr/>
          </p:nvSpPr>
          <p:spPr>
            <a:xfrm>
              <a:off x="6540295" y="4315881"/>
              <a:ext cx="889205" cy="197674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5364088" y="4326705"/>
              <a:ext cx="1138108" cy="1955092"/>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473950" y="4326705"/>
              <a:ext cx="990600" cy="1955092"/>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69393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BACD91C-C4A9-4D78-8098-3FF427E6EB30}" type="slidenum">
              <a:rPr kumimoji="1" lang="en-US" altLang="ja-JP" sz="2000" b="1"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1" lang="en-US" altLang="ja-JP"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3"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2-3.</a:t>
            </a:r>
            <a:r>
              <a:rPr lang="ja-JP" altLang="en-US" b="1" dirty="0">
                <a:latin typeface="+mj-ea"/>
              </a:rPr>
              <a:t>部品構成情報</a:t>
            </a:r>
            <a:endParaRPr kumimoji="1" lang="ja-JP" altLang="en-US" b="1" dirty="0">
              <a:latin typeface="+mj-ea"/>
            </a:endParaRPr>
          </a:p>
        </p:txBody>
      </p:sp>
      <p:sp>
        <p:nvSpPr>
          <p:cNvPr id="4" name="円/楕円 12"/>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6" name="テキスト ボックス 5"/>
          <p:cNvSpPr txBox="1"/>
          <p:nvPr/>
        </p:nvSpPr>
        <p:spPr bwMode="auto">
          <a:xfrm>
            <a:off x="611560" y="1268760"/>
            <a:ext cx="7992888" cy="442035"/>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部品品番がない構成部品</a:t>
            </a:r>
            <a:endParaRPr lang="en-US" altLang="ja-JP" sz="2400" b="1" dirty="0" smtClean="0">
              <a:solidFill>
                <a:srgbClr val="0000FF"/>
              </a:solidFill>
              <a:latin typeface="+mj-ea"/>
              <a:ea typeface="+mj-ea"/>
              <a:sym typeface="Wingdings" pitchFamily="2" charset="2"/>
            </a:endParaRPr>
          </a:p>
        </p:txBody>
      </p:sp>
      <p:sp>
        <p:nvSpPr>
          <p:cNvPr id="28" name="テキスト ボックス 27"/>
          <p:cNvSpPr txBox="1"/>
          <p:nvPr/>
        </p:nvSpPr>
        <p:spPr bwMode="auto">
          <a:xfrm>
            <a:off x="859317" y="1716430"/>
            <a:ext cx="7563858" cy="380480"/>
          </a:xfrm>
          <a:prstGeom prst="rect">
            <a:avLst/>
          </a:prstGeom>
          <a:noFill/>
          <a:ln w="25400">
            <a:noFill/>
          </a:ln>
          <a:extLst/>
        </p:spPr>
        <p:txBody>
          <a:bodyPr wrap="square" lIns="72000" tIns="36000" rIns="72000" bIns="36000" rtlCol="0" anchor="t" anchorCtr="0">
            <a:spAutoFit/>
          </a:bodyPr>
          <a:lstStyle/>
          <a:p>
            <a:r>
              <a:rPr lang="ja-JP" altLang="en-US" sz="2000" b="1" dirty="0" smtClean="0">
                <a:solidFill>
                  <a:srgbClr val="FF0000"/>
                </a:solidFill>
                <a:latin typeface="+mn-ea"/>
                <a:ea typeface="+mn-ea"/>
                <a:sym typeface="Wingdings" pitchFamily="2" charset="2"/>
              </a:rPr>
              <a:t>［</a:t>
            </a:r>
            <a:r>
              <a:rPr lang="ja-JP" altLang="en-US" sz="2000" b="1" dirty="0">
                <a:solidFill>
                  <a:srgbClr val="FF0000"/>
                </a:solidFill>
                <a:latin typeface="+mn-ea"/>
                <a:ea typeface="+mn-ea"/>
                <a:sym typeface="Wingdings" pitchFamily="2" charset="2"/>
              </a:rPr>
              <a:t>注意点</a:t>
            </a:r>
            <a:r>
              <a:rPr lang="ja-JP" altLang="en-US" sz="2000" b="1" dirty="0" smtClean="0">
                <a:solidFill>
                  <a:srgbClr val="FF0000"/>
                </a:solidFill>
                <a:latin typeface="+mn-ea"/>
                <a:ea typeface="+mn-ea"/>
                <a:sym typeface="Wingdings" pitchFamily="2" charset="2"/>
              </a:rPr>
              <a:t>］</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・上位レベルの部品番号を入力しない</a:t>
            </a:r>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endParaRPr lang="en-US" altLang="ja-JP" sz="2000" b="1" dirty="0">
              <a:latin typeface="+mn-ea"/>
              <a:ea typeface="+mn-ea"/>
              <a:sym typeface="Wingdings" pitchFamily="2" charset="2"/>
            </a:endParaRPr>
          </a:p>
        </p:txBody>
      </p:sp>
      <p:grpSp>
        <p:nvGrpSpPr>
          <p:cNvPr id="8" name="グループ化 7"/>
          <p:cNvGrpSpPr/>
          <p:nvPr/>
        </p:nvGrpSpPr>
        <p:grpSpPr>
          <a:xfrm>
            <a:off x="452093" y="4258557"/>
            <a:ext cx="7992179" cy="2186392"/>
            <a:chOff x="519470" y="4258557"/>
            <a:chExt cx="7992179" cy="2186392"/>
          </a:xfrm>
        </p:grpSpPr>
        <p:grpSp>
          <p:nvGrpSpPr>
            <p:cNvPr id="27" name="グループ化 26"/>
            <p:cNvGrpSpPr/>
            <p:nvPr/>
          </p:nvGrpSpPr>
          <p:grpSpPr>
            <a:xfrm>
              <a:off x="2314661" y="4258557"/>
              <a:ext cx="6196988" cy="1985665"/>
              <a:chOff x="209095" y="3990003"/>
              <a:chExt cx="6196988" cy="1985665"/>
            </a:xfrm>
          </p:grpSpPr>
          <p:pic>
            <p:nvPicPr>
              <p:cNvPr id="15" name="図 14"/>
              <p:cNvPicPr>
                <a:picLocks noChangeAspect="1"/>
              </p:cNvPicPr>
              <p:nvPr/>
            </p:nvPicPr>
            <p:blipFill>
              <a:blip r:embed="rId2"/>
              <a:stretch>
                <a:fillRect/>
              </a:stretch>
            </p:blipFill>
            <p:spPr>
              <a:xfrm>
                <a:off x="209095" y="3990003"/>
                <a:ext cx="6196988" cy="1985665"/>
              </a:xfrm>
              <a:prstGeom prst="rect">
                <a:avLst/>
              </a:prstGeom>
            </p:spPr>
          </p:pic>
          <p:sp>
            <p:nvSpPr>
              <p:cNvPr id="17" name="角丸四角形 16"/>
              <p:cNvSpPr/>
              <p:nvPr/>
            </p:nvSpPr>
            <p:spPr>
              <a:xfrm>
                <a:off x="3529054" y="5405254"/>
                <a:ext cx="1296144" cy="16896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532931" y="5242148"/>
                <a:ext cx="1296144" cy="16896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p:cNvSpPr txBox="1"/>
            <p:nvPr/>
          </p:nvSpPr>
          <p:spPr bwMode="auto">
            <a:xfrm>
              <a:off x="1314138" y="5941359"/>
              <a:ext cx="4968554" cy="503590"/>
            </a:xfrm>
            <a:prstGeom prst="rect">
              <a:avLst/>
            </a:prstGeom>
            <a:solidFill>
              <a:schemeClr val="bg1"/>
            </a:solidFill>
            <a:ln w="25400">
              <a:noFill/>
            </a:ln>
            <a:extLst/>
          </p:spPr>
          <p:txBody>
            <a:bodyPr wrap="square" lIns="72000" tIns="36000" rIns="72000" bIns="36000" rtlCol="0" anchor="ctr" anchorCtr="0">
              <a:spAutoFit/>
            </a:bodyPr>
            <a:lstStyle/>
            <a:p>
              <a:r>
                <a:rPr lang="ja-JP" altLang="en-US" sz="1400" dirty="0">
                  <a:solidFill>
                    <a:srgbClr val="FF0000"/>
                  </a:solidFill>
                  <a:latin typeface="+mn-ea"/>
                  <a:ea typeface="+mn-ea"/>
                  <a:sym typeface="Wingdings" pitchFamily="2" charset="2"/>
                </a:rPr>
                <a:t>構成番号</a:t>
              </a:r>
              <a:r>
                <a:rPr lang="en-US" altLang="ja-JP" sz="1400" dirty="0">
                  <a:solidFill>
                    <a:srgbClr val="FF0000"/>
                  </a:solidFill>
                  <a:latin typeface="+mn-ea"/>
                  <a:ea typeface="+mn-ea"/>
                  <a:sym typeface="Wingdings" pitchFamily="2" charset="2"/>
                </a:rPr>
                <a:t>[7]</a:t>
              </a:r>
              <a:r>
                <a:rPr lang="ja-JP" altLang="en-US" sz="1400" dirty="0">
                  <a:solidFill>
                    <a:srgbClr val="FF0000"/>
                  </a:solidFill>
                  <a:latin typeface="+mn-ea"/>
                  <a:ea typeface="+mn-ea"/>
                  <a:sym typeface="Wingdings" pitchFamily="2" charset="2"/>
                </a:rPr>
                <a:t>の</a:t>
              </a:r>
              <a:r>
                <a:rPr lang="en-US" altLang="ja-JP" sz="1400" dirty="0">
                  <a:solidFill>
                    <a:srgbClr val="FF0000"/>
                  </a:solidFill>
                  <a:latin typeface="+mn-ea"/>
                  <a:ea typeface="+mn-ea"/>
                  <a:sym typeface="Wingdings" pitchFamily="2" charset="2"/>
                </a:rPr>
                <a:t>3</a:t>
              </a:r>
              <a:r>
                <a:rPr lang="ja-JP" altLang="en-US" sz="1400" dirty="0">
                  <a:solidFill>
                    <a:srgbClr val="FF0000"/>
                  </a:solidFill>
                  <a:latin typeface="+mn-ea"/>
                  <a:ea typeface="+mn-ea"/>
                  <a:sym typeface="Wingdings" pitchFamily="2" charset="2"/>
                </a:rPr>
                <a:t>が入力されている構成部品番号と</a:t>
              </a:r>
              <a:r>
                <a:rPr lang="ja-JP" altLang="en-US" sz="1400" dirty="0" smtClean="0">
                  <a:solidFill>
                    <a:srgbClr val="FF0000"/>
                  </a:solidFill>
                  <a:latin typeface="+mn-ea"/>
                  <a:ea typeface="+mn-ea"/>
                  <a:sym typeface="Wingdings" pitchFamily="2" charset="2"/>
                </a:rPr>
                <a:t>、</a:t>
              </a:r>
              <a:endParaRPr lang="en-US" altLang="ja-JP" sz="1400" dirty="0" smtClean="0">
                <a:solidFill>
                  <a:srgbClr val="FF0000"/>
                </a:solidFill>
                <a:latin typeface="+mn-ea"/>
                <a:ea typeface="+mn-ea"/>
                <a:sym typeface="Wingdings" pitchFamily="2" charset="2"/>
              </a:endParaRPr>
            </a:p>
            <a:p>
              <a:r>
                <a:rPr lang="ja-JP" altLang="en-US" sz="1400" dirty="0" smtClean="0">
                  <a:solidFill>
                    <a:srgbClr val="FF0000"/>
                  </a:solidFill>
                  <a:latin typeface="+mn-ea"/>
                  <a:ea typeface="+mn-ea"/>
                  <a:sym typeface="Wingdings" pitchFamily="2" charset="2"/>
                </a:rPr>
                <a:t>その</a:t>
              </a:r>
              <a:r>
                <a:rPr lang="ja-JP" altLang="en-US" sz="1400" dirty="0">
                  <a:solidFill>
                    <a:srgbClr val="FF0000"/>
                  </a:solidFill>
                  <a:latin typeface="+mn-ea"/>
                  <a:ea typeface="+mn-ea"/>
                  <a:sym typeface="Wingdings" pitchFamily="2" charset="2"/>
                </a:rPr>
                <a:t>上</a:t>
              </a:r>
              <a:r>
                <a:rPr lang="ja-JP" altLang="en-US" sz="1400" dirty="0" smtClean="0">
                  <a:solidFill>
                    <a:srgbClr val="FF0000"/>
                  </a:solidFill>
                  <a:latin typeface="+mn-ea"/>
                  <a:ea typeface="+mn-ea"/>
                  <a:sym typeface="Wingdings" pitchFamily="2" charset="2"/>
                </a:rPr>
                <a:t>位</a:t>
              </a:r>
              <a:r>
                <a:rPr lang="en-US" altLang="ja-JP" sz="1400" dirty="0" smtClean="0">
                  <a:solidFill>
                    <a:srgbClr val="FF0000"/>
                  </a:solidFill>
                  <a:latin typeface="+mn-ea"/>
                  <a:ea typeface="+mn-ea"/>
                  <a:sym typeface="Wingdings" pitchFamily="2" charset="2"/>
                </a:rPr>
                <a:t>2</a:t>
              </a:r>
              <a:r>
                <a:rPr lang="ja-JP" altLang="en-US" sz="1400" dirty="0" smtClean="0">
                  <a:solidFill>
                    <a:srgbClr val="FF0000"/>
                  </a:solidFill>
                  <a:latin typeface="+mn-ea"/>
                  <a:ea typeface="+mn-ea"/>
                  <a:sym typeface="Wingdings" pitchFamily="2" charset="2"/>
                </a:rPr>
                <a:t>が入力されている構成部品番号が同じになっている</a:t>
              </a:r>
              <a:endParaRPr lang="ja-JP" altLang="en-US" sz="1400" dirty="0">
                <a:solidFill>
                  <a:srgbClr val="FF0000"/>
                </a:solidFill>
                <a:latin typeface="+mn-ea"/>
                <a:ea typeface="+mn-ea"/>
                <a:sym typeface="Wingdings" pitchFamily="2" charset="2"/>
              </a:endParaRPr>
            </a:p>
          </p:txBody>
        </p:sp>
        <p:sp>
          <p:nvSpPr>
            <p:cNvPr id="29" name="テキスト ボックス 28"/>
            <p:cNvSpPr txBox="1"/>
            <p:nvPr/>
          </p:nvSpPr>
          <p:spPr bwMode="auto">
            <a:xfrm>
              <a:off x="519470" y="4565400"/>
              <a:ext cx="1388234" cy="380480"/>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2000" dirty="0" smtClean="0">
                  <a:latin typeface="+mj-ea"/>
                  <a:ea typeface="+mj-ea"/>
                  <a:sym typeface="Wingdings" pitchFamily="2" charset="2"/>
                </a:rPr>
                <a:t>【NG</a:t>
              </a:r>
              <a:r>
                <a:rPr lang="ja-JP" altLang="en-US" sz="2000" dirty="0" smtClean="0">
                  <a:latin typeface="+mj-ea"/>
                  <a:ea typeface="+mj-ea"/>
                  <a:sym typeface="Wingdings" pitchFamily="2" charset="2"/>
                </a:rPr>
                <a:t>例２</a:t>
              </a:r>
              <a:r>
                <a:rPr lang="en-US" altLang="ja-JP" sz="2000" dirty="0" smtClean="0">
                  <a:latin typeface="+mj-ea"/>
                  <a:ea typeface="+mj-ea"/>
                  <a:sym typeface="Wingdings" pitchFamily="2" charset="2"/>
                </a:rPr>
                <a:t>】</a:t>
              </a:r>
            </a:p>
          </p:txBody>
        </p:sp>
      </p:grpSp>
      <p:grpSp>
        <p:nvGrpSpPr>
          <p:cNvPr id="7" name="グループ化 6"/>
          <p:cNvGrpSpPr/>
          <p:nvPr/>
        </p:nvGrpSpPr>
        <p:grpSpPr>
          <a:xfrm>
            <a:off x="519470" y="2172695"/>
            <a:ext cx="7992179" cy="2113415"/>
            <a:chOff x="519470" y="2114944"/>
            <a:chExt cx="7992179" cy="2113415"/>
          </a:xfrm>
        </p:grpSpPr>
        <p:sp>
          <p:nvSpPr>
            <p:cNvPr id="11" name="テキスト ボックス 10"/>
            <p:cNvSpPr txBox="1"/>
            <p:nvPr/>
          </p:nvSpPr>
          <p:spPr bwMode="auto">
            <a:xfrm>
              <a:off x="519470" y="2289510"/>
              <a:ext cx="1388234" cy="380480"/>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2000" dirty="0" smtClean="0">
                  <a:latin typeface="+mj-ea"/>
                  <a:ea typeface="+mj-ea"/>
                  <a:sym typeface="Wingdings" pitchFamily="2" charset="2"/>
                </a:rPr>
                <a:t>【NG</a:t>
              </a:r>
              <a:r>
                <a:rPr lang="ja-JP" altLang="en-US" sz="2000" dirty="0" smtClean="0">
                  <a:latin typeface="+mj-ea"/>
                  <a:ea typeface="+mj-ea"/>
                  <a:sym typeface="Wingdings" pitchFamily="2" charset="2"/>
                </a:rPr>
                <a:t>例１</a:t>
              </a:r>
              <a:r>
                <a:rPr lang="en-US" altLang="ja-JP" sz="2000" dirty="0" smtClean="0">
                  <a:latin typeface="+mj-ea"/>
                  <a:ea typeface="+mj-ea"/>
                  <a:sym typeface="Wingdings" pitchFamily="2" charset="2"/>
                </a:rPr>
                <a:t>】</a:t>
              </a:r>
            </a:p>
          </p:txBody>
        </p:sp>
        <p:pic>
          <p:nvPicPr>
            <p:cNvPr id="20" name="図 19"/>
            <p:cNvPicPr>
              <a:picLocks noChangeAspect="1"/>
            </p:cNvPicPr>
            <p:nvPr/>
          </p:nvPicPr>
          <p:blipFill>
            <a:blip r:embed="rId3"/>
            <a:stretch>
              <a:fillRect/>
            </a:stretch>
          </p:blipFill>
          <p:spPr>
            <a:xfrm>
              <a:off x="2339752" y="2114944"/>
              <a:ext cx="6171897" cy="1977626"/>
            </a:xfrm>
            <a:prstGeom prst="rect">
              <a:avLst/>
            </a:prstGeom>
          </p:spPr>
        </p:pic>
        <p:sp>
          <p:nvSpPr>
            <p:cNvPr id="21" name="角丸四角形 20"/>
            <p:cNvSpPr/>
            <p:nvPr/>
          </p:nvSpPr>
          <p:spPr>
            <a:xfrm>
              <a:off x="5634620" y="3321151"/>
              <a:ext cx="1200134" cy="225754"/>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2390969" y="3197488"/>
              <a:ext cx="916620" cy="699726"/>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bwMode="auto">
            <a:xfrm>
              <a:off x="1286642" y="3724769"/>
              <a:ext cx="3888432" cy="503590"/>
            </a:xfrm>
            <a:prstGeom prst="rect">
              <a:avLst/>
            </a:prstGeom>
            <a:solidFill>
              <a:schemeClr val="bg1"/>
            </a:solidFill>
            <a:ln w="25400">
              <a:noFill/>
            </a:ln>
            <a:extLst/>
          </p:spPr>
          <p:txBody>
            <a:bodyPr wrap="square" lIns="72000" tIns="36000" rIns="72000" bIns="36000" rtlCol="0" anchor="ctr" anchorCtr="0">
              <a:spAutoFit/>
            </a:bodyPr>
            <a:lstStyle/>
            <a:p>
              <a:r>
                <a:rPr lang="ja-JP" altLang="en-US" sz="1400" dirty="0">
                  <a:solidFill>
                    <a:srgbClr val="FF0000"/>
                  </a:solidFill>
                  <a:latin typeface="+mn-ea"/>
                  <a:ea typeface="+mn-ea"/>
                  <a:sym typeface="Wingdings" pitchFamily="2" charset="2"/>
                </a:rPr>
                <a:t>納入部品番号</a:t>
              </a:r>
              <a:r>
                <a:rPr lang="en-US" altLang="ja-JP" sz="1400" dirty="0">
                  <a:solidFill>
                    <a:srgbClr val="FF0000"/>
                  </a:solidFill>
                  <a:latin typeface="+mn-ea"/>
                  <a:ea typeface="+mn-ea"/>
                  <a:sym typeface="Wingdings" pitchFamily="2" charset="2"/>
                </a:rPr>
                <a:t>[2]</a:t>
              </a:r>
              <a:r>
                <a:rPr lang="ja-JP" altLang="en-US" sz="1400" dirty="0">
                  <a:solidFill>
                    <a:srgbClr val="FF0000"/>
                  </a:solidFill>
                  <a:latin typeface="+mn-ea"/>
                  <a:ea typeface="+mn-ea"/>
                  <a:sym typeface="Wingdings" pitchFamily="2" charset="2"/>
                </a:rPr>
                <a:t>と構成番号</a:t>
              </a:r>
              <a:r>
                <a:rPr lang="en-US" altLang="ja-JP" sz="1400" dirty="0">
                  <a:solidFill>
                    <a:srgbClr val="FF0000"/>
                  </a:solidFill>
                  <a:latin typeface="+mn-ea"/>
                  <a:ea typeface="+mn-ea"/>
                  <a:sym typeface="Wingdings" pitchFamily="2" charset="2"/>
                </a:rPr>
                <a:t>[7]</a:t>
              </a:r>
              <a:r>
                <a:rPr lang="ja-JP" altLang="en-US" sz="1400" dirty="0" smtClean="0">
                  <a:solidFill>
                    <a:srgbClr val="FF0000"/>
                  </a:solidFill>
                  <a:latin typeface="+mn-ea"/>
                  <a:ea typeface="+mn-ea"/>
                  <a:sym typeface="Wingdings" pitchFamily="2" charset="2"/>
                </a:rPr>
                <a:t>に</a:t>
              </a:r>
              <a:endParaRPr lang="en-US" altLang="ja-JP" sz="1400" dirty="0">
                <a:solidFill>
                  <a:srgbClr val="FF0000"/>
                </a:solidFill>
                <a:latin typeface="+mn-ea"/>
                <a:ea typeface="+mn-ea"/>
                <a:sym typeface="Wingdings" pitchFamily="2" charset="2"/>
              </a:endParaRPr>
            </a:p>
            <a:p>
              <a:r>
                <a:rPr lang="ja-JP" altLang="en-US" sz="1400" dirty="0" smtClean="0">
                  <a:solidFill>
                    <a:srgbClr val="FF0000"/>
                  </a:solidFill>
                  <a:latin typeface="+mn-ea"/>
                  <a:ea typeface="+mn-ea"/>
                  <a:sym typeface="Wingdings" pitchFamily="2" charset="2"/>
                </a:rPr>
                <a:t>入力</a:t>
              </a:r>
              <a:r>
                <a:rPr lang="ja-JP" altLang="en-US" sz="1400" dirty="0">
                  <a:solidFill>
                    <a:srgbClr val="FF0000"/>
                  </a:solidFill>
                  <a:latin typeface="+mn-ea"/>
                  <a:ea typeface="+mn-ea"/>
                  <a:sym typeface="Wingdings" pitchFamily="2" charset="2"/>
                </a:rPr>
                <a:t>されて</a:t>
              </a:r>
              <a:r>
                <a:rPr lang="ja-JP" altLang="en-US" sz="1400" dirty="0" smtClean="0">
                  <a:solidFill>
                    <a:srgbClr val="FF0000"/>
                  </a:solidFill>
                  <a:latin typeface="+mn-ea"/>
                  <a:ea typeface="+mn-ea"/>
                  <a:sym typeface="Wingdings" pitchFamily="2" charset="2"/>
                </a:rPr>
                <a:t>いる構成</a:t>
              </a:r>
              <a:r>
                <a:rPr lang="ja-JP" altLang="en-US" sz="1400" dirty="0">
                  <a:solidFill>
                    <a:srgbClr val="FF0000"/>
                  </a:solidFill>
                  <a:latin typeface="+mn-ea"/>
                  <a:ea typeface="+mn-ea"/>
                  <a:sym typeface="Wingdings" pitchFamily="2" charset="2"/>
                </a:rPr>
                <a:t>部品番号が同じになっている</a:t>
              </a:r>
              <a:endParaRPr lang="en-US" altLang="ja-JP" sz="1400" dirty="0">
                <a:solidFill>
                  <a:srgbClr val="FF0000"/>
                </a:solidFill>
                <a:latin typeface="+mn-ea"/>
                <a:ea typeface="+mn-ea"/>
                <a:sym typeface="Wingdings" pitchFamily="2" charset="2"/>
              </a:endParaRPr>
            </a:p>
          </p:txBody>
        </p:sp>
      </p:grpSp>
    </p:spTree>
    <p:extLst>
      <p:ext uri="{BB962C8B-B14F-4D97-AF65-F5344CB8AC3E}">
        <p14:creationId xmlns:p14="http://schemas.microsoft.com/office/powerpoint/2010/main" val="275982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16</a:t>
            </a:fld>
            <a:endParaRPr lang="en-US" altLang="ja-JP" dirty="0"/>
          </a:p>
        </p:txBody>
      </p:sp>
      <p:sp>
        <p:nvSpPr>
          <p:cNvPr id="1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3160" y="3865231"/>
            <a:ext cx="4848572" cy="2546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bwMode="auto">
          <a:xfrm>
            <a:off x="611560" y="1268760"/>
            <a:ext cx="7992888" cy="1980918"/>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均質材料単位</a:t>
            </a:r>
            <a:r>
              <a:rPr lang="ja-JP" altLang="en-US" sz="2400" b="1" dirty="0">
                <a:solidFill>
                  <a:srgbClr val="0000FF"/>
                </a:solidFill>
                <a:latin typeface="+mj-ea"/>
                <a:ea typeface="+mj-ea"/>
                <a:sym typeface="Wingdings" pitchFamily="2" charset="2"/>
              </a:rPr>
              <a:t>で報告</a:t>
            </a: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a:latin typeface="+mj-ea"/>
                <a:sym typeface="Wingdings" pitchFamily="2" charset="2"/>
              </a:rPr>
              <a:t>均一材料は、</a:t>
            </a:r>
            <a:r>
              <a:rPr lang="ja-JP" altLang="en-US" sz="2000" b="1" dirty="0" smtClean="0">
                <a:latin typeface="+mj-ea"/>
                <a:sym typeface="Wingdings" pitchFamily="2" charset="2"/>
              </a:rPr>
              <a:t>全てを個別</a:t>
            </a:r>
            <a:r>
              <a:rPr lang="ja-JP" altLang="en-US" sz="2000" b="1" dirty="0">
                <a:latin typeface="+mj-ea"/>
                <a:sym typeface="Wingdings" pitchFamily="2" charset="2"/>
              </a:rPr>
              <a:t>材料と</a:t>
            </a:r>
            <a:r>
              <a:rPr lang="ja-JP" altLang="en-US" sz="2000" b="1" dirty="0" smtClean="0">
                <a:latin typeface="+mj-ea"/>
                <a:sym typeface="Wingdings" pitchFamily="2" charset="2"/>
              </a:rPr>
              <a:t>して入力</a:t>
            </a:r>
            <a:endParaRPr lang="en-US" altLang="ja-JP" sz="2000" b="1" dirty="0" smtClean="0">
              <a:latin typeface="+mj-ea"/>
              <a:sym typeface="Wingdings" pitchFamily="2" charset="2"/>
            </a:endParaRPr>
          </a:p>
          <a:p>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　均一と</a:t>
            </a:r>
            <a:r>
              <a:rPr lang="ja-JP" altLang="en-US" sz="2000" b="1" dirty="0">
                <a:latin typeface="+mn-ea"/>
                <a:sym typeface="Wingdings" pitchFamily="2" charset="2"/>
              </a:rPr>
              <a:t>は、機械的に複数の材料に分離できない均一な材料</a:t>
            </a:r>
            <a:r>
              <a:rPr lang="ja-JP" altLang="en-US" sz="2000" b="1" dirty="0" smtClean="0">
                <a:latin typeface="+mn-ea"/>
                <a:sym typeface="Wingdings" pitchFamily="2" charset="2"/>
              </a:rPr>
              <a:t>の組成</a:t>
            </a:r>
            <a:r>
              <a:rPr lang="en-US" altLang="ja-JP" sz="2000" b="1" dirty="0" smtClean="0">
                <a:latin typeface="+mn-ea"/>
                <a:sym typeface="Wingdings" pitchFamily="2" charset="2"/>
              </a:rPr>
              <a:t/>
            </a:r>
            <a:br>
              <a:rPr lang="en-US" altLang="ja-JP" sz="2000" b="1" dirty="0" smtClean="0">
                <a:latin typeface="+mn-ea"/>
                <a:sym typeface="Wingdings" pitchFamily="2" charset="2"/>
              </a:rPr>
            </a:br>
            <a:r>
              <a:rPr lang="ja-JP" altLang="en-US" sz="2000" b="1" dirty="0" smtClean="0">
                <a:latin typeface="+mn-ea"/>
                <a:sym typeface="Wingdings" pitchFamily="2" charset="2"/>
              </a:rPr>
              <a:t>　　　で</a:t>
            </a:r>
            <a:r>
              <a:rPr lang="ja-JP" altLang="en-US" sz="2000" b="1" dirty="0">
                <a:latin typeface="+mn-ea"/>
                <a:sym typeface="Wingdings" pitchFamily="2" charset="2"/>
              </a:rPr>
              <a:t>あることを意味する</a:t>
            </a:r>
            <a:r>
              <a:rPr lang="ja-JP" altLang="en-US" sz="2000" b="1" dirty="0">
                <a:solidFill>
                  <a:schemeClr val="accent1"/>
                </a:solidFill>
                <a:latin typeface="+mn-ea"/>
                <a:ea typeface="+mn-ea"/>
                <a:sym typeface="Wingdings" pitchFamily="2" charset="2"/>
              </a:rPr>
              <a:t>　</a:t>
            </a:r>
            <a:r>
              <a:rPr lang="ja-JP" altLang="en-US" sz="2000" b="1" dirty="0" smtClean="0">
                <a:solidFill>
                  <a:schemeClr val="accent1"/>
                </a:solidFill>
                <a:latin typeface="+mn-ea"/>
                <a:ea typeface="+mn-ea"/>
                <a:sym typeface="Wingdings" pitchFamily="2" charset="2"/>
              </a:rPr>
              <a:t>　　</a:t>
            </a:r>
            <a:endParaRPr lang="en-US" altLang="ja-JP" sz="1400" b="1" dirty="0" smtClean="0">
              <a:solidFill>
                <a:schemeClr val="accent1"/>
              </a:solidFill>
              <a:latin typeface="+mn-ea"/>
              <a:ea typeface="+mn-ea"/>
              <a:sym typeface="Wingdings" pitchFamily="2" charset="2"/>
            </a:endParaRPr>
          </a:p>
        </p:txBody>
      </p:sp>
      <p:pic>
        <p:nvPicPr>
          <p:cNvPr id="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552" y="4951041"/>
            <a:ext cx="2672186" cy="114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直線矢印コネクタ 16"/>
          <p:cNvCxnSpPr/>
          <p:nvPr/>
        </p:nvCxnSpPr>
        <p:spPr>
          <a:xfrm>
            <a:off x="2555776" y="5301208"/>
            <a:ext cx="1427384" cy="7516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2555776" y="5301209"/>
            <a:ext cx="1427384" cy="4241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円/楕円 12"/>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Tree>
    <p:extLst>
      <p:ext uri="{BB962C8B-B14F-4D97-AF65-F5344CB8AC3E}">
        <p14:creationId xmlns:p14="http://schemas.microsoft.com/office/powerpoint/2010/main" val="3693861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円/楕円 10"/>
          <p:cNvSpPr/>
          <p:nvPr/>
        </p:nvSpPr>
        <p:spPr>
          <a:xfrm>
            <a:off x="6539465" y="524511"/>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8"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17</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5" name="テキスト ボックス 4"/>
          <p:cNvSpPr txBox="1"/>
          <p:nvPr/>
        </p:nvSpPr>
        <p:spPr bwMode="auto">
          <a:xfrm>
            <a:off x="611560" y="1268760"/>
            <a:ext cx="7992888" cy="4874018"/>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使用材料を</a:t>
            </a:r>
            <a:r>
              <a:rPr lang="en-US" altLang="ja-JP" sz="2400" b="1" dirty="0">
                <a:solidFill>
                  <a:srgbClr val="0000FF"/>
                </a:solidFill>
                <a:latin typeface="+mj-ea"/>
                <a:sym typeface="Wingdings" pitchFamily="2" charset="2"/>
              </a:rPr>
              <a:t>TG</a:t>
            </a:r>
            <a:r>
              <a:rPr lang="ja-JP" altLang="en-US" sz="2400" b="1" dirty="0">
                <a:solidFill>
                  <a:srgbClr val="0000FF"/>
                </a:solidFill>
                <a:latin typeface="+mj-ea"/>
                <a:sym typeface="Wingdings" pitchFamily="2" charset="2"/>
              </a:rPr>
              <a:t>が材料品番で指定している場合および</a:t>
            </a:r>
            <a:r>
              <a:rPr lang="en-US" altLang="ja-JP" sz="2400" b="1" dirty="0">
                <a:solidFill>
                  <a:srgbClr val="0000FF"/>
                </a:solidFill>
                <a:latin typeface="+mj-ea"/>
                <a:sym typeface="Wingdings" pitchFamily="2" charset="2"/>
              </a:rPr>
              <a:t>TG</a:t>
            </a:r>
            <a:r>
              <a:rPr lang="ja-JP" altLang="en-US" sz="2400" b="1" dirty="0">
                <a:solidFill>
                  <a:srgbClr val="0000FF"/>
                </a:solidFill>
                <a:latin typeface="+mj-ea"/>
                <a:sym typeface="Wingdings" pitchFamily="2" charset="2"/>
              </a:rPr>
              <a:t>が</a:t>
            </a:r>
            <a:endParaRPr lang="en-US" altLang="ja-JP" sz="2400" b="1" dirty="0">
              <a:solidFill>
                <a:srgbClr val="0000FF"/>
              </a:solidFill>
              <a:latin typeface="+mj-ea"/>
              <a:sym typeface="Wingdings" pitchFamily="2" charset="2"/>
            </a:endParaRPr>
          </a:p>
          <a:p>
            <a:r>
              <a:rPr lang="ja-JP" altLang="en-US" sz="2400" b="1" dirty="0">
                <a:solidFill>
                  <a:srgbClr val="0000FF"/>
                </a:solidFill>
                <a:latin typeface="+mj-ea"/>
                <a:sym typeface="Wingdings" pitchFamily="2" charset="2"/>
              </a:rPr>
              <a:t>材料を支給している</a:t>
            </a:r>
            <a:r>
              <a:rPr lang="ja-JP" altLang="en-US" sz="2400" b="1" dirty="0" smtClean="0">
                <a:solidFill>
                  <a:srgbClr val="0000FF"/>
                </a:solidFill>
                <a:latin typeface="+mj-ea"/>
                <a:sym typeface="Wingdings" pitchFamily="2" charset="2"/>
              </a:rPr>
              <a:t>場合</a:t>
            </a:r>
            <a:endParaRPr lang="en-US" altLang="ja-JP" sz="2400" b="1" dirty="0" smtClean="0">
              <a:solidFill>
                <a:srgbClr val="0000FF"/>
              </a:solidFill>
              <a:latin typeface="+mj-ea"/>
              <a:sym typeface="Wingdings" pitchFamily="2" charset="2"/>
            </a:endParaRPr>
          </a:p>
          <a:p>
            <a:endParaRPr lang="en-US" altLang="ja-JP" sz="2400" b="1" dirty="0">
              <a:solidFill>
                <a:srgbClr val="0000FF"/>
              </a:solidFill>
              <a:latin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a:latin typeface="+mj-ea"/>
                <a:sym typeface="Wingdings" pitchFamily="2" charset="2"/>
              </a:rPr>
              <a:t>登録済み区分</a:t>
            </a:r>
            <a:r>
              <a:rPr lang="en-US" altLang="ja-JP" sz="2000" b="1" dirty="0">
                <a:latin typeface="+mj-ea"/>
                <a:sym typeface="Wingdings" pitchFamily="2" charset="2"/>
              </a:rPr>
              <a:t>[6]</a:t>
            </a:r>
            <a:r>
              <a:rPr lang="ja-JP" altLang="en-US" sz="2000" b="1" dirty="0">
                <a:latin typeface="+mj-ea"/>
                <a:sym typeface="Wingdings" pitchFamily="2" charset="2"/>
              </a:rPr>
              <a:t>に「</a:t>
            </a:r>
            <a:r>
              <a:rPr lang="ja-JP" altLang="en-US" sz="2000" b="1" dirty="0">
                <a:solidFill>
                  <a:srgbClr val="0000FF"/>
                </a:solidFill>
                <a:latin typeface="+mj-ea"/>
                <a:sym typeface="Wingdings" pitchFamily="2" charset="2"/>
              </a:rPr>
              <a:t>４</a:t>
            </a:r>
            <a:r>
              <a:rPr lang="ja-JP" altLang="en-US" sz="2000" b="1" dirty="0" smtClean="0">
                <a:latin typeface="+mj-ea"/>
                <a:sym typeface="Wingdings" pitchFamily="2" charset="2"/>
              </a:rPr>
              <a:t>」、</a:t>
            </a:r>
            <a:r>
              <a:rPr lang="ja-JP" altLang="en-US" sz="2000" b="1" dirty="0">
                <a:latin typeface="+mj-ea"/>
                <a:sym typeface="Wingdings" pitchFamily="2" charset="2"/>
              </a:rPr>
              <a:t>材料商品名</a:t>
            </a:r>
            <a:r>
              <a:rPr lang="en-US" altLang="ja-JP" sz="2000" b="1" dirty="0">
                <a:latin typeface="+mj-ea"/>
                <a:sym typeface="Wingdings" pitchFamily="2" charset="2"/>
              </a:rPr>
              <a:t>[14]</a:t>
            </a:r>
            <a:r>
              <a:rPr lang="ja-JP" altLang="en-US" sz="2000" b="1" dirty="0">
                <a:latin typeface="+mj-ea"/>
                <a:sym typeface="Wingdings" pitchFamily="2" charset="2"/>
              </a:rPr>
              <a:t>に指定して</a:t>
            </a:r>
            <a:r>
              <a:rPr lang="ja-JP" altLang="en-US" sz="2000" b="1" dirty="0" smtClean="0">
                <a:latin typeface="+mj-ea"/>
                <a:sym typeface="Wingdings" pitchFamily="2" charset="2"/>
              </a:rPr>
              <a:t>いる</a:t>
            </a:r>
            <a:endParaRPr lang="en-US" altLang="ja-JP" sz="2000" b="1" dirty="0" smtClean="0">
              <a:latin typeface="+mj-ea"/>
              <a:sym typeface="Wingdings" pitchFamily="2" charset="2"/>
            </a:endParaRPr>
          </a:p>
          <a:p>
            <a:r>
              <a:rPr lang="ja-JP" altLang="en-US" sz="2000" b="1" dirty="0" smtClean="0">
                <a:latin typeface="+mj-ea"/>
                <a:sym typeface="Wingdings" pitchFamily="2" charset="2"/>
              </a:rPr>
              <a:t>       材料品番</a:t>
            </a:r>
            <a:r>
              <a:rPr lang="ja-JP" altLang="en-US" sz="2000" b="1" dirty="0">
                <a:latin typeface="+mj-ea"/>
                <a:sym typeface="Wingdings" pitchFamily="2" charset="2"/>
              </a:rPr>
              <a:t>（例：</a:t>
            </a:r>
            <a:r>
              <a:rPr lang="en-US" altLang="ja-JP" sz="2000" b="1" dirty="0">
                <a:latin typeface="+mj-ea"/>
                <a:sym typeface="Wingdings" pitchFamily="2" charset="2"/>
              </a:rPr>
              <a:t>3-12345-00000</a:t>
            </a:r>
            <a:r>
              <a:rPr lang="ja-JP" altLang="en-US" sz="2000" b="1" dirty="0">
                <a:latin typeface="+mj-ea"/>
                <a:sym typeface="Wingdings" pitchFamily="2" charset="2"/>
              </a:rPr>
              <a:t>）を入力</a:t>
            </a:r>
            <a:endParaRPr lang="en-US" altLang="ja-JP" sz="2000" b="1" dirty="0">
              <a:latin typeface="+mj-ea"/>
              <a:sym typeface="Wingdings" pitchFamily="2" charset="2"/>
            </a:endParaRPr>
          </a:p>
          <a:p>
            <a:endParaRPr lang="en-US" altLang="ja-JP" sz="2000" b="1" dirty="0">
              <a:latin typeface="+mj-ea"/>
              <a:ea typeface="+mn-ea"/>
              <a:sym typeface="Wingdings" pitchFamily="2" charset="2"/>
            </a:endParaRPr>
          </a:p>
          <a:p>
            <a:r>
              <a:rPr lang="ja-JP" altLang="en-US" sz="2000" b="1" dirty="0">
                <a:latin typeface="+mn-ea"/>
                <a:sym typeface="Wingdings" pitchFamily="2" charset="2"/>
              </a:rPr>
              <a:t>　　</a:t>
            </a:r>
            <a:r>
              <a:rPr lang="ja-JP" altLang="en-US" sz="2000" b="1" dirty="0" smtClean="0">
                <a:latin typeface="+mn-ea"/>
                <a:sym typeface="Wingdings" pitchFamily="2" charset="2"/>
              </a:rPr>
              <a:t>構成番号</a:t>
            </a:r>
            <a:r>
              <a:rPr lang="en-US" altLang="ja-JP" sz="2000" b="1" dirty="0" smtClean="0">
                <a:latin typeface="+mn-ea"/>
                <a:sym typeface="Wingdings" pitchFamily="2" charset="2"/>
              </a:rPr>
              <a:t>[7]</a:t>
            </a:r>
            <a:r>
              <a:rPr lang="ja-JP" altLang="en-US" sz="2000" b="1" dirty="0" err="1" smtClean="0">
                <a:latin typeface="+mn-ea"/>
                <a:sym typeface="Wingdings" pitchFamily="2" charset="2"/>
              </a:rPr>
              <a:t>、</a:t>
            </a:r>
            <a:r>
              <a:rPr lang="ja-JP" altLang="en-US" sz="2000" b="1" dirty="0" smtClean="0">
                <a:latin typeface="+mj-ea"/>
                <a:sym typeface="Wingdings" pitchFamily="2" charset="2"/>
              </a:rPr>
              <a:t>構成</a:t>
            </a:r>
            <a:r>
              <a:rPr lang="ja-JP" altLang="en-US" sz="2000" b="1" dirty="0">
                <a:latin typeface="+mj-ea"/>
                <a:sym typeface="Wingdings" pitchFamily="2" charset="2"/>
              </a:rPr>
              <a:t>部品番号</a:t>
            </a:r>
            <a:r>
              <a:rPr lang="en-US" altLang="ja-JP" sz="2000" b="1" dirty="0">
                <a:latin typeface="+mj-ea"/>
                <a:sym typeface="Wingdings" pitchFamily="2" charset="2"/>
              </a:rPr>
              <a:t>[8]</a:t>
            </a:r>
            <a:r>
              <a:rPr lang="ja-JP" altLang="en-US" sz="2000" b="1" dirty="0" err="1">
                <a:latin typeface="+mj-ea"/>
                <a:sym typeface="Wingdings" pitchFamily="2" charset="2"/>
              </a:rPr>
              <a:t>、</a:t>
            </a:r>
            <a:r>
              <a:rPr lang="ja-JP" altLang="en-US" sz="2000" b="1" dirty="0">
                <a:latin typeface="+mj-ea"/>
                <a:sym typeface="Wingdings" pitchFamily="2" charset="2"/>
              </a:rPr>
              <a:t>構成部品名称</a:t>
            </a:r>
            <a:r>
              <a:rPr lang="en-US" altLang="ja-JP" sz="2000" b="1" dirty="0">
                <a:latin typeface="+mj-ea"/>
                <a:sym typeface="Wingdings" pitchFamily="2" charset="2"/>
              </a:rPr>
              <a:t>[9]</a:t>
            </a:r>
            <a:r>
              <a:rPr lang="ja-JP" altLang="en-US" sz="2000" b="1" dirty="0" err="1">
                <a:latin typeface="+mj-ea"/>
                <a:sym typeface="Wingdings" pitchFamily="2" charset="2"/>
              </a:rPr>
              <a:t>、</a:t>
            </a:r>
            <a:r>
              <a:rPr lang="ja-JP" altLang="en-US" sz="2000" b="1" dirty="0">
                <a:latin typeface="+mj-ea"/>
                <a:sym typeface="Wingdings" pitchFamily="2" charset="2"/>
              </a:rPr>
              <a:t>構成部品</a:t>
            </a:r>
            <a:r>
              <a:rPr lang="ja-JP" altLang="en-US" sz="2000" b="1" dirty="0" smtClean="0">
                <a:latin typeface="+mj-ea"/>
                <a:sym typeface="Wingdings" pitchFamily="2" charset="2"/>
              </a:rPr>
              <a:t>質量</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a:t>
            </a:r>
            <a:r>
              <a:rPr lang="en-US" altLang="ja-JP" sz="2000" b="1" dirty="0" smtClean="0">
                <a:latin typeface="+mj-ea"/>
                <a:sym typeface="Wingdings" pitchFamily="2" charset="2"/>
              </a:rPr>
              <a:t>[</a:t>
            </a:r>
            <a:r>
              <a:rPr lang="en-US" altLang="ja-JP" sz="2000" b="1" dirty="0">
                <a:latin typeface="+mj-ea"/>
                <a:sym typeface="Wingdings" pitchFamily="2" charset="2"/>
              </a:rPr>
              <a:t>10]</a:t>
            </a:r>
            <a:r>
              <a:rPr lang="ja-JP" altLang="en-US" sz="2000" b="1" dirty="0" err="1">
                <a:latin typeface="+mj-ea"/>
                <a:sym typeface="Wingdings" pitchFamily="2" charset="2"/>
              </a:rPr>
              <a:t>、</a:t>
            </a:r>
            <a:r>
              <a:rPr lang="ja-JP" altLang="en-US" sz="2000" b="1" dirty="0">
                <a:latin typeface="+mj-ea"/>
                <a:sym typeface="Wingdings" pitchFamily="2" charset="2"/>
              </a:rPr>
              <a:t>構成</a:t>
            </a:r>
            <a:r>
              <a:rPr lang="ja-JP" altLang="en-US" sz="2000" b="1" dirty="0" smtClean="0">
                <a:latin typeface="+mj-ea"/>
                <a:sym typeface="Wingdings" pitchFamily="2" charset="2"/>
              </a:rPr>
              <a:t>部品数量</a:t>
            </a:r>
            <a:r>
              <a:rPr lang="en-US" altLang="ja-JP" sz="2000" b="1" dirty="0">
                <a:latin typeface="+mj-ea"/>
                <a:sym typeface="Wingdings" pitchFamily="2" charset="2"/>
              </a:rPr>
              <a:t>[11</a:t>
            </a:r>
            <a:r>
              <a:rPr lang="en-US" altLang="ja-JP" sz="2000" b="1" dirty="0" smtClean="0">
                <a:latin typeface="+mj-ea"/>
                <a:sym typeface="Wingdings" pitchFamily="2" charset="2"/>
              </a:rPr>
              <a:t>]</a:t>
            </a:r>
            <a:r>
              <a:rPr lang="ja-JP" altLang="en-US" sz="2000" b="1" dirty="0" err="1" smtClean="0">
                <a:latin typeface="+mj-ea"/>
                <a:sym typeface="Wingdings" pitchFamily="2" charset="2"/>
              </a:rPr>
              <a:t>、</a:t>
            </a:r>
            <a:r>
              <a:rPr lang="ja-JP" altLang="en-US" sz="2000" b="1" dirty="0" smtClean="0">
                <a:latin typeface="+mj-ea"/>
                <a:sym typeface="Wingdings" pitchFamily="2" charset="2"/>
              </a:rPr>
              <a:t>材料質量</a:t>
            </a:r>
            <a:r>
              <a:rPr lang="en-US" altLang="ja-JP" sz="2000" b="1" dirty="0" smtClean="0">
                <a:latin typeface="+mj-ea"/>
                <a:sym typeface="Wingdings" pitchFamily="2" charset="2"/>
              </a:rPr>
              <a:t>[15]</a:t>
            </a:r>
            <a:r>
              <a:rPr lang="ja-JP" altLang="en-US" sz="2000" b="1" dirty="0" err="1" smtClean="0">
                <a:latin typeface="+mj-ea"/>
                <a:sym typeface="Wingdings" pitchFamily="2" charset="2"/>
              </a:rPr>
              <a:t>、</a:t>
            </a:r>
            <a:r>
              <a:rPr lang="ja-JP" altLang="en-US" sz="2000" b="1" dirty="0" smtClean="0">
                <a:latin typeface="+mj-ea"/>
                <a:sym typeface="Wingdings" pitchFamily="2" charset="2"/>
              </a:rPr>
              <a:t>材質表示</a:t>
            </a:r>
            <a:r>
              <a:rPr lang="en-US" altLang="ja-JP" sz="2000" b="1" dirty="0" smtClean="0">
                <a:latin typeface="+mj-ea"/>
                <a:sym typeface="Wingdings" pitchFamily="2" charset="2"/>
              </a:rPr>
              <a:t>[32]</a:t>
            </a:r>
            <a:r>
              <a:rPr lang="ja-JP" altLang="en-US" sz="2000" b="1" dirty="0" smtClean="0">
                <a:latin typeface="+mj-ea"/>
                <a:sym typeface="Wingdings" pitchFamily="2" charset="2"/>
              </a:rPr>
              <a:t>を</a:t>
            </a:r>
            <a:r>
              <a:rPr lang="ja-JP" altLang="en-US" sz="2000" b="1" dirty="0">
                <a:latin typeface="+mj-ea"/>
                <a:sym typeface="Wingdings" pitchFamily="2" charset="2"/>
              </a:rPr>
              <a:t>入力</a:t>
            </a:r>
            <a:endParaRPr lang="en-US" altLang="ja-JP" sz="2000" dirty="0">
              <a:latin typeface="+mj-ea"/>
              <a:sym typeface="Wingdings" pitchFamily="2" charset="2"/>
            </a:endParaRPr>
          </a:p>
          <a:p>
            <a:r>
              <a:rPr lang="ja-JP" altLang="en-US" sz="2000" b="1" dirty="0" smtClean="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ja-JP" altLang="en-US" sz="2000" b="1" dirty="0">
                <a:latin typeface="+mn-ea"/>
                <a:sym typeface="Wingdings" pitchFamily="2" charset="2"/>
              </a:rPr>
              <a:t>　材料情報（成分）の調査は</a:t>
            </a:r>
            <a:r>
              <a:rPr lang="ja-JP" altLang="en-US" sz="2000" b="1" dirty="0" smtClean="0">
                <a:latin typeface="+mn-ea"/>
                <a:sym typeface="Wingdings" pitchFamily="2" charset="2"/>
              </a:rPr>
              <a:t>不要</a:t>
            </a:r>
            <a:endParaRPr lang="en-US" altLang="ja-JP" sz="2000" b="1" dirty="0" smtClean="0">
              <a:latin typeface="+mn-ea"/>
              <a:sym typeface="Wingdings" pitchFamily="2" charset="2"/>
            </a:endParaRPr>
          </a:p>
          <a:p>
            <a:endParaRPr lang="en-US" altLang="ja-JP" sz="2000" b="1" dirty="0">
              <a:latin typeface="+mn-ea"/>
              <a:sym typeface="Wingdings" pitchFamily="2" charset="2"/>
            </a:endParaRPr>
          </a:p>
          <a:p>
            <a:r>
              <a:rPr lang="ja-JP" altLang="en-US" sz="2000" b="1" dirty="0" smtClean="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smtClean="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（日本）に納入して</a:t>
            </a:r>
            <a:r>
              <a:rPr lang="ja-JP" altLang="en-US" sz="2000" b="1" dirty="0" smtClean="0">
                <a:latin typeface="+mn-ea"/>
                <a:ea typeface="+mn-ea"/>
                <a:sym typeface="Wingdings" pitchFamily="2" charset="2"/>
              </a:rPr>
              <a:t>いる部品に適用</a:t>
            </a:r>
            <a:endParaRPr lang="en-US" altLang="ja-JP" sz="2000" b="1" dirty="0" smtClean="0">
              <a:latin typeface="+mn-ea"/>
              <a:ea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グループ会社と直接取引している場合は、仕入先様で成分</a:t>
            </a:r>
            <a:r>
              <a:rPr lang="en-US" altLang="ja-JP" sz="2000" b="1" dirty="0" smtClean="0">
                <a:latin typeface="+mn-ea"/>
                <a:sym typeface="Wingdings" pitchFamily="2" charset="2"/>
              </a:rPr>
              <a:t/>
            </a:r>
            <a:br>
              <a:rPr lang="en-US" altLang="ja-JP" sz="2000" b="1" dirty="0" smtClean="0">
                <a:latin typeface="+mn-ea"/>
                <a:sym typeface="Wingdings" pitchFamily="2" charset="2"/>
              </a:rPr>
            </a:br>
            <a:r>
              <a:rPr lang="ja-JP" altLang="en-US" sz="2000" b="1" dirty="0" smtClean="0">
                <a:latin typeface="+mn-ea"/>
                <a:sym typeface="Wingdings" pitchFamily="2" charset="2"/>
              </a:rPr>
              <a:t>　　　　情報の調査をお願いします。　（詳細は別紙</a:t>
            </a:r>
            <a:r>
              <a:rPr lang="en-US" altLang="ja-JP" sz="2000" b="1" dirty="0" smtClean="0">
                <a:latin typeface="+mn-ea"/>
                <a:sym typeface="Wingdings" pitchFamily="2" charset="2"/>
              </a:rPr>
              <a:t>.5</a:t>
            </a:r>
            <a:r>
              <a:rPr lang="ja-JP" altLang="en-US" sz="2000" b="1" dirty="0" smtClean="0">
                <a:latin typeface="+mn-ea"/>
                <a:sym typeface="Wingdings" pitchFamily="2" charset="2"/>
              </a:rPr>
              <a:t>参照）　　</a:t>
            </a:r>
            <a:endParaRPr lang="en-US" altLang="ja-JP" sz="2000" b="1" dirty="0">
              <a:latin typeface="+mn-ea"/>
              <a:sym typeface="Wingdings" pitchFamily="2" charset="2"/>
            </a:endParaRPr>
          </a:p>
        </p:txBody>
      </p:sp>
      <p:sp>
        <p:nvSpPr>
          <p:cNvPr id="9" name="テキスト ボックス 8"/>
          <p:cNvSpPr txBox="1"/>
          <p:nvPr/>
        </p:nvSpPr>
        <p:spPr bwMode="auto">
          <a:xfrm>
            <a:off x="8018082" y="3830270"/>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10" name="テキスト ボックス 9"/>
          <p:cNvSpPr txBox="1"/>
          <p:nvPr/>
        </p:nvSpPr>
        <p:spPr bwMode="auto">
          <a:xfrm>
            <a:off x="5589417" y="3958955"/>
            <a:ext cx="2751889" cy="318924"/>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600" dirty="0" smtClean="0">
                <a:latin typeface="+mj-ea"/>
                <a:ea typeface="+mj-ea"/>
                <a:sym typeface="Wingdings" pitchFamily="2" charset="2"/>
              </a:rPr>
              <a:t>材質表示の詳細は別紙</a:t>
            </a:r>
            <a:r>
              <a:rPr kumimoji="1" lang="en-US" altLang="ja-JP" sz="1600" dirty="0" smtClean="0">
                <a:latin typeface="+mj-ea"/>
                <a:ea typeface="+mj-ea"/>
                <a:sym typeface="Wingdings" pitchFamily="2" charset="2"/>
              </a:rPr>
              <a:t>.6</a:t>
            </a:r>
            <a:r>
              <a:rPr kumimoji="1" lang="ja-JP" altLang="en-US" sz="1600" dirty="0" smtClean="0">
                <a:latin typeface="+mj-ea"/>
                <a:ea typeface="+mj-ea"/>
                <a:sym typeface="Wingdings" pitchFamily="2" charset="2"/>
              </a:rPr>
              <a:t>参照</a:t>
            </a:r>
          </a:p>
        </p:txBody>
      </p:sp>
    </p:spTree>
    <p:extLst>
      <p:ext uri="{BB962C8B-B14F-4D97-AF65-F5344CB8AC3E}">
        <p14:creationId xmlns:p14="http://schemas.microsoft.com/office/powerpoint/2010/main" val="39844626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18</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4" name="テキスト ボックス 3"/>
          <p:cNvSpPr txBox="1"/>
          <p:nvPr/>
        </p:nvSpPr>
        <p:spPr bwMode="auto">
          <a:xfrm>
            <a:off x="611560" y="1268760"/>
            <a:ext cx="7992888" cy="811367"/>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使用材料を</a:t>
            </a:r>
            <a:r>
              <a:rPr lang="en-US" altLang="ja-JP" sz="2400" b="1" dirty="0">
                <a:solidFill>
                  <a:srgbClr val="0000FF"/>
                </a:solidFill>
                <a:latin typeface="+mj-ea"/>
                <a:sym typeface="Wingdings" pitchFamily="2" charset="2"/>
              </a:rPr>
              <a:t>TG</a:t>
            </a:r>
            <a:r>
              <a:rPr lang="ja-JP" altLang="en-US" sz="2400" b="1" dirty="0">
                <a:solidFill>
                  <a:srgbClr val="0000FF"/>
                </a:solidFill>
                <a:latin typeface="+mj-ea"/>
                <a:sym typeface="Wingdings" pitchFamily="2" charset="2"/>
              </a:rPr>
              <a:t>が材料品番で指定している場合および</a:t>
            </a:r>
            <a:r>
              <a:rPr lang="en-US" altLang="ja-JP" sz="2400" b="1" dirty="0">
                <a:solidFill>
                  <a:srgbClr val="0000FF"/>
                </a:solidFill>
                <a:latin typeface="+mj-ea"/>
                <a:sym typeface="Wingdings" pitchFamily="2" charset="2"/>
              </a:rPr>
              <a:t>TG</a:t>
            </a:r>
            <a:r>
              <a:rPr lang="ja-JP" altLang="en-US" sz="2400" b="1" dirty="0">
                <a:solidFill>
                  <a:srgbClr val="0000FF"/>
                </a:solidFill>
                <a:latin typeface="+mj-ea"/>
                <a:sym typeface="Wingdings" pitchFamily="2" charset="2"/>
              </a:rPr>
              <a:t>が</a:t>
            </a:r>
            <a:endParaRPr lang="en-US" altLang="ja-JP" sz="2400" b="1" dirty="0">
              <a:solidFill>
                <a:srgbClr val="0000FF"/>
              </a:solidFill>
              <a:latin typeface="+mj-ea"/>
              <a:sym typeface="Wingdings" pitchFamily="2" charset="2"/>
            </a:endParaRPr>
          </a:p>
          <a:p>
            <a:r>
              <a:rPr lang="ja-JP" altLang="en-US" sz="2400" b="1" dirty="0">
                <a:solidFill>
                  <a:srgbClr val="0000FF"/>
                </a:solidFill>
                <a:latin typeface="+mj-ea"/>
                <a:sym typeface="Wingdings" pitchFamily="2" charset="2"/>
              </a:rPr>
              <a:t>材料を支給している</a:t>
            </a:r>
            <a:r>
              <a:rPr lang="ja-JP" altLang="en-US" sz="2400" b="1" dirty="0" smtClean="0">
                <a:solidFill>
                  <a:srgbClr val="0000FF"/>
                </a:solidFill>
                <a:latin typeface="+mj-ea"/>
                <a:sym typeface="Wingdings" pitchFamily="2" charset="2"/>
              </a:rPr>
              <a:t>場合</a:t>
            </a:r>
            <a:endParaRPr lang="en-US" altLang="ja-JP" sz="2400" b="1" dirty="0">
              <a:solidFill>
                <a:srgbClr val="0000FF"/>
              </a:solidFill>
              <a:latin typeface="+mj-ea"/>
              <a:sym typeface="Wingdings" pitchFamily="2" charset="2"/>
            </a:endParaRPr>
          </a:p>
        </p:txBody>
      </p:sp>
      <p:sp>
        <p:nvSpPr>
          <p:cNvPr id="17" name="円/楕円 16"/>
          <p:cNvSpPr/>
          <p:nvPr/>
        </p:nvSpPr>
        <p:spPr>
          <a:xfrm>
            <a:off x="7861296" y="548680"/>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18" name="テキスト ボックス 17"/>
          <p:cNvSpPr txBox="1"/>
          <p:nvPr/>
        </p:nvSpPr>
        <p:spPr bwMode="auto">
          <a:xfrm>
            <a:off x="611560" y="4861495"/>
            <a:ext cx="7992888" cy="1303809"/>
          </a:xfrm>
          <a:prstGeom prst="rect">
            <a:avLst/>
          </a:prstGeom>
          <a:noFill/>
          <a:ln w="25400">
            <a:noFill/>
          </a:ln>
          <a:extLst/>
        </p:spPr>
        <p:txBody>
          <a:bodyPr wrap="square" lIns="72000" tIns="36000" rIns="72000" bIns="36000" rtlCol="0" anchor="t" anchorCtr="0">
            <a:spAutoFit/>
          </a:bodyPr>
          <a:lstStyle/>
          <a:p>
            <a:r>
              <a:rPr lang="ja-JP" altLang="en-US" sz="2000" b="1" dirty="0" smtClean="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smtClean="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（日本）に納入して</a:t>
            </a:r>
            <a:r>
              <a:rPr lang="ja-JP" altLang="en-US" sz="2000" b="1" dirty="0" smtClean="0">
                <a:latin typeface="+mn-ea"/>
                <a:ea typeface="+mn-ea"/>
                <a:sym typeface="Wingdings" pitchFamily="2" charset="2"/>
              </a:rPr>
              <a:t>いる部品に適用</a:t>
            </a:r>
            <a:endParaRPr lang="en-US" altLang="ja-JP" sz="2000" b="1" dirty="0" smtClean="0">
              <a:latin typeface="+mn-ea"/>
              <a:ea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グループ会社と直接取引している場合は、仕入先様で成分</a:t>
            </a:r>
            <a:r>
              <a:rPr lang="en-US" altLang="ja-JP" sz="2000" b="1" dirty="0" smtClean="0">
                <a:latin typeface="+mn-ea"/>
                <a:sym typeface="Wingdings" pitchFamily="2" charset="2"/>
              </a:rPr>
              <a:t/>
            </a:r>
            <a:br>
              <a:rPr lang="en-US" altLang="ja-JP" sz="2000" b="1" dirty="0" smtClean="0">
                <a:latin typeface="+mn-ea"/>
                <a:sym typeface="Wingdings" pitchFamily="2" charset="2"/>
              </a:rPr>
            </a:br>
            <a:r>
              <a:rPr lang="ja-JP" altLang="en-US" sz="2000" b="1" dirty="0" smtClean="0">
                <a:latin typeface="+mn-ea"/>
                <a:sym typeface="Wingdings" pitchFamily="2" charset="2"/>
              </a:rPr>
              <a:t>　　　　情報の調査をお願いします。　（詳細は別紙</a:t>
            </a:r>
            <a:r>
              <a:rPr lang="en-US" altLang="ja-JP" sz="2000" b="1" dirty="0" smtClean="0">
                <a:latin typeface="+mn-ea"/>
                <a:sym typeface="Wingdings" pitchFamily="2" charset="2"/>
              </a:rPr>
              <a:t>.5</a:t>
            </a:r>
            <a:r>
              <a:rPr lang="ja-JP" altLang="en-US" sz="2000" b="1" dirty="0" smtClean="0">
                <a:latin typeface="+mn-ea"/>
                <a:sym typeface="Wingdings" pitchFamily="2" charset="2"/>
              </a:rPr>
              <a:t>参照）　　</a:t>
            </a:r>
            <a:endParaRPr lang="en-US" altLang="ja-JP" sz="2000" b="1" dirty="0">
              <a:latin typeface="+mn-ea"/>
              <a:sym typeface="Wingdings" pitchFamily="2" charset="2"/>
            </a:endParaRPr>
          </a:p>
        </p:txBody>
      </p:sp>
      <p:grpSp>
        <p:nvGrpSpPr>
          <p:cNvPr id="5" name="グループ化 4"/>
          <p:cNvGrpSpPr/>
          <p:nvPr/>
        </p:nvGrpSpPr>
        <p:grpSpPr>
          <a:xfrm>
            <a:off x="502483" y="2341626"/>
            <a:ext cx="8288182" cy="2167494"/>
            <a:chOff x="502483" y="2341626"/>
            <a:chExt cx="8288182" cy="2167494"/>
          </a:xfrm>
        </p:grpSpPr>
        <p:pic>
          <p:nvPicPr>
            <p:cNvPr id="6"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5770"/>
            <a:stretch/>
          </p:blipFill>
          <p:spPr bwMode="auto">
            <a:xfrm>
              <a:off x="502483" y="2344998"/>
              <a:ext cx="6986797" cy="1803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bwMode="auto">
            <a:xfrm>
              <a:off x="1128549" y="4251751"/>
              <a:ext cx="3175082"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1200" dirty="0" smtClean="0">
                  <a:solidFill>
                    <a:srgbClr val="FF0000"/>
                  </a:solidFill>
                  <a:latin typeface="+mj-ea"/>
                  <a:ea typeface="+mj-ea"/>
                  <a:sym typeface="Wingdings" pitchFamily="2" charset="2"/>
                </a:rPr>
                <a:t>TG</a:t>
              </a:r>
              <a:r>
                <a:rPr lang="ja-JP" altLang="en-US" sz="1200" dirty="0" smtClean="0">
                  <a:solidFill>
                    <a:srgbClr val="FF0000"/>
                  </a:solidFill>
                  <a:latin typeface="+mj-ea"/>
                  <a:ea typeface="+mj-ea"/>
                  <a:sym typeface="Wingdings" pitchFamily="2" charset="2"/>
                </a:rPr>
                <a:t>が材料品番で指示している場合、「</a:t>
              </a:r>
              <a:r>
                <a:rPr lang="en-US" altLang="ja-JP" sz="1200" dirty="0" smtClean="0">
                  <a:solidFill>
                    <a:srgbClr val="FF0000"/>
                  </a:solidFill>
                  <a:latin typeface="+mj-ea"/>
                  <a:ea typeface="+mj-ea"/>
                  <a:sym typeface="Wingdings" pitchFamily="2" charset="2"/>
                </a:rPr>
                <a:t>4</a:t>
              </a:r>
              <a:r>
                <a:rPr lang="ja-JP" altLang="en-US" sz="1200" dirty="0" smtClean="0">
                  <a:solidFill>
                    <a:srgbClr val="FF0000"/>
                  </a:solidFill>
                  <a:latin typeface="+mj-ea"/>
                  <a:ea typeface="+mj-ea"/>
                  <a:sym typeface="Wingdings" pitchFamily="2" charset="2"/>
                </a:rPr>
                <a:t>」を選択</a:t>
              </a:r>
              <a:endParaRPr kumimoji="1" lang="ja-JP" altLang="en-US" sz="1200" dirty="0" smtClean="0">
                <a:solidFill>
                  <a:srgbClr val="FF0000"/>
                </a:solidFill>
                <a:latin typeface="+mj-ea"/>
                <a:ea typeface="+mj-ea"/>
                <a:sym typeface="Wingdings" pitchFamily="2" charset="2"/>
              </a:endParaRPr>
            </a:p>
          </p:txBody>
        </p:sp>
        <p:cxnSp>
          <p:nvCxnSpPr>
            <p:cNvPr id="8" name="カギ線コネクタ 7"/>
            <p:cNvCxnSpPr>
              <a:stCxn id="7" idx="1"/>
              <a:endCxn id="9" idx="2"/>
            </p:cNvCxnSpPr>
            <p:nvPr/>
          </p:nvCxnSpPr>
          <p:spPr>
            <a:xfrm rot="10800000">
              <a:off x="725027" y="4173150"/>
              <a:ext cx="403522" cy="207287"/>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533004" y="2344349"/>
              <a:ext cx="384046" cy="1828800"/>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5499208" y="2364044"/>
              <a:ext cx="1050925" cy="1793865"/>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bwMode="auto">
            <a:xfrm>
              <a:off x="6889189" y="4233719"/>
              <a:ext cx="1200182"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dirty="0" smtClean="0">
                  <a:solidFill>
                    <a:srgbClr val="FF0000"/>
                  </a:solidFill>
                  <a:latin typeface="+mj-ea"/>
                  <a:ea typeface="+mj-ea"/>
                  <a:sym typeface="Wingdings" pitchFamily="2" charset="2"/>
                </a:rPr>
                <a:t>材料品番を入力</a:t>
              </a:r>
              <a:endParaRPr kumimoji="1" lang="ja-JP" altLang="en-US" sz="1200" dirty="0" smtClean="0">
                <a:solidFill>
                  <a:srgbClr val="FF0000"/>
                </a:solidFill>
                <a:latin typeface="+mj-ea"/>
                <a:ea typeface="+mj-ea"/>
                <a:sym typeface="Wingdings" pitchFamily="2" charset="2"/>
              </a:endParaRPr>
            </a:p>
          </p:txBody>
        </p:sp>
        <p:cxnSp>
          <p:nvCxnSpPr>
            <p:cNvPr id="12" name="カギ線コネクタ 11"/>
            <p:cNvCxnSpPr>
              <a:stCxn id="11" idx="1"/>
              <a:endCxn id="10" idx="2"/>
            </p:cNvCxnSpPr>
            <p:nvPr/>
          </p:nvCxnSpPr>
          <p:spPr>
            <a:xfrm rot="10800000">
              <a:off x="6024671" y="4157910"/>
              <a:ext cx="864518" cy="204495"/>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985628" y="2341626"/>
              <a:ext cx="3009901" cy="1823903"/>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588234" y="2341626"/>
              <a:ext cx="414542" cy="1823903"/>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1" name="図 20"/>
            <p:cNvPicPr>
              <a:picLocks noChangeAspect="1"/>
            </p:cNvPicPr>
            <p:nvPr/>
          </p:nvPicPr>
          <p:blipFill>
            <a:blip r:embed="rId3"/>
            <a:stretch>
              <a:fillRect/>
            </a:stretch>
          </p:blipFill>
          <p:spPr>
            <a:xfrm>
              <a:off x="7566340" y="2364044"/>
              <a:ext cx="1224325" cy="1781426"/>
            </a:xfrm>
            <a:prstGeom prst="rect">
              <a:avLst/>
            </a:prstGeom>
          </p:spPr>
        </p:pic>
        <p:sp>
          <p:nvSpPr>
            <p:cNvPr id="16" name="角丸四角形 15"/>
            <p:cNvSpPr/>
            <p:nvPr/>
          </p:nvSpPr>
          <p:spPr>
            <a:xfrm>
              <a:off x="7940041" y="2341626"/>
              <a:ext cx="448384" cy="1823903"/>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55256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19</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5" name="テキスト ボックス 4"/>
          <p:cNvSpPr txBox="1"/>
          <p:nvPr/>
        </p:nvSpPr>
        <p:spPr bwMode="auto">
          <a:xfrm>
            <a:off x="611560" y="1268760"/>
            <a:ext cx="7992888" cy="5243349"/>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使用</a:t>
            </a:r>
            <a:r>
              <a:rPr lang="ja-JP" altLang="en-US" sz="2400" b="1" dirty="0">
                <a:solidFill>
                  <a:srgbClr val="0000FF"/>
                </a:solidFill>
                <a:latin typeface="+mj-ea"/>
                <a:ea typeface="+mj-ea"/>
                <a:sym typeface="Wingdings" pitchFamily="2" charset="2"/>
              </a:rPr>
              <a:t>材料を</a:t>
            </a:r>
            <a:r>
              <a:rPr lang="en-US" altLang="ja-JP" sz="2400" b="1" dirty="0">
                <a:solidFill>
                  <a:srgbClr val="0000FF"/>
                </a:solidFill>
                <a:latin typeface="+mj-ea"/>
                <a:ea typeface="+mj-ea"/>
                <a:sym typeface="Wingdings" pitchFamily="2" charset="2"/>
              </a:rPr>
              <a:t>TG</a:t>
            </a:r>
            <a:r>
              <a:rPr lang="ja-JP" altLang="en-US" sz="2400" b="1" dirty="0">
                <a:solidFill>
                  <a:srgbClr val="0000FF"/>
                </a:solidFill>
                <a:latin typeface="+mj-ea"/>
                <a:ea typeface="+mj-ea"/>
                <a:sym typeface="Wingdings" pitchFamily="2" charset="2"/>
              </a:rPr>
              <a:t>が材料商品名で指定している</a:t>
            </a:r>
            <a:r>
              <a:rPr lang="ja-JP" altLang="en-US" sz="2400" b="1" dirty="0" smtClean="0">
                <a:solidFill>
                  <a:srgbClr val="0000FF"/>
                </a:solidFill>
                <a:latin typeface="+mj-ea"/>
                <a:ea typeface="+mj-ea"/>
                <a:sym typeface="Wingdings" pitchFamily="2" charset="2"/>
              </a:rPr>
              <a:t>場合</a:t>
            </a:r>
            <a:endParaRPr lang="en-US" altLang="ja-JP" sz="2400" b="1" dirty="0" smtClean="0">
              <a:solidFill>
                <a:srgbClr val="0000FF"/>
              </a:solidFill>
              <a:latin typeface="+mj-ea"/>
              <a:ea typeface="+mj-ea"/>
              <a:sym typeface="Wingdings" pitchFamily="2" charset="2"/>
            </a:endParaRPr>
          </a:p>
          <a:p>
            <a:endParaRPr lang="en-US" altLang="ja-JP" sz="2400" b="1" dirty="0">
              <a:solidFill>
                <a:srgbClr val="0000FF"/>
              </a:solidFill>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a:latin typeface="+mj-ea"/>
                <a:sym typeface="Wingdings" pitchFamily="2" charset="2"/>
              </a:rPr>
              <a:t>登録済み区分</a:t>
            </a:r>
            <a:r>
              <a:rPr lang="en-US" altLang="ja-JP" sz="2000" b="1" dirty="0">
                <a:latin typeface="+mj-ea"/>
                <a:sym typeface="Wingdings" pitchFamily="2" charset="2"/>
              </a:rPr>
              <a:t>[6]</a:t>
            </a:r>
            <a:r>
              <a:rPr lang="ja-JP" altLang="en-US" sz="2000" b="1" dirty="0">
                <a:latin typeface="+mj-ea"/>
                <a:sym typeface="Wingdings" pitchFamily="2" charset="2"/>
              </a:rPr>
              <a:t>に「</a:t>
            </a:r>
            <a:r>
              <a:rPr lang="ja-JP" altLang="en-US" sz="2000" b="1" dirty="0">
                <a:solidFill>
                  <a:srgbClr val="0000FF"/>
                </a:solidFill>
                <a:latin typeface="+mj-ea"/>
                <a:sym typeface="Wingdings" pitchFamily="2" charset="2"/>
              </a:rPr>
              <a:t>４</a:t>
            </a:r>
            <a:r>
              <a:rPr lang="ja-JP" altLang="en-US" sz="2000" b="1" dirty="0" smtClean="0">
                <a:latin typeface="+mj-ea"/>
                <a:sym typeface="Wingdings" pitchFamily="2" charset="2"/>
              </a:rPr>
              <a:t>」、</a:t>
            </a:r>
            <a:r>
              <a:rPr lang="ja-JP" altLang="en-US" sz="2000" b="1" dirty="0">
                <a:latin typeface="+mj-ea"/>
                <a:sym typeface="Wingdings" pitchFamily="2" charset="2"/>
              </a:rPr>
              <a:t>材料商品名</a:t>
            </a:r>
            <a:r>
              <a:rPr lang="en-US" altLang="ja-JP" sz="2000" b="1" dirty="0">
                <a:latin typeface="+mj-ea"/>
                <a:sym typeface="Wingdings" pitchFamily="2" charset="2"/>
              </a:rPr>
              <a:t>[14]</a:t>
            </a:r>
            <a:r>
              <a:rPr lang="ja-JP" altLang="en-US" sz="2000" b="1" dirty="0">
                <a:latin typeface="+mj-ea"/>
                <a:sym typeface="Wingdings" pitchFamily="2" charset="2"/>
              </a:rPr>
              <a:t>に指定している材料の</a:t>
            </a:r>
            <a:endParaRPr lang="en-US" altLang="ja-JP" sz="2000" b="1" dirty="0">
              <a:latin typeface="+mj-ea"/>
              <a:sym typeface="Wingdings" pitchFamily="2" charset="2"/>
            </a:endParaRPr>
          </a:p>
          <a:p>
            <a:r>
              <a:rPr lang="ja-JP" altLang="en-US" sz="2000" b="1" dirty="0">
                <a:latin typeface="+mj-ea"/>
                <a:sym typeface="Wingdings" pitchFamily="2" charset="2"/>
              </a:rPr>
              <a:t>　　　商品名（カラー</a:t>
            </a:r>
            <a:r>
              <a:rPr lang="en-US" altLang="ja-JP" sz="2000" b="1" dirty="0">
                <a:latin typeface="+mj-ea"/>
                <a:sym typeface="Wingdings" pitchFamily="2" charset="2"/>
              </a:rPr>
              <a:t>No.</a:t>
            </a:r>
            <a:r>
              <a:rPr lang="ja-JP" altLang="en-US" sz="2000" b="1" dirty="0" smtClean="0">
                <a:latin typeface="+mj-ea"/>
                <a:sym typeface="Wingdings" pitchFamily="2" charset="2"/>
              </a:rPr>
              <a:t>）を入力</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a:t>
            </a:r>
            <a:r>
              <a:rPr lang="ja-JP" altLang="en-US" sz="1400" b="1" dirty="0">
                <a:solidFill>
                  <a:schemeClr val="accent1"/>
                </a:solidFill>
                <a:latin typeface="+mj-ea"/>
                <a:ea typeface="+mj-ea"/>
                <a:sym typeface="Wingdings" pitchFamily="2" charset="2"/>
              </a:rPr>
              <a:t>* </a:t>
            </a:r>
            <a:r>
              <a:rPr lang="ja-JP" altLang="en-US" sz="1400" b="1" dirty="0" smtClean="0">
                <a:solidFill>
                  <a:schemeClr val="accent1"/>
                </a:solidFill>
                <a:latin typeface="+mj-ea"/>
                <a:ea typeface="+mj-ea"/>
                <a:sym typeface="Wingdings" pitchFamily="2" charset="2"/>
              </a:rPr>
              <a:t>カラ－Ｎｏ．：樹脂やインクの場合は必ず入力。色名でも材料が特定できれば可</a:t>
            </a:r>
            <a:endParaRPr lang="en-US" altLang="ja-JP" sz="2000" dirty="0">
              <a:latin typeface="+mj-ea"/>
              <a:sym typeface="Wingdings" pitchFamily="2" charset="2"/>
            </a:endParaRPr>
          </a:p>
          <a:p>
            <a:endParaRPr lang="en-US" altLang="ja-JP" sz="1400" b="1" dirty="0">
              <a:latin typeface="+mj-ea"/>
              <a:ea typeface="+mn-ea"/>
              <a:sym typeface="Wingdings" pitchFamily="2" charset="2"/>
            </a:endParaRPr>
          </a:p>
          <a:p>
            <a:r>
              <a:rPr lang="ja-JP" altLang="en-US" sz="2000" b="1" dirty="0">
                <a:latin typeface="+mn-ea"/>
                <a:sym typeface="Wingdings" pitchFamily="2" charset="2"/>
              </a:rPr>
              <a:t>　　構成番号</a:t>
            </a:r>
            <a:r>
              <a:rPr lang="en-US" altLang="ja-JP" sz="2000" b="1" dirty="0">
                <a:latin typeface="+mn-ea"/>
                <a:sym typeface="Wingdings" pitchFamily="2" charset="2"/>
              </a:rPr>
              <a:t>[7]</a:t>
            </a:r>
            <a:r>
              <a:rPr lang="ja-JP" altLang="en-US" sz="2000" b="1" dirty="0" err="1">
                <a:latin typeface="+mn-ea"/>
                <a:sym typeface="Wingdings" pitchFamily="2" charset="2"/>
              </a:rPr>
              <a:t>、</a:t>
            </a:r>
            <a:r>
              <a:rPr lang="ja-JP" altLang="en-US" sz="2000" b="1" dirty="0">
                <a:latin typeface="+mj-ea"/>
                <a:sym typeface="Wingdings" pitchFamily="2" charset="2"/>
              </a:rPr>
              <a:t>構成部品番号</a:t>
            </a:r>
            <a:r>
              <a:rPr lang="en-US" altLang="ja-JP" sz="2000" b="1" dirty="0">
                <a:latin typeface="+mj-ea"/>
                <a:sym typeface="Wingdings" pitchFamily="2" charset="2"/>
              </a:rPr>
              <a:t>[8]</a:t>
            </a:r>
            <a:r>
              <a:rPr lang="ja-JP" altLang="en-US" sz="2000" b="1" dirty="0" err="1">
                <a:latin typeface="+mj-ea"/>
                <a:sym typeface="Wingdings" pitchFamily="2" charset="2"/>
              </a:rPr>
              <a:t>、</a:t>
            </a:r>
            <a:r>
              <a:rPr lang="ja-JP" altLang="en-US" sz="2000" b="1" dirty="0">
                <a:latin typeface="+mj-ea"/>
                <a:sym typeface="Wingdings" pitchFamily="2" charset="2"/>
              </a:rPr>
              <a:t>構成部品名称</a:t>
            </a:r>
            <a:r>
              <a:rPr lang="en-US" altLang="ja-JP" sz="2000" b="1" dirty="0">
                <a:latin typeface="+mj-ea"/>
                <a:sym typeface="Wingdings" pitchFamily="2" charset="2"/>
              </a:rPr>
              <a:t>[9]</a:t>
            </a:r>
            <a:r>
              <a:rPr lang="ja-JP" altLang="en-US" sz="2000" b="1" dirty="0" err="1">
                <a:latin typeface="+mj-ea"/>
                <a:sym typeface="Wingdings" pitchFamily="2" charset="2"/>
              </a:rPr>
              <a:t>、</a:t>
            </a:r>
            <a:r>
              <a:rPr lang="ja-JP" altLang="en-US" sz="2000" b="1" dirty="0">
                <a:latin typeface="+mj-ea"/>
                <a:sym typeface="Wingdings" pitchFamily="2" charset="2"/>
              </a:rPr>
              <a:t>構成部品質量</a:t>
            </a:r>
            <a:endParaRPr lang="en-US" altLang="ja-JP" sz="2000" b="1" dirty="0">
              <a:latin typeface="+mj-ea"/>
              <a:sym typeface="Wingdings" pitchFamily="2" charset="2"/>
            </a:endParaRPr>
          </a:p>
          <a:p>
            <a:r>
              <a:rPr lang="ja-JP" altLang="en-US" sz="2000" b="1" dirty="0">
                <a:latin typeface="+mj-ea"/>
                <a:sym typeface="Wingdings" pitchFamily="2" charset="2"/>
              </a:rPr>
              <a:t>　　　</a:t>
            </a:r>
            <a:r>
              <a:rPr lang="en-US" altLang="ja-JP" sz="2000" b="1" dirty="0">
                <a:latin typeface="+mj-ea"/>
                <a:sym typeface="Wingdings" pitchFamily="2" charset="2"/>
              </a:rPr>
              <a:t>[10]</a:t>
            </a:r>
            <a:r>
              <a:rPr lang="ja-JP" altLang="en-US" sz="2000" b="1" dirty="0" err="1">
                <a:latin typeface="+mj-ea"/>
                <a:sym typeface="Wingdings" pitchFamily="2" charset="2"/>
              </a:rPr>
              <a:t>、</a:t>
            </a:r>
            <a:r>
              <a:rPr lang="ja-JP" altLang="en-US" sz="2000" b="1" dirty="0">
                <a:latin typeface="+mj-ea"/>
                <a:sym typeface="Wingdings" pitchFamily="2" charset="2"/>
              </a:rPr>
              <a:t>構成部品数量</a:t>
            </a:r>
            <a:r>
              <a:rPr lang="en-US" altLang="ja-JP" sz="2000" b="1" dirty="0">
                <a:latin typeface="+mj-ea"/>
                <a:sym typeface="Wingdings" pitchFamily="2" charset="2"/>
              </a:rPr>
              <a:t>[11]</a:t>
            </a:r>
            <a:r>
              <a:rPr lang="ja-JP" altLang="en-US" sz="2000" b="1" dirty="0" err="1">
                <a:latin typeface="+mj-ea"/>
                <a:sym typeface="Wingdings" pitchFamily="2" charset="2"/>
              </a:rPr>
              <a:t>、</a:t>
            </a:r>
            <a:r>
              <a:rPr lang="ja-JP" altLang="en-US" sz="2000" b="1" dirty="0">
                <a:latin typeface="+mj-ea"/>
                <a:sym typeface="Wingdings" pitchFamily="2" charset="2"/>
              </a:rPr>
              <a:t>材料質量</a:t>
            </a:r>
            <a:r>
              <a:rPr lang="en-US" altLang="ja-JP" sz="2000" b="1" dirty="0">
                <a:latin typeface="+mj-ea"/>
                <a:sym typeface="Wingdings" pitchFamily="2" charset="2"/>
              </a:rPr>
              <a:t>[15]</a:t>
            </a:r>
            <a:r>
              <a:rPr lang="ja-JP" altLang="en-US" sz="2000" b="1" dirty="0" err="1">
                <a:latin typeface="+mj-ea"/>
                <a:sym typeface="Wingdings" pitchFamily="2" charset="2"/>
              </a:rPr>
              <a:t>、</a:t>
            </a:r>
            <a:r>
              <a:rPr lang="ja-JP" altLang="en-US" sz="2000" b="1" dirty="0">
                <a:latin typeface="+mj-ea"/>
                <a:sym typeface="Wingdings" pitchFamily="2" charset="2"/>
              </a:rPr>
              <a:t>材質表示</a:t>
            </a:r>
            <a:r>
              <a:rPr lang="en-US" altLang="ja-JP" sz="2000" b="1" dirty="0">
                <a:latin typeface="+mj-ea"/>
                <a:sym typeface="Wingdings" pitchFamily="2" charset="2"/>
              </a:rPr>
              <a:t>[32]</a:t>
            </a:r>
            <a:r>
              <a:rPr lang="ja-JP" altLang="en-US" sz="2000" b="1" dirty="0">
                <a:latin typeface="+mj-ea"/>
                <a:sym typeface="Wingdings" pitchFamily="2" charset="2"/>
              </a:rPr>
              <a:t>を入力</a:t>
            </a:r>
            <a:endParaRPr lang="en-US" altLang="ja-JP" sz="2000" dirty="0">
              <a:latin typeface="+mj-ea"/>
              <a:sym typeface="Wingdings" pitchFamily="2" charset="2"/>
            </a:endParaRPr>
          </a:p>
          <a:p>
            <a:r>
              <a:rPr lang="ja-JP" altLang="en-US" sz="2000" b="1" dirty="0" smtClean="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ja-JP" altLang="en-US" sz="2000" b="1" dirty="0">
                <a:latin typeface="+mn-ea"/>
                <a:sym typeface="Wingdings" pitchFamily="2" charset="2"/>
              </a:rPr>
              <a:t>　材料情報（成分）の調査は</a:t>
            </a:r>
            <a:r>
              <a:rPr lang="ja-JP" altLang="en-US" sz="2000" b="1" dirty="0" smtClean="0">
                <a:latin typeface="+mn-ea"/>
                <a:sym typeface="Wingdings" pitchFamily="2" charset="2"/>
              </a:rPr>
              <a:t>不要</a:t>
            </a:r>
            <a:endParaRPr lang="en-US" altLang="ja-JP" sz="2000" b="1" dirty="0" smtClean="0">
              <a:latin typeface="+mn-ea"/>
              <a:sym typeface="Wingdings" pitchFamily="2" charset="2"/>
            </a:endParaRPr>
          </a:p>
          <a:p>
            <a:endParaRPr lang="en-US" altLang="ja-JP" sz="1400" b="1" dirty="0" smtClean="0">
              <a:solidFill>
                <a:srgbClr val="FF0000"/>
              </a:solidFill>
              <a:latin typeface="+mn-ea"/>
              <a:ea typeface="+mn-ea"/>
              <a:sym typeface="Wingdings" pitchFamily="2" charset="2"/>
            </a:endParaRPr>
          </a:p>
          <a:p>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solidFill>
                  <a:srgbClr val="FF0000"/>
                </a:solidFill>
                <a:latin typeface="+mn-ea"/>
                <a:ea typeface="+mn-ea"/>
                <a:sym typeface="Wingdings" pitchFamily="2" charset="2"/>
              </a:rPr>
              <a:t>　</a:t>
            </a:r>
            <a:r>
              <a:rPr lang="ja-JP" altLang="en-US" sz="2000" b="1" dirty="0" smtClean="0">
                <a:latin typeface="+mn-ea"/>
                <a:ea typeface="+mn-ea"/>
                <a:sym typeface="Wingdings" pitchFamily="2" charset="2"/>
              </a:rPr>
              <a:t>・仕入先様で選定している材料は「</a:t>
            </a:r>
            <a:r>
              <a:rPr lang="en-US" altLang="ja-JP" sz="2000" b="1" dirty="0" smtClean="0">
                <a:latin typeface="+mn-ea"/>
                <a:ea typeface="+mn-ea"/>
                <a:sym typeface="Wingdings" pitchFamily="2" charset="2"/>
              </a:rPr>
              <a:t>4</a:t>
            </a:r>
            <a:r>
              <a:rPr lang="ja-JP" altLang="en-US" sz="2000" b="1" dirty="0" smtClean="0">
                <a:latin typeface="+mn-ea"/>
                <a:ea typeface="+mn-ea"/>
                <a:sym typeface="Wingdings" pitchFamily="2" charset="2"/>
              </a:rPr>
              <a:t>」の記入不可</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仕入先</a:t>
            </a:r>
            <a:r>
              <a:rPr lang="ja-JP" altLang="en-US" sz="2000" b="1" dirty="0">
                <a:latin typeface="+mn-ea"/>
                <a:ea typeface="+mn-ea"/>
                <a:sym typeface="Wingdings" pitchFamily="2" charset="2"/>
              </a:rPr>
              <a:t>様</a:t>
            </a:r>
            <a:r>
              <a:rPr lang="ja-JP" altLang="en-US" sz="2000" b="1" dirty="0" smtClean="0">
                <a:latin typeface="+mn-ea"/>
                <a:ea typeface="+mn-ea"/>
                <a:sym typeface="Wingdings" pitchFamily="2" charset="2"/>
              </a:rPr>
              <a:t>で材料情報を調査すること</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smtClean="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グループ会社と直接取引している場合は、</a:t>
            </a:r>
            <a:r>
              <a:rPr lang="ja-JP" altLang="en-US" sz="2000" b="1" dirty="0">
                <a:latin typeface="+mn-ea"/>
                <a:sym typeface="Wingdings" pitchFamily="2" charset="2"/>
              </a:rPr>
              <a:t>仕入先様で</a:t>
            </a:r>
            <a:r>
              <a:rPr lang="ja-JP" altLang="en-US" sz="2000" b="1" dirty="0" smtClean="0">
                <a:latin typeface="+mn-ea"/>
                <a:sym typeface="Wingdings" pitchFamily="2" charset="2"/>
              </a:rPr>
              <a:t>成分情報の</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調査を</a:t>
            </a:r>
            <a:r>
              <a:rPr lang="ja-JP" altLang="en-US" sz="2000" b="1" dirty="0">
                <a:latin typeface="+mn-ea"/>
                <a:sym typeface="Wingdings" pitchFamily="2" charset="2"/>
              </a:rPr>
              <a:t>お願いします。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　</a:t>
            </a:r>
            <a:endParaRPr lang="en-US" altLang="ja-JP" sz="2000" b="1" dirty="0">
              <a:latin typeface="+mn-ea"/>
              <a:ea typeface="+mn-ea"/>
              <a:sym typeface="Wingdings" pitchFamily="2" charset="2"/>
            </a:endParaRPr>
          </a:p>
        </p:txBody>
      </p:sp>
      <p:sp>
        <p:nvSpPr>
          <p:cNvPr id="6" name="テキスト ボックス 5"/>
          <p:cNvSpPr txBox="1"/>
          <p:nvPr/>
        </p:nvSpPr>
        <p:spPr bwMode="auto">
          <a:xfrm>
            <a:off x="8008777" y="3660355"/>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7" name="テキスト ボックス 6"/>
          <p:cNvSpPr txBox="1"/>
          <p:nvPr/>
        </p:nvSpPr>
        <p:spPr bwMode="auto">
          <a:xfrm>
            <a:off x="5580112" y="3789040"/>
            <a:ext cx="2751889" cy="318924"/>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600" dirty="0" smtClean="0">
                <a:latin typeface="+mj-ea"/>
                <a:ea typeface="+mj-ea"/>
                <a:sym typeface="Wingdings" pitchFamily="2" charset="2"/>
              </a:rPr>
              <a:t>材質表示の詳細は別紙</a:t>
            </a:r>
            <a:r>
              <a:rPr kumimoji="1" lang="en-US" altLang="ja-JP" sz="1600" dirty="0" smtClean="0">
                <a:latin typeface="+mj-ea"/>
                <a:ea typeface="+mj-ea"/>
                <a:sym typeface="Wingdings" pitchFamily="2" charset="2"/>
              </a:rPr>
              <a:t>.6</a:t>
            </a:r>
            <a:r>
              <a:rPr kumimoji="1" lang="ja-JP" altLang="en-US" sz="1600" dirty="0" smtClean="0">
                <a:latin typeface="+mj-ea"/>
                <a:ea typeface="+mj-ea"/>
                <a:sym typeface="Wingdings" pitchFamily="2" charset="2"/>
              </a:rPr>
              <a:t>参照</a:t>
            </a:r>
          </a:p>
        </p:txBody>
      </p:sp>
      <p:sp>
        <p:nvSpPr>
          <p:cNvPr id="8" name="円/楕円 10"/>
          <p:cNvSpPr/>
          <p:nvPr/>
        </p:nvSpPr>
        <p:spPr>
          <a:xfrm>
            <a:off x="6539465" y="524511"/>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9"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1458416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4BACD91C-C4A9-4D78-8098-3FF427E6EB30}" type="slidenum">
              <a:rPr lang="en-US" altLang="ja-JP" smtClean="0"/>
              <a:pPr>
                <a:defRPr/>
              </a:pPr>
              <a:t>2</a:t>
            </a:fld>
            <a:endParaRPr lang="en-US" altLang="ja-JP" dirty="0"/>
          </a:p>
        </p:txBody>
      </p:sp>
      <p:sp>
        <p:nvSpPr>
          <p:cNvPr id="5" name="タイトル 2"/>
          <p:cNvSpPr>
            <a:spLocks noGrp="1"/>
          </p:cNvSpPr>
          <p:nvPr>
            <p:ph type="title"/>
          </p:nvPr>
        </p:nvSpPr>
        <p:spPr>
          <a:xfrm>
            <a:off x="1475656" y="0"/>
            <a:ext cx="6332094" cy="981758"/>
          </a:xfrm>
        </p:spPr>
        <p:txBody>
          <a:bodyPr/>
          <a:lstStyle/>
          <a:p>
            <a:r>
              <a:rPr kumimoji="1" lang="ja-JP" altLang="en-US" sz="3200" b="1" dirty="0" smtClean="0"/>
              <a:t>目次</a:t>
            </a:r>
            <a:endParaRPr kumimoji="1" lang="ja-JP" altLang="en-US" sz="3200" b="1" dirty="0"/>
          </a:p>
        </p:txBody>
      </p:sp>
      <p:pic>
        <p:nvPicPr>
          <p:cNvPr id="3" name="図 2"/>
          <p:cNvPicPr>
            <a:picLocks noChangeAspect="1"/>
          </p:cNvPicPr>
          <p:nvPr/>
        </p:nvPicPr>
        <p:blipFill>
          <a:blip r:embed="rId2"/>
          <a:stretch>
            <a:fillRect/>
          </a:stretch>
        </p:blipFill>
        <p:spPr>
          <a:xfrm>
            <a:off x="776062" y="1838605"/>
            <a:ext cx="7731282" cy="3822643"/>
          </a:xfrm>
          <a:prstGeom prst="rect">
            <a:avLst/>
          </a:prstGeom>
        </p:spPr>
      </p:pic>
    </p:spTree>
    <p:extLst>
      <p:ext uri="{BB962C8B-B14F-4D97-AF65-F5344CB8AC3E}">
        <p14:creationId xmlns:p14="http://schemas.microsoft.com/office/powerpoint/2010/main" val="1780875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20</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2-4.</a:t>
            </a:r>
            <a:r>
              <a:rPr lang="ja-JP" altLang="en-US" b="1" dirty="0">
                <a:latin typeface="+mj-ea"/>
              </a:rPr>
              <a:t>構成材料情報</a:t>
            </a:r>
            <a:endParaRPr kumimoji="1" lang="ja-JP" altLang="en-US" dirty="0"/>
          </a:p>
        </p:txBody>
      </p:sp>
      <p:sp>
        <p:nvSpPr>
          <p:cNvPr id="4" name="テキスト ボックス 3"/>
          <p:cNvSpPr txBox="1"/>
          <p:nvPr/>
        </p:nvSpPr>
        <p:spPr bwMode="auto">
          <a:xfrm>
            <a:off x="611560" y="1268760"/>
            <a:ext cx="7992888" cy="442035"/>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使用</a:t>
            </a:r>
            <a:r>
              <a:rPr lang="ja-JP" altLang="en-US" sz="2400" b="1" dirty="0">
                <a:solidFill>
                  <a:srgbClr val="0000FF"/>
                </a:solidFill>
                <a:latin typeface="+mj-ea"/>
                <a:ea typeface="+mj-ea"/>
                <a:sym typeface="Wingdings" pitchFamily="2" charset="2"/>
              </a:rPr>
              <a:t>材料を</a:t>
            </a:r>
            <a:r>
              <a:rPr lang="en-US" altLang="ja-JP" sz="2400" b="1" dirty="0">
                <a:solidFill>
                  <a:srgbClr val="0000FF"/>
                </a:solidFill>
                <a:latin typeface="+mj-ea"/>
                <a:ea typeface="+mj-ea"/>
                <a:sym typeface="Wingdings" pitchFamily="2" charset="2"/>
              </a:rPr>
              <a:t>TG</a:t>
            </a:r>
            <a:r>
              <a:rPr lang="ja-JP" altLang="en-US" sz="2400" b="1" dirty="0">
                <a:solidFill>
                  <a:srgbClr val="0000FF"/>
                </a:solidFill>
                <a:latin typeface="+mj-ea"/>
                <a:ea typeface="+mj-ea"/>
                <a:sym typeface="Wingdings" pitchFamily="2" charset="2"/>
              </a:rPr>
              <a:t>が材料商品名で指定している</a:t>
            </a:r>
            <a:r>
              <a:rPr lang="ja-JP" altLang="en-US" sz="2400" b="1" dirty="0" smtClean="0">
                <a:solidFill>
                  <a:srgbClr val="0000FF"/>
                </a:solidFill>
                <a:latin typeface="+mj-ea"/>
                <a:ea typeface="+mj-ea"/>
                <a:sym typeface="Wingdings" pitchFamily="2" charset="2"/>
              </a:rPr>
              <a:t>場合</a:t>
            </a:r>
            <a:endParaRPr lang="en-US" altLang="ja-JP" sz="2000" b="1" dirty="0">
              <a:latin typeface="+mn-ea"/>
              <a:ea typeface="+mn-ea"/>
              <a:sym typeface="Wingdings" pitchFamily="2" charset="2"/>
            </a:endParaRPr>
          </a:p>
        </p:txBody>
      </p:sp>
      <p:grpSp>
        <p:nvGrpSpPr>
          <p:cNvPr id="16" name="グループ化 15"/>
          <p:cNvGrpSpPr/>
          <p:nvPr/>
        </p:nvGrpSpPr>
        <p:grpSpPr>
          <a:xfrm>
            <a:off x="417706" y="2207105"/>
            <a:ext cx="8229653" cy="2047343"/>
            <a:chOff x="417706" y="2207105"/>
            <a:chExt cx="8229653" cy="2047343"/>
          </a:xfrm>
        </p:grpSpPr>
        <p:pic>
          <p:nvPicPr>
            <p:cNvPr id="5" name="図 4"/>
            <p:cNvPicPr>
              <a:picLocks noChangeAspect="1"/>
            </p:cNvPicPr>
            <p:nvPr/>
          </p:nvPicPr>
          <p:blipFill>
            <a:blip r:embed="rId2"/>
            <a:stretch>
              <a:fillRect/>
            </a:stretch>
          </p:blipFill>
          <p:spPr>
            <a:xfrm>
              <a:off x="7344601" y="2227063"/>
              <a:ext cx="1302758" cy="1705993"/>
            </a:xfrm>
            <a:prstGeom prst="rect">
              <a:avLst/>
            </a:prstGeom>
          </p:spPr>
        </p:pic>
        <p:pic>
          <p:nvPicPr>
            <p:cNvPr id="23" name="図 22"/>
            <p:cNvPicPr>
              <a:picLocks noChangeAspect="1"/>
            </p:cNvPicPr>
            <p:nvPr/>
          </p:nvPicPr>
          <p:blipFill>
            <a:blip r:embed="rId3"/>
            <a:stretch>
              <a:fillRect/>
            </a:stretch>
          </p:blipFill>
          <p:spPr>
            <a:xfrm>
              <a:off x="420756" y="2207105"/>
              <a:ext cx="6855380" cy="1727324"/>
            </a:xfrm>
            <a:prstGeom prst="rect">
              <a:avLst/>
            </a:prstGeom>
          </p:spPr>
        </p:pic>
        <p:sp>
          <p:nvSpPr>
            <p:cNvPr id="6" name="テキスト ボックス 5"/>
            <p:cNvSpPr txBox="1"/>
            <p:nvPr/>
          </p:nvSpPr>
          <p:spPr bwMode="auto">
            <a:xfrm>
              <a:off x="1137124" y="3997079"/>
              <a:ext cx="3328970"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1200" dirty="0" smtClean="0">
                  <a:solidFill>
                    <a:srgbClr val="FF0000"/>
                  </a:solidFill>
                  <a:latin typeface="+mj-ea"/>
                  <a:ea typeface="+mj-ea"/>
                  <a:sym typeface="Wingdings" pitchFamily="2" charset="2"/>
                </a:rPr>
                <a:t>TG</a:t>
              </a:r>
              <a:r>
                <a:rPr lang="ja-JP" altLang="en-US" sz="1200" dirty="0" smtClean="0">
                  <a:solidFill>
                    <a:srgbClr val="FF0000"/>
                  </a:solidFill>
                  <a:latin typeface="+mj-ea"/>
                  <a:ea typeface="+mj-ea"/>
                  <a:sym typeface="Wingdings" pitchFamily="2" charset="2"/>
                </a:rPr>
                <a:t>が材料商品名で指示している場合、「</a:t>
              </a:r>
              <a:r>
                <a:rPr lang="en-US" altLang="ja-JP" sz="1200" dirty="0" smtClean="0">
                  <a:solidFill>
                    <a:srgbClr val="FF0000"/>
                  </a:solidFill>
                  <a:latin typeface="+mj-ea"/>
                  <a:ea typeface="+mj-ea"/>
                  <a:sym typeface="Wingdings" pitchFamily="2" charset="2"/>
                </a:rPr>
                <a:t>4</a:t>
              </a:r>
              <a:r>
                <a:rPr lang="ja-JP" altLang="en-US" sz="1200" dirty="0" smtClean="0">
                  <a:solidFill>
                    <a:srgbClr val="FF0000"/>
                  </a:solidFill>
                  <a:latin typeface="+mj-ea"/>
                  <a:ea typeface="+mj-ea"/>
                  <a:sym typeface="Wingdings" pitchFamily="2" charset="2"/>
                </a:rPr>
                <a:t>」を選択</a:t>
              </a:r>
              <a:endParaRPr kumimoji="1" lang="ja-JP" altLang="en-US" sz="1200" dirty="0" smtClean="0">
                <a:solidFill>
                  <a:srgbClr val="FF0000"/>
                </a:solidFill>
                <a:latin typeface="+mj-ea"/>
                <a:ea typeface="+mj-ea"/>
                <a:sym typeface="Wingdings" pitchFamily="2" charset="2"/>
              </a:endParaRPr>
            </a:p>
          </p:txBody>
        </p:sp>
        <p:cxnSp>
          <p:nvCxnSpPr>
            <p:cNvPr id="7" name="カギ線コネクタ 6"/>
            <p:cNvCxnSpPr>
              <a:stCxn id="6" idx="1"/>
              <a:endCxn id="8" idx="2"/>
            </p:cNvCxnSpPr>
            <p:nvPr/>
          </p:nvCxnSpPr>
          <p:spPr>
            <a:xfrm rot="10800000">
              <a:off x="648136" y="3970732"/>
              <a:ext cx="488989" cy="155032"/>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417706" y="2255750"/>
              <a:ext cx="460858" cy="1714982"/>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411530" y="2255750"/>
              <a:ext cx="1050925" cy="1678679"/>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bwMode="auto">
            <a:xfrm>
              <a:off x="6465504" y="3978513"/>
              <a:ext cx="2123512" cy="257369"/>
            </a:xfrm>
            <a:prstGeom prst="rect">
              <a:avLst/>
            </a:prstGeom>
            <a:noFill/>
            <a:ln w="9525">
              <a:noFill/>
            </a:ln>
            <a:extLst/>
          </p:spPr>
          <p:txBody>
            <a:bodyPr wrap="none" lIns="72000" tIns="36000" rIns="72000" bIns="36000" rtlCol="0" anchor="t" anchorCtr="0">
              <a:spAutoFit/>
            </a:bodyPr>
            <a:lstStyle/>
            <a:p>
              <a:r>
                <a:rPr lang="ja-JP" altLang="en-US" sz="1200" dirty="0">
                  <a:solidFill>
                    <a:srgbClr val="FF0000"/>
                  </a:solidFill>
                  <a:latin typeface="+mj-ea"/>
                  <a:sym typeface="Wingdings" pitchFamily="2" charset="2"/>
                </a:rPr>
                <a:t>材料商</a:t>
              </a:r>
              <a:r>
                <a:rPr lang="ja-JP" altLang="en-US" sz="1200" dirty="0" smtClean="0">
                  <a:solidFill>
                    <a:srgbClr val="FF0000"/>
                  </a:solidFill>
                  <a:latin typeface="+mj-ea"/>
                  <a:sym typeface="Wingdings" pitchFamily="2" charset="2"/>
                </a:rPr>
                <a:t>品名（カラ－</a:t>
              </a:r>
              <a:r>
                <a:rPr lang="en-US" altLang="ja-JP" sz="1200" dirty="0" smtClean="0">
                  <a:solidFill>
                    <a:srgbClr val="FF0000"/>
                  </a:solidFill>
                  <a:latin typeface="+mj-ea"/>
                  <a:sym typeface="Wingdings" pitchFamily="2" charset="2"/>
                </a:rPr>
                <a:t>No.</a:t>
              </a:r>
              <a:r>
                <a:rPr lang="ja-JP" altLang="en-US" sz="1200" dirty="0" smtClean="0">
                  <a:solidFill>
                    <a:srgbClr val="FF0000"/>
                  </a:solidFill>
                  <a:latin typeface="+mj-ea"/>
                  <a:sym typeface="Wingdings" pitchFamily="2" charset="2"/>
                </a:rPr>
                <a:t>）</a:t>
              </a:r>
              <a:r>
                <a:rPr lang="ja-JP" altLang="en-US" sz="1200" dirty="0" smtClean="0">
                  <a:solidFill>
                    <a:srgbClr val="FF0000"/>
                  </a:solidFill>
                  <a:latin typeface="+mj-ea"/>
                  <a:ea typeface="+mj-ea"/>
                  <a:sym typeface="Wingdings" pitchFamily="2" charset="2"/>
                </a:rPr>
                <a:t>を入力</a:t>
              </a:r>
              <a:endParaRPr kumimoji="1" lang="ja-JP" altLang="en-US" sz="1200" dirty="0" smtClean="0">
                <a:solidFill>
                  <a:srgbClr val="FF0000"/>
                </a:solidFill>
                <a:latin typeface="+mj-ea"/>
                <a:ea typeface="+mj-ea"/>
                <a:sym typeface="Wingdings" pitchFamily="2" charset="2"/>
              </a:endParaRPr>
            </a:p>
          </p:txBody>
        </p:sp>
        <p:cxnSp>
          <p:nvCxnSpPr>
            <p:cNvPr id="11" name="カギ線コネクタ 10"/>
            <p:cNvCxnSpPr>
              <a:stCxn id="10" idx="1"/>
              <a:endCxn id="9" idx="2"/>
            </p:cNvCxnSpPr>
            <p:nvPr/>
          </p:nvCxnSpPr>
          <p:spPr>
            <a:xfrm rot="10800000">
              <a:off x="5936994" y="3934430"/>
              <a:ext cx="528511" cy="172769"/>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892630" y="2255750"/>
              <a:ext cx="3036676" cy="1707255"/>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481306" y="2246225"/>
              <a:ext cx="414542" cy="1664632"/>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7740352" y="2246125"/>
              <a:ext cx="449209" cy="1655107"/>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p:cNvSpPr txBox="1"/>
          <p:nvPr/>
        </p:nvSpPr>
        <p:spPr bwMode="auto">
          <a:xfrm>
            <a:off x="611560" y="4509120"/>
            <a:ext cx="7992888" cy="1919363"/>
          </a:xfrm>
          <a:prstGeom prst="rect">
            <a:avLst/>
          </a:prstGeom>
          <a:noFill/>
          <a:ln w="25400">
            <a:noFill/>
          </a:ln>
          <a:extLst/>
        </p:spPr>
        <p:txBody>
          <a:bodyPr wrap="square" lIns="72000" tIns="36000" rIns="72000" bIns="36000" rtlCol="0" anchor="t" anchorCtr="0">
            <a:spAutoFit/>
          </a:bodyPr>
          <a:lstStyle/>
          <a:p>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solidFill>
                  <a:srgbClr val="FF0000"/>
                </a:solidFill>
                <a:latin typeface="+mn-ea"/>
                <a:ea typeface="+mn-ea"/>
                <a:sym typeface="Wingdings" pitchFamily="2" charset="2"/>
              </a:rPr>
              <a:t>　</a:t>
            </a:r>
            <a:r>
              <a:rPr lang="ja-JP" altLang="en-US" sz="2000" b="1" dirty="0" smtClean="0">
                <a:latin typeface="+mn-ea"/>
                <a:ea typeface="+mn-ea"/>
                <a:sym typeface="Wingdings" pitchFamily="2" charset="2"/>
              </a:rPr>
              <a:t>・仕入先様で選定している材料は「</a:t>
            </a:r>
            <a:r>
              <a:rPr lang="en-US" altLang="ja-JP" sz="2000" b="1" dirty="0" smtClean="0">
                <a:latin typeface="+mn-ea"/>
                <a:ea typeface="+mn-ea"/>
                <a:sym typeface="Wingdings" pitchFamily="2" charset="2"/>
              </a:rPr>
              <a:t>4</a:t>
            </a:r>
            <a:r>
              <a:rPr lang="ja-JP" altLang="en-US" sz="2000" b="1" dirty="0" smtClean="0">
                <a:latin typeface="+mn-ea"/>
                <a:ea typeface="+mn-ea"/>
                <a:sym typeface="Wingdings" pitchFamily="2" charset="2"/>
              </a:rPr>
              <a:t>」の記入不可</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仕入先</a:t>
            </a:r>
            <a:r>
              <a:rPr lang="ja-JP" altLang="en-US" sz="2000" b="1" dirty="0">
                <a:latin typeface="+mn-ea"/>
                <a:ea typeface="+mn-ea"/>
                <a:sym typeface="Wingdings" pitchFamily="2" charset="2"/>
              </a:rPr>
              <a:t>様</a:t>
            </a:r>
            <a:r>
              <a:rPr lang="ja-JP" altLang="en-US" sz="2000" b="1" dirty="0" smtClean="0">
                <a:latin typeface="+mn-ea"/>
                <a:ea typeface="+mn-ea"/>
                <a:sym typeface="Wingdings" pitchFamily="2" charset="2"/>
              </a:rPr>
              <a:t>で材料情報を調査すること</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smtClean="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グループ会社と直接取引している場合は、</a:t>
            </a:r>
            <a:r>
              <a:rPr lang="ja-JP" altLang="en-US" sz="2000" b="1" dirty="0">
                <a:latin typeface="+mn-ea"/>
                <a:sym typeface="Wingdings" pitchFamily="2" charset="2"/>
              </a:rPr>
              <a:t>仕入先様で</a:t>
            </a:r>
            <a:r>
              <a:rPr lang="ja-JP" altLang="en-US" sz="2000" b="1" dirty="0" smtClean="0">
                <a:latin typeface="+mn-ea"/>
                <a:sym typeface="Wingdings" pitchFamily="2" charset="2"/>
              </a:rPr>
              <a:t>成分情報の</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調査を</a:t>
            </a:r>
            <a:r>
              <a:rPr lang="ja-JP" altLang="en-US" sz="2000" b="1" dirty="0">
                <a:latin typeface="+mn-ea"/>
                <a:sym typeface="Wingdings" pitchFamily="2" charset="2"/>
              </a:rPr>
              <a:t>お願いします。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　</a:t>
            </a:r>
            <a:endParaRPr lang="en-US" altLang="ja-JP" sz="2000" b="1" dirty="0">
              <a:latin typeface="+mn-ea"/>
              <a:ea typeface="+mn-ea"/>
              <a:sym typeface="Wingdings" pitchFamily="2" charset="2"/>
            </a:endParaRPr>
          </a:p>
        </p:txBody>
      </p:sp>
    </p:spTree>
    <p:extLst>
      <p:ext uri="{BB962C8B-B14F-4D97-AF65-F5344CB8AC3E}">
        <p14:creationId xmlns:p14="http://schemas.microsoft.com/office/powerpoint/2010/main" val="943558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21</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5" name="テキスト ボックス 4"/>
          <p:cNvSpPr txBox="1"/>
          <p:nvPr/>
        </p:nvSpPr>
        <p:spPr bwMode="auto">
          <a:xfrm>
            <a:off x="611560" y="1268760"/>
            <a:ext cx="7992888" cy="4504686"/>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ea typeface="+mj-ea"/>
                <a:sym typeface="Wingdings" pitchFamily="2" charset="2"/>
              </a:rPr>
              <a:t>使用材料（塗料など）を</a:t>
            </a:r>
            <a:r>
              <a:rPr lang="en-US" altLang="ja-JP" sz="2400" b="1" dirty="0">
                <a:solidFill>
                  <a:srgbClr val="0000FF"/>
                </a:solidFill>
                <a:latin typeface="+mj-ea"/>
                <a:ea typeface="+mj-ea"/>
                <a:sym typeface="Wingdings" pitchFamily="2" charset="2"/>
              </a:rPr>
              <a:t>TG</a:t>
            </a:r>
            <a:r>
              <a:rPr lang="ja-JP" altLang="en-US" sz="2400" b="1" dirty="0">
                <a:solidFill>
                  <a:srgbClr val="0000FF"/>
                </a:solidFill>
                <a:latin typeface="+mj-ea"/>
                <a:ea typeface="+mj-ea"/>
                <a:sym typeface="Wingdings" pitchFamily="2" charset="2"/>
              </a:rPr>
              <a:t>が</a:t>
            </a:r>
            <a:r>
              <a:rPr lang="ja-JP" altLang="en-US" sz="2400" b="1" dirty="0" smtClean="0">
                <a:solidFill>
                  <a:srgbClr val="0000FF"/>
                </a:solidFill>
                <a:latin typeface="+mj-ea"/>
                <a:ea typeface="+mj-ea"/>
                <a:sym typeface="Wingdings" pitchFamily="2" charset="2"/>
              </a:rPr>
              <a:t>指示書で</a:t>
            </a:r>
            <a:r>
              <a:rPr lang="ja-JP" altLang="en-US" sz="2400" b="1" dirty="0">
                <a:solidFill>
                  <a:srgbClr val="0000FF"/>
                </a:solidFill>
                <a:latin typeface="+mj-ea"/>
                <a:ea typeface="+mj-ea"/>
                <a:sym typeface="Wingdings" pitchFamily="2" charset="2"/>
              </a:rPr>
              <a:t>指定している</a:t>
            </a:r>
            <a:r>
              <a:rPr lang="ja-JP" altLang="en-US" sz="2400" b="1" dirty="0" smtClean="0">
                <a:solidFill>
                  <a:srgbClr val="0000FF"/>
                </a:solidFill>
                <a:latin typeface="+mj-ea"/>
                <a:ea typeface="+mj-ea"/>
                <a:sym typeface="Wingdings" pitchFamily="2" charset="2"/>
              </a:rPr>
              <a:t>場合</a:t>
            </a:r>
            <a:endParaRPr lang="en-US" altLang="ja-JP" sz="2400" b="1" dirty="0" smtClean="0">
              <a:solidFill>
                <a:srgbClr val="0000FF"/>
              </a:solidFill>
              <a:latin typeface="+mj-ea"/>
              <a:ea typeface="+mj-ea"/>
              <a:sym typeface="Wingdings" pitchFamily="2" charset="2"/>
            </a:endParaRPr>
          </a:p>
          <a:p>
            <a:endParaRPr lang="en-US" altLang="ja-JP" sz="2400" b="1" dirty="0">
              <a:solidFill>
                <a:srgbClr val="0000FF"/>
              </a:solidFill>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a:latin typeface="+mj-ea"/>
                <a:sym typeface="Wingdings" pitchFamily="2" charset="2"/>
              </a:rPr>
              <a:t>登録済み区分</a:t>
            </a:r>
            <a:r>
              <a:rPr lang="en-US" altLang="ja-JP" sz="2000" b="1" dirty="0">
                <a:latin typeface="+mj-ea"/>
                <a:sym typeface="Wingdings" pitchFamily="2" charset="2"/>
              </a:rPr>
              <a:t>[6]</a:t>
            </a:r>
            <a:r>
              <a:rPr lang="ja-JP" altLang="en-US" sz="2000" b="1" dirty="0">
                <a:latin typeface="+mj-ea"/>
                <a:sym typeface="Wingdings" pitchFamily="2" charset="2"/>
              </a:rPr>
              <a:t>に「</a:t>
            </a:r>
            <a:r>
              <a:rPr lang="ja-JP" altLang="en-US" sz="2000" b="1" dirty="0">
                <a:solidFill>
                  <a:srgbClr val="0000FF"/>
                </a:solidFill>
                <a:latin typeface="+mj-ea"/>
                <a:sym typeface="Wingdings" pitchFamily="2" charset="2"/>
              </a:rPr>
              <a:t>４</a:t>
            </a:r>
            <a:r>
              <a:rPr lang="ja-JP" altLang="en-US" sz="2000" b="1" dirty="0" smtClean="0">
                <a:latin typeface="+mj-ea"/>
                <a:sym typeface="Wingdings" pitchFamily="2" charset="2"/>
              </a:rPr>
              <a:t>」、材料商</a:t>
            </a:r>
            <a:r>
              <a:rPr lang="ja-JP" altLang="en-US" sz="2000" b="1" dirty="0">
                <a:latin typeface="+mj-ea"/>
                <a:sym typeface="Wingdings" pitchFamily="2" charset="2"/>
              </a:rPr>
              <a:t>品名</a:t>
            </a:r>
            <a:r>
              <a:rPr lang="en-US" altLang="ja-JP" sz="2000" b="1" dirty="0">
                <a:latin typeface="+mj-ea"/>
                <a:sym typeface="Wingdings" pitchFamily="2" charset="2"/>
              </a:rPr>
              <a:t>[14]</a:t>
            </a:r>
            <a:r>
              <a:rPr lang="ja-JP" altLang="en-US" sz="2000" b="1" dirty="0" smtClean="0">
                <a:latin typeface="+mj-ea"/>
                <a:sym typeface="Wingdings" pitchFamily="2" charset="2"/>
              </a:rPr>
              <a:t>に指示書</a:t>
            </a:r>
            <a:r>
              <a:rPr lang="en-US" altLang="ja-JP" sz="2000" b="1" dirty="0" smtClean="0">
                <a:latin typeface="+mj-ea"/>
                <a:sym typeface="Wingdings" pitchFamily="2" charset="2"/>
              </a:rPr>
              <a:t>No.</a:t>
            </a:r>
            <a:r>
              <a:rPr lang="en-US" altLang="ja-JP" sz="2000" b="1" dirty="0">
                <a:latin typeface="+mj-ea"/>
                <a:sym typeface="Wingdings" pitchFamily="2" charset="2"/>
              </a:rPr>
              <a:t>,</a:t>
            </a:r>
            <a:r>
              <a:rPr lang="ja-JP" altLang="en-US" sz="2000" b="1" dirty="0" smtClean="0">
                <a:latin typeface="+mj-ea"/>
                <a:sym typeface="Wingdings" pitchFamily="2" charset="2"/>
              </a:rPr>
              <a:t>カラー</a:t>
            </a:r>
            <a:r>
              <a:rPr lang="en-US" altLang="ja-JP" sz="2000" b="1" dirty="0">
                <a:latin typeface="+mj-ea"/>
                <a:sym typeface="Wingdings" pitchFamily="2" charset="2"/>
              </a:rPr>
              <a:t>No</a:t>
            </a:r>
            <a:r>
              <a:rPr lang="en-US" altLang="ja-JP" sz="2000" b="1" dirty="0" smtClean="0">
                <a:latin typeface="+mj-ea"/>
                <a:sym typeface="Wingdings" pitchFamily="2" charset="2"/>
              </a:rPr>
              <a:t>.</a:t>
            </a:r>
          </a:p>
          <a:p>
            <a:r>
              <a:rPr lang="ja-JP" altLang="en-US" sz="2000" b="1" dirty="0">
                <a:latin typeface="+mj-ea"/>
                <a:sym typeface="Wingdings" pitchFamily="2" charset="2"/>
              </a:rPr>
              <a:t>　</a:t>
            </a:r>
            <a:r>
              <a:rPr lang="ja-JP" altLang="en-US" sz="2000" b="1" dirty="0" smtClean="0">
                <a:latin typeface="+mj-ea"/>
                <a:sym typeface="Wingdings" pitchFamily="2" charset="2"/>
              </a:rPr>
              <a:t>　　を</a:t>
            </a:r>
            <a:r>
              <a:rPr lang="ja-JP" altLang="en-US" sz="2000" b="1" dirty="0">
                <a:latin typeface="+mj-ea"/>
                <a:sym typeface="Wingdings" pitchFamily="2" charset="2"/>
              </a:rPr>
              <a:t>入力</a:t>
            </a:r>
            <a:endParaRPr lang="en-US" altLang="ja-JP" sz="2000" b="1" dirty="0">
              <a:latin typeface="+mj-ea"/>
              <a:sym typeface="Wingdings" pitchFamily="2" charset="2"/>
            </a:endParaRPr>
          </a:p>
          <a:p>
            <a:endParaRPr lang="en-US" altLang="ja-JP" sz="2000" b="1" dirty="0">
              <a:latin typeface="+mj-ea"/>
              <a:ea typeface="+mn-ea"/>
              <a:sym typeface="Wingdings" pitchFamily="2" charset="2"/>
            </a:endParaRPr>
          </a:p>
          <a:p>
            <a:r>
              <a:rPr lang="ja-JP" altLang="en-US" sz="2000" b="1" dirty="0">
                <a:latin typeface="+mn-ea"/>
                <a:sym typeface="Wingdings" pitchFamily="2" charset="2"/>
              </a:rPr>
              <a:t>　　構成番号</a:t>
            </a:r>
            <a:r>
              <a:rPr lang="en-US" altLang="ja-JP" sz="2000" b="1" dirty="0">
                <a:latin typeface="+mn-ea"/>
                <a:sym typeface="Wingdings" pitchFamily="2" charset="2"/>
              </a:rPr>
              <a:t>[7]</a:t>
            </a:r>
            <a:r>
              <a:rPr lang="ja-JP" altLang="en-US" sz="2000" b="1" dirty="0" err="1">
                <a:latin typeface="+mn-ea"/>
                <a:sym typeface="Wingdings" pitchFamily="2" charset="2"/>
              </a:rPr>
              <a:t>、</a:t>
            </a:r>
            <a:r>
              <a:rPr lang="ja-JP" altLang="en-US" sz="2000" b="1" dirty="0">
                <a:latin typeface="+mj-ea"/>
                <a:sym typeface="Wingdings" pitchFamily="2" charset="2"/>
              </a:rPr>
              <a:t>構成部品番号</a:t>
            </a:r>
            <a:r>
              <a:rPr lang="en-US" altLang="ja-JP" sz="2000" b="1" dirty="0">
                <a:latin typeface="+mj-ea"/>
                <a:sym typeface="Wingdings" pitchFamily="2" charset="2"/>
              </a:rPr>
              <a:t>[8]</a:t>
            </a:r>
            <a:r>
              <a:rPr lang="ja-JP" altLang="en-US" sz="2000" b="1" dirty="0" err="1">
                <a:latin typeface="+mj-ea"/>
                <a:sym typeface="Wingdings" pitchFamily="2" charset="2"/>
              </a:rPr>
              <a:t>、</a:t>
            </a:r>
            <a:r>
              <a:rPr lang="ja-JP" altLang="en-US" sz="2000" b="1" dirty="0">
                <a:latin typeface="+mj-ea"/>
                <a:sym typeface="Wingdings" pitchFamily="2" charset="2"/>
              </a:rPr>
              <a:t>構成部品名称</a:t>
            </a:r>
            <a:r>
              <a:rPr lang="en-US" altLang="ja-JP" sz="2000" b="1" dirty="0">
                <a:latin typeface="+mj-ea"/>
                <a:sym typeface="Wingdings" pitchFamily="2" charset="2"/>
              </a:rPr>
              <a:t>[9]</a:t>
            </a:r>
            <a:r>
              <a:rPr lang="ja-JP" altLang="en-US" sz="2000" b="1" dirty="0" err="1">
                <a:latin typeface="+mj-ea"/>
                <a:sym typeface="Wingdings" pitchFamily="2" charset="2"/>
              </a:rPr>
              <a:t>、</a:t>
            </a:r>
            <a:r>
              <a:rPr lang="ja-JP" altLang="en-US" sz="2000" b="1" dirty="0">
                <a:latin typeface="+mj-ea"/>
                <a:sym typeface="Wingdings" pitchFamily="2" charset="2"/>
              </a:rPr>
              <a:t>構成部品質量</a:t>
            </a:r>
            <a:endParaRPr lang="en-US" altLang="ja-JP" sz="2000" b="1" dirty="0">
              <a:latin typeface="+mj-ea"/>
              <a:sym typeface="Wingdings" pitchFamily="2" charset="2"/>
            </a:endParaRPr>
          </a:p>
          <a:p>
            <a:r>
              <a:rPr lang="ja-JP" altLang="en-US" sz="2000" b="1" dirty="0">
                <a:latin typeface="+mj-ea"/>
                <a:sym typeface="Wingdings" pitchFamily="2" charset="2"/>
              </a:rPr>
              <a:t>　　　</a:t>
            </a:r>
            <a:r>
              <a:rPr lang="en-US" altLang="ja-JP" sz="2000" b="1" dirty="0">
                <a:latin typeface="+mj-ea"/>
                <a:sym typeface="Wingdings" pitchFamily="2" charset="2"/>
              </a:rPr>
              <a:t>[10]</a:t>
            </a:r>
            <a:r>
              <a:rPr lang="ja-JP" altLang="en-US" sz="2000" b="1" dirty="0" err="1">
                <a:latin typeface="+mj-ea"/>
                <a:sym typeface="Wingdings" pitchFamily="2" charset="2"/>
              </a:rPr>
              <a:t>、</a:t>
            </a:r>
            <a:r>
              <a:rPr lang="ja-JP" altLang="en-US" sz="2000" b="1" dirty="0">
                <a:latin typeface="+mj-ea"/>
                <a:sym typeface="Wingdings" pitchFamily="2" charset="2"/>
              </a:rPr>
              <a:t>構成部品数量</a:t>
            </a:r>
            <a:r>
              <a:rPr lang="en-US" altLang="ja-JP" sz="2000" b="1" dirty="0">
                <a:latin typeface="+mj-ea"/>
                <a:sym typeface="Wingdings" pitchFamily="2" charset="2"/>
              </a:rPr>
              <a:t>[11]</a:t>
            </a:r>
            <a:r>
              <a:rPr lang="ja-JP" altLang="en-US" sz="2000" b="1" dirty="0" err="1">
                <a:latin typeface="+mj-ea"/>
                <a:sym typeface="Wingdings" pitchFamily="2" charset="2"/>
              </a:rPr>
              <a:t>、</a:t>
            </a:r>
            <a:r>
              <a:rPr lang="ja-JP" altLang="en-US" sz="2000" b="1" dirty="0">
                <a:latin typeface="+mj-ea"/>
                <a:sym typeface="Wingdings" pitchFamily="2" charset="2"/>
              </a:rPr>
              <a:t>材料質量</a:t>
            </a:r>
            <a:r>
              <a:rPr lang="en-US" altLang="ja-JP" sz="2000" b="1" dirty="0">
                <a:latin typeface="+mj-ea"/>
                <a:sym typeface="Wingdings" pitchFamily="2" charset="2"/>
              </a:rPr>
              <a:t>[15]</a:t>
            </a:r>
            <a:r>
              <a:rPr lang="ja-JP" altLang="en-US" sz="2000" b="1" dirty="0" err="1">
                <a:latin typeface="+mj-ea"/>
                <a:sym typeface="Wingdings" pitchFamily="2" charset="2"/>
              </a:rPr>
              <a:t>、</a:t>
            </a:r>
            <a:r>
              <a:rPr lang="ja-JP" altLang="en-US" sz="2000" b="1" dirty="0">
                <a:latin typeface="+mj-ea"/>
                <a:sym typeface="Wingdings" pitchFamily="2" charset="2"/>
              </a:rPr>
              <a:t>材質表示</a:t>
            </a:r>
            <a:r>
              <a:rPr lang="en-US" altLang="ja-JP" sz="2000" b="1" dirty="0">
                <a:latin typeface="+mj-ea"/>
                <a:sym typeface="Wingdings" pitchFamily="2" charset="2"/>
              </a:rPr>
              <a:t>[32]</a:t>
            </a:r>
            <a:r>
              <a:rPr lang="ja-JP" altLang="en-US" sz="2000" b="1" dirty="0">
                <a:latin typeface="+mj-ea"/>
                <a:sym typeface="Wingdings" pitchFamily="2" charset="2"/>
              </a:rPr>
              <a:t>を入力</a:t>
            </a:r>
            <a:endParaRPr lang="en-US" altLang="ja-JP" sz="2000" dirty="0">
              <a:latin typeface="+mj-ea"/>
              <a:sym typeface="Wingdings" pitchFamily="2" charset="2"/>
            </a:endParaRPr>
          </a:p>
          <a:p>
            <a:r>
              <a:rPr lang="ja-JP" altLang="en-US" sz="2000" b="1" dirty="0" smtClean="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ja-JP" altLang="en-US" sz="2000" b="1" dirty="0">
                <a:latin typeface="+mn-ea"/>
                <a:sym typeface="Wingdings" pitchFamily="2" charset="2"/>
              </a:rPr>
              <a:t>　材料情報（成分）の調査は</a:t>
            </a:r>
            <a:r>
              <a:rPr lang="ja-JP" altLang="en-US" sz="2000" b="1" dirty="0" smtClean="0">
                <a:latin typeface="+mn-ea"/>
                <a:sym typeface="Wingdings" pitchFamily="2" charset="2"/>
              </a:rPr>
              <a:t>不要</a:t>
            </a:r>
            <a:endParaRPr lang="en-US" altLang="ja-JP" sz="2000" b="1" dirty="0" smtClean="0">
              <a:latin typeface="+mn-ea"/>
              <a:sym typeface="Wingdings" pitchFamily="2" charset="2"/>
            </a:endParaRPr>
          </a:p>
          <a:p>
            <a:endParaRPr lang="en-US" altLang="ja-JP" sz="2000" b="1" dirty="0">
              <a:latin typeface="+mn-ea"/>
              <a:sym typeface="Wingdings" pitchFamily="2" charset="2"/>
            </a:endParaRPr>
          </a:p>
          <a:p>
            <a:r>
              <a:rPr lang="ja-JP" altLang="en-US" sz="2000" b="1" dirty="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a:t>
            </a:r>
            <a:r>
              <a:rPr lang="ja-JP" altLang="en-US" sz="2000" b="1" dirty="0">
                <a:latin typeface="+mn-ea"/>
                <a:sym typeface="Wingdings" pitchFamily="2" charset="2"/>
              </a:rPr>
              <a:t>直接取引している場合は</a:t>
            </a:r>
            <a:r>
              <a:rPr lang="ja-JP" altLang="en-US" sz="2000" b="1" dirty="0" smtClean="0">
                <a:latin typeface="+mn-ea"/>
                <a:sym typeface="Wingdings" pitchFamily="2" charset="2"/>
              </a:rPr>
              <a:t>、</a:t>
            </a:r>
            <a:r>
              <a:rPr lang="ja-JP" altLang="en-US" sz="2000" b="1" dirty="0">
                <a:latin typeface="+mn-ea"/>
                <a:sym typeface="Wingdings" pitchFamily="2" charset="2"/>
              </a:rPr>
              <a:t>仕入先様で</a:t>
            </a:r>
            <a:r>
              <a:rPr lang="ja-JP" altLang="en-US" sz="2000" b="1" dirty="0" smtClean="0">
                <a:latin typeface="+mn-ea"/>
                <a:sym typeface="Wingdings" pitchFamily="2" charset="2"/>
              </a:rPr>
              <a:t>成分</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情報の調査をお願い</a:t>
            </a:r>
            <a:r>
              <a:rPr lang="ja-JP" altLang="en-US" sz="2000" b="1" dirty="0">
                <a:latin typeface="+mn-ea"/>
                <a:sym typeface="Wingdings" pitchFamily="2" charset="2"/>
              </a:rPr>
              <a:t>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　　</a:t>
            </a:r>
            <a:endParaRPr lang="en-US" altLang="ja-JP" sz="2000" b="1" dirty="0">
              <a:latin typeface="+mn-ea"/>
              <a:sym typeface="Wingdings" pitchFamily="2" charset="2"/>
            </a:endParaRPr>
          </a:p>
        </p:txBody>
      </p:sp>
      <p:sp>
        <p:nvSpPr>
          <p:cNvPr id="6" name="テキスト ボックス 5"/>
          <p:cNvSpPr txBox="1"/>
          <p:nvPr/>
        </p:nvSpPr>
        <p:spPr bwMode="auto">
          <a:xfrm>
            <a:off x="7936769" y="3444331"/>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7" name="テキスト ボックス 6"/>
          <p:cNvSpPr txBox="1"/>
          <p:nvPr/>
        </p:nvSpPr>
        <p:spPr bwMode="auto">
          <a:xfrm>
            <a:off x="5508104" y="3573016"/>
            <a:ext cx="2751889" cy="318924"/>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600" dirty="0" smtClean="0">
                <a:latin typeface="+mj-ea"/>
                <a:ea typeface="+mj-ea"/>
                <a:sym typeface="Wingdings" pitchFamily="2" charset="2"/>
              </a:rPr>
              <a:t>材質表示の詳細は別紙</a:t>
            </a:r>
            <a:r>
              <a:rPr kumimoji="1" lang="en-US" altLang="ja-JP" sz="1600" dirty="0" smtClean="0">
                <a:latin typeface="+mj-ea"/>
                <a:ea typeface="+mj-ea"/>
                <a:sym typeface="Wingdings" pitchFamily="2" charset="2"/>
              </a:rPr>
              <a:t>.6</a:t>
            </a:r>
            <a:r>
              <a:rPr kumimoji="1" lang="ja-JP" altLang="en-US" sz="1600" dirty="0" smtClean="0">
                <a:latin typeface="+mj-ea"/>
                <a:ea typeface="+mj-ea"/>
                <a:sym typeface="Wingdings" pitchFamily="2" charset="2"/>
              </a:rPr>
              <a:t>参照</a:t>
            </a:r>
          </a:p>
        </p:txBody>
      </p:sp>
      <p:sp>
        <p:nvSpPr>
          <p:cNvPr id="8" name="円/楕円 10"/>
          <p:cNvSpPr/>
          <p:nvPr/>
        </p:nvSpPr>
        <p:spPr>
          <a:xfrm>
            <a:off x="6539465" y="524511"/>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9"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1661458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22</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4" name="円/楕円 6"/>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5" name="テキスト ボックス 4"/>
          <p:cNvSpPr txBox="1"/>
          <p:nvPr/>
        </p:nvSpPr>
        <p:spPr bwMode="auto">
          <a:xfrm>
            <a:off x="611560" y="1268760"/>
            <a:ext cx="7992888" cy="442035"/>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ea typeface="+mj-ea"/>
                <a:sym typeface="Wingdings" pitchFamily="2" charset="2"/>
              </a:rPr>
              <a:t>使用材料（塗料など）を</a:t>
            </a:r>
            <a:r>
              <a:rPr lang="en-US" altLang="ja-JP" sz="2400" b="1" dirty="0">
                <a:solidFill>
                  <a:srgbClr val="0000FF"/>
                </a:solidFill>
                <a:latin typeface="+mj-ea"/>
                <a:ea typeface="+mj-ea"/>
                <a:sym typeface="Wingdings" pitchFamily="2" charset="2"/>
              </a:rPr>
              <a:t>TG</a:t>
            </a:r>
            <a:r>
              <a:rPr lang="ja-JP" altLang="en-US" sz="2400" b="1" dirty="0">
                <a:solidFill>
                  <a:srgbClr val="0000FF"/>
                </a:solidFill>
                <a:latin typeface="+mj-ea"/>
                <a:ea typeface="+mj-ea"/>
                <a:sym typeface="Wingdings" pitchFamily="2" charset="2"/>
              </a:rPr>
              <a:t>が</a:t>
            </a:r>
            <a:r>
              <a:rPr lang="ja-JP" altLang="en-US" sz="2400" b="1" dirty="0" smtClean="0">
                <a:solidFill>
                  <a:srgbClr val="0000FF"/>
                </a:solidFill>
                <a:latin typeface="+mj-ea"/>
                <a:ea typeface="+mj-ea"/>
                <a:sym typeface="Wingdings" pitchFamily="2" charset="2"/>
              </a:rPr>
              <a:t>指示書で</a:t>
            </a:r>
            <a:r>
              <a:rPr lang="ja-JP" altLang="en-US" sz="2400" b="1" dirty="0">
                <a:solidFill>
                  <a:srgbClr val="0000FF"/>
                </a:solidFill>
                <a:latin typeface="+mj-ea"/>
                <a:ea typeface="+mj-ea"/>
                <a:sym typeface="Wingdings" pitchFamily="2" charset="2"/>
              </a:rPr>
              <a:t>指定している</a:t>
            </a:r>
            <a:r>
              <a:rPr lang="ja-JP" altLang="en-US" sz="2400" b="1" dirty="0" smtClean="0">
                <a:solidFill>
                  <a:srgbClr val="0000FF"/>
                </a:solidFill>
                <a:latin typeface="+mj-ea"/>
                <a:ea typeface="+mj-ea"/>
                <a:sym typeface="Wingdings" pitchFamily="2" charset="2"/>
              </a:rPr>
              <a:t>場合</a:t>
            </a:r>
            <a:endParaRPr lang="en-US" altLang="ja-JP" sz="2400" b="1" dirty="0" smtClean="0">
              <a:solidFill>
                <a:srgbClr val="0000FF"/>
              </a:solidFill>
              <a:latin typeface="+mj-ea"/>
              <a:ea typeface="+mj-ea"/>
              <a:sym typeface="Wingdings" pitchFamily="2" charset="2"/>
            </a:endParaRPr>
          </a:p>
        </p:txBody>
      </p:sp>
      <p:grpSp>
        <p:nvGrpSpPr>
          <p:cNvPr id="6" name="グループ化 5"/>
          <p:cNvGrpSpPr/>
          <p:nvPr/>
        </p:nvGrpSpPr>
        <p:grpSpPr>
          <a:xfrm>
            <a:off x="488606" y="2420888"/>
            <a:ext cx="8287714" cy="2057569"/>
            <a:chOff x="488606" y="2420888"/>
            <a:chExt cx="8287714" cy="2057569"/>
          </a:xfrm>
        </p:grpSpPr>
        <p:pic>
          <p:nvPicPr>
            <p:cNvPr id="21" name="図 20"/>
            <p:cNvPicPr>
              <a:picLocks noChangeAspect="1"/>
            </p:cNvPicPr>
            <p:nvPr/>
          </p:nvPicPr>
          <p:blipFill>
            <a:blip r:embed="rId2"/>
            <a:stretch>
              <a:fillRect/>
            </a:stretch>
          </p:blipFill>
          <p:spPr>
            <a:xfrm>
              <a:off x="7524328" y="2457436"/>
              <a:ext cx="1251992" cy="1639514"/>
            </a:xfrm>
            <a:prstGeom prst="rect">
              <a:avLst/>
            </a:prstGeom>
          </p:spPr>
        </p:pic>
        <p:pic>
          <p:nvPicPr>
            <p:cNvPr id="7" name="Picture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5784"/>
            <a:stretch/>
          </p:blipFill>
          <p:spPr bwMode="auto">
            <a:xfrm>
              <a:off x="488606" y="2470950"/>
              <a:ext cx="6985640" cy="162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bwMode="auto">
            <a:xfrm>
              <a:off x="1137542" y="4221088"/>
              <a:ext cx="3021194"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1200" dirty="0" smtClean="0">
                  <a:solidFill>
                    <a:srgbClr val="FF0000"/>
                  </a:solidFill>
                  <a:latin typeface="+mn-ea"/>
                  <a:ea typeface="+mn-ea"/>
                  <a:sym typeface="Wingdings" pitchFamily="2" charset="2"/>
                </a:rPr>
                <a:t>TG</a:t>
              </a:r>
              <a:r>
                <a:rPr lang="ja-JP" altLang="en-US" sz="1200" dirty="0" smtClean="0">
                  <a:solidFill>
                    <a:srgbClr val="FF0000"/>
                  </a:solidFill>
                  <a:latin typeface="+mn-ea"/>
                  <a:ea typeface="+mn-ea"/>
                  <a:sym typeface="Wingdings" pitchFamily="2" charset="2"/>
                </a:rPr>
                <a:t>が指示書で指示している場合、「</a:t>
              </a:r>
              <a:r>
                <a:rPr lang="en-US" altLang="ja-JP" sz="1200" dirty="0" smtClean="0">
                  <a:solidFill>
                    <a:srgbClr val="FF0000"/>
                  </a:solidFill>
                  <a:latin typeface="+mn-ea"/>
                  <a:ea typeface="+mn-ea"/>
                  <a:sym typeface="Wingdings" pitchFamily="2" charset="2"/>
                </a:rPr>
                <a:t>4</a:t>
              </a:r>
              <a:r>
                <a:rPr lang="ja-JP" altLang="en-US" sz="1200" dirty="0" smtClean="0">
                  <a:solidFill>
                    <a:srgbClr val="FF0000"/>
                  </a:solidFill>
                  <a:latin typeface="+mn-ea"/>
                  <a:ea typeface="+mn-ea"/>
                  <a:sym typeface="Wingdings" pitchFamily="2" charset="2"/>
                </a:rPr>
                <a:t>」を選択</a:t>
              </a:r>
              <a:endParaRPr kumimoji="1" lang="ja-JP" altLang="en-US" sz="1200" dirty="0" smtClean="0">
                <a:solidFill>
                  <a:srgbClr val="FF0000"/>
                </a:solidFill>
                <a:latin typeface="+mn-ea"/>
                <a:ea typeface="+mn-ea"/>
                <a:sym typeface="Wingdings" pitchFamily="2" charset="2"/>
              </a:endParaRPr>
            </a:p>
          </p:txBody>
        </p:sp>
        <p:cxnSp>
          <p:nvCxnSpPr>
            <p:cNvPr id="9" name="カギ線コネクタ 8"/>
            <p:cNvCxnSpPr>
              <a:stCxn id="8" idx="1"/>
              <a:endCxn id="10" idx="2"/>
            </p:cNvCxnSpPr>
            <p:nvPr/>
          </p:nvCxnSpPr>
          <p:spPr>
            <a:xfrm rot="10800000">
              <a:off x="734020" y="4112191"/>
              <a:ext cx="403522" cy="237583"/>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541997" y="2420888"/>
              <a:ext cx="384046" cy="1691302"/>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5508201" y="2449463"/>
              <a:ext cx="1050925" cy="1647487"/>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bwMode="auto">
            <a:xfrm>
              <a:off x="6271950" y="4202521"/>
              <a:ext cx="1903901" cy="257369"/>
            </a:xfrm>
            <a:prstGeom prst="rect">
              <a:avLst/>
            </a:prstGeom>
            <a:noFill/>
            <a:ln w="9525">
              <a:noFill/>
            </a:ln>
            <a:extLst/>
          </p:spPr>
          <p:txBody>
            <a:bodyPr wrap="none" lIns="72000" tIns="36000" rIns="72000" bIns="36000" rtlCol="0" anchor="t" anchorCtr="0">
              <a:spAutoFit/>
            </a:bodyPr>
            <a:lstStyle/>
            <a:p>
              <a:r>
                <a:rPr lang="ja-JP" altLang="en-US" sz="1200" dirty="0" smtClean="0">
                  <a:solidFill>
                    <a:srgbClr val="FF0000"/>
                  </a:solidFill>
                  <a:latin typeface="+mn-ea"/>
                  <a:ea typeface="+mn-ea"/>
                  <a:sym typeface="Wingdings" pitchFamily="2" charset="2"/>
                </a:rPr>
                <a:t>指示書</a:t>
              </a:r>
              <a:r>
                <a:rPr lang="en-US" altLang="ja-JP" sz="1200" dirty="0" smtClean="0">
                  <a:solidFill>
                    <a:srgbClr val="FF0000"/>
                  </a:solidFill>
                  <a:latin typeface="+mn-ea"/>
                  <a:ea typeface="+mn-ea"/>
                  <a:sym typeface="Wingdings" pitchFamily="2" charset="2"/>
                </a:rPr>
                <a:t>No.</a:t>
              </a:r>
              <a:r>
                <a:rPr lang="en-US" altLang="ja-JP" sz="1200" dirty="0">
                  <a:solidFill>
                    <a:srgbClr val="FF0000"/>
                  </a:solidFill>
                  <a:latin typeface="+mn-ea"/>
                  <a:ea typeface="+mn-ea"/>
                  <a:sym typeface="Wingdings" pitchFamily="2" charset="2"/>
                </a:rPr>
                <a:t>,</a:t>
              </a:r>
              <a:r>
                <a:rPr lang="ja-JP" altLang="en-US" sz="1200" dirty="0" smtClean="0">
                  <a:solidFill>
                    <a:srgbClr val="FF0000"/>
                  </a:solidFill>
                  <a:latin typeface="+mn-ea"/>
                  <a:ea typeface="+mn-ea"/>
                  <a:sym typeface="Wingdings" pitchFamily="2" charset="2"/>
                </a:rPr>
                <a:t>カラ－</a:t>
              </a:r>
              <a:r>
                <a:rPr lang="en-US" altLang="ja-JP" sz="1200" dirty="0" smtClean="0">
                  <a:solidFill>
                    <a:srgbClr val="FF0000"/>
                  </a:solidFill>
                  <a:latin typeface="+mn-ea"/>
                  <a:ea typeface="+mn-ea"/>
                  <a:sym typeface="Wingdings" pitchFamily="2" charset="2"/>
                </a:rPr>
                <a:t>No.</a:t>
              </a:r>
              <a:r>
                <a:rPr lang="ja-JP" altLang="en-US" sz="1200" dirty="0" smtClean="0">
                  <a:solidFill>
                    <a:srgbClr val="FF0000"/>
                  </a:solidFill>
                  <a:latin typeface="+mn-ea"/>
                  <a:ea typeface="+mn-ea"/>
                  <a:sym typeface="Wingdings" pitchFamily="2" charset="2"/>
                </a:rPr>
                <a:t>を入力</a:t>
              </a:r>
              <a:endParaRPr kumimoji="1" lang="ja-JP" altLang="en-US" sz="1200" dirty="0" smtClean="0">
                <a:solidFill>
                  <a:srgbClr val="FF0000"/>
                </a:solidFill>
                <a:latin typeface="+mn-ea"/>
                <a:ea typeface="+mn-ea"/>
                <a:sym typeface="Wingdings" pitchFamily="2" charset="2"/>
              </a:endParaRPr>
            </a:p>
          </p:txBody>
        </p:sp>
        <p:cxnSp>
          <p:nvCxnSpPr>
            <p:cNvPr id="13" name="カギ線コネクタ 12"/>
            <p:cNvCxnSpPr>
              <a:stCxn id="12" idx="1"/>
              <a:endCxn id="11" idx="2"/>
            </p:cNvCxnSpPr>
            <p:nvPr/>
          </p:nvCxnSpPr>
          <p:spPr>
            <a:xfrm rot="10800000">
              <a:off x="6033664" y="4096950"/>
              <a:ext cx="238286" cy="234256"/>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967847" y="2420888"/>
              <a:ext cx="3036676" cy="1683682"/>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597227" y="2439938"/>
              <a:ext cx="414542" cy="1664632"/>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7891092" y="2449463"/>
              <a:ext cx="449209" cy="1655107"/>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テキスト ボックス 19"/>
          <p:cNvSpPr txBox="1"/>
          <p:nvPr/>
        </p:nvSpPr>
        <p:spPr bwMode="auto">
          <a:xfrm>
            <a:off x="611560" y="4861495"/>
            <a:ext cx="7992888" cy="1303809"/>
          </a:xfrm>
          <a:prstGeom prst="rect">
            <a:avLst/>
          </a:prstGeom>
          <a:noFill/>
          <a:ln w="25400">
            <a:noFill/>
          </a:ln>
          <a:extLst/>
        </p:spPr>
        <p:txBody>
          <a:bodyPr wrap="square" lIns="72000" tIns="36000" rIns="72000" bIns="36000" rtlCol="0" anchor="t" anchorCtr="0">
            <a:spAutoFit/>
          </a:bodyPr>
          <a:lstStyle/>
          <a:p>
            <a:r>
              <a:rPr lang="ja-JP" altLang="en-US" sz="2000" b="1" dirty="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a:t>
            </a:r>
            <a:r>
              <a:rPr lang="ja-JP" altLang="en-US" sz="2000" b="1" dirty="0">
                <a:latin typeface="+mn-ea"/>
                <a:sym typeface="Wingdings" pitchFamily="2" charset="2"/>
              </a:rPr>
              <a:t>直接取引している場合は</a:t>
            </a:r>
            <a:r>
              <a:rPr lang="ja-JP" altLang="en-US" sz="2000" b="1" dirty="0" smtClean="0">
                <a:latin typeface="+mn-ea"/>
                <a:sym typeface="Wingdings" pitchFamily="2" charset="2"/>
              </a:rPr>
              <a:t>、</a:t>
            </a:r>
            <a:r>
              <a:rPr lang="ja-JP" altLang="en-US" sz="2000" b="1" dirty="0">
                <a:latin typeface="+mn-ea"/>
                <a:sym typeface="Wingdings" pitchFamily="2" charset="2"/>
              </a:rPr>
              <a:t>仕入先様で</a:t>
            </a:r>
            <a:r>
              <a:rPr lang="ja-JP" altLang="en-US" sz="2000" b="1" dirty="0" smtClean="0">
                <a:latin typeface="+mn-ea"/>
                <a:sym typeface="Wingdings" pitchFamily="2" charset="2"/>
              </a:rPr>
              <a:t>成分</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情報の調査をお願い</a:t>
            </a:r>
            <a:r>
              <a:rPr lang="ja-JP" altLang="en-US" sz="2000" b="1" dirty="0">
                <a:latin typeface="+mn-ea"/>
                <a:sym typeface="Wingdings" pitchFamily="2" charset="2"/>
              </a:rPr>
              <a:t>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　　</a:t>
            </a:r>
            <a:endParaRPr lang="en-US" altLang="ja-JP" sz="2000" b="1" dirty="0">
              <a:latin typeface="+mn-ea"/>
              <a:sym typeface="Wingdings" pitchFamily="2" charset="2"/>
            </a:endParaRPr>
          </a:p>
        </p:txBody>
      </p:sp>
    </p:spTree>
    <p:extLst>
      <p:ext uri="{BB962C8B-B14F-4D97-AF65-F5344CB8AC3E}">
        <p14:creationId xmlns:p14="http://schemas.microsoft.com/office/powerpoint/2010/main" val="1691525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23</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sp>
        <p:nvSpPr>
          <p:cNvPr id="5" name="テキスト ボックス 4"/>
          <p:cNvSpPr txBox="1"/>
          <p:nvPr/>
        </p:nvSpPr>
        <p:spPr bwMode="auto">
          <a:xfrm>
            <a:off x="611560" y="1268760"/>
            <a:ext cx="7992888" cy="4504686"/>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技術指示書で材料の配合を指定している場合</a:t>
            </a:r>
            <a:endParaRPr lang="en-US" altLang="ja-JP" sz="2400" b="1" dirty="0">
              <a:solidFill>
                <a:srgbClr val="0000FF"/>
              </a:solidFill>
              <a:latin typeface="+mj-ea"/>
              <a:sym typeface="Wingdings" pitchFamily="2" charset="2"/>
            </a:endParaRPr>
          </a:p>
          <a:p>
            <a:endParaRPr lang="en-US" altLang="ja-JP" sz="2400" b="1" dirty="0">
              <a:solidFill>
                <a:srgbClr val="0000FF"/>
              </a:solidFill>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a:t>
            </a:r>
            <a:r>
              <a:rPr lang="ja-JP" altLang="en-US" sz="2000" b="1" dirty="0">
                <a:latin typeface="+mj-ea"/>
                <a:sym typeface="Wingdings" pitchFamily="2" charset="2"/>
              </a:rPr>
              <a:t>登録済み区分</a:t>
            </a:r>
            <a:r>
              <a:rPr lang="en-US" altLang="ja-JP" sz="2000" b="1" dirty="0">
                <a:latin typeface="+mj-ea"/>
                <a:sym typeface="Wingdings" pitchFamily="2" charset="2"/>
              </a:rPr>
              <a:t>[6]</a:t>
            </a:r>
            <a:r>
              <a:rPr lang="ja-JP" altLang="en-US" sz="2000" b="1" dirty="0">
                <a:latin typeface="+mj-ea"/>
                <a:sym typeface="Wingdings" pitchFamily="2" charset="2"/>
              </a:rPr>
              <a:t>に「</a:t>
            </a:r>
            <a:r>
              <a:rPr lang="ja-JP" altLang="en-US" sz="2000" b="1" dirty="0">
                <a:solidFill>
                  <a:srgbClr val="0000FF"/>
                </a:solidFill>
                <a:latin typeface="+mj-ea"/>
                <a:sym typeface="Wingdings" pitchFamily="2" charset="2"/>
              </a:rPr>
              <a:t>４</a:t>
            </a:r>
            <a:r>
              <a:rPr lang="ja-JP" altLang="en-US" sz="2000" b="1" dirty="0" smtClean="0">
                <a:latin typeface="+mj-ea"/>
                <a:sym typeface="Wingdings" pitchFamily="2" charset="2"/>
              </a:rPr>
              <a:t>」、</a:t>
            </a:r>
            <a:r>
              <a:rPr lang="ja-JP" altLang="en-US" sz="2000" b="1" dirty="0">
                <a:latin typeface="+mj-ea"/>
                <a:sym typeface="Wingdings" pitchFamily="2" charset="2"/>
              </a:rPr>
              <a:t>材料商品名</a:t>
            </a:r>
            <a:r>
              <a:rPr lang="en-US" altLang="ja-JP" sz="2000" b="1" dirty="0">
                <a:latin typeface="+mj-ea"/>
                <a:sym typeface="Wingdings" pitchFamily="2" charset="2"/>
              </a:rPr>
              <a:t>[14]</a:t>
            </a:r>
            <a:r>
              <a:rPr lang="ja-JP" altLang="en-US" sz="2000" b="1" dirty="0" smtClean="0">
                <a:latin typeface="+mj-ea"/>
                <a:sym typeface="Wingdings" pitchFamily="2" charset="2"/>
              </a:rPr>
              <a:t>に材料品番、配合比率</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を入力</a:t>
            </a:r>
            <a:endParaRPr lang="en-US" altLang="ja-JP" sz="2000" b="1" dirty="0" smtClean="0">
              <a:latin typeface="+mj-ea"/>
              <a:sym typeface="Wingdings" pitchFamily="2" charset="2"/>
            </a:endParaRPr>
          </a:p>
          <a:p>
            <a:endParaRPr lang="en-US" altLang="ja-JP" sz="2000" b="1" dirty="0">
              <a:latin typeface="+mj-ea"/>
              <a:ea typeface="+mn-ea"/>
              <a:sym typeface="Wingdings" pitchFamily="2" charset="2"/>
            </a:endParaRPr>
          </a:p>
          <a:p>
            <a:r>
              <a:rPr lang="ja-JP" altLang="en-US" sz="2000" b="1" dirty="0">
                <a:latin typeface="+mn-ea"/>
                <a:sym typeface="Wingdings" pitchFamily="2" charset="2"/>
              </a:rPr>
              <a:t>　　構成番号</a:t>
            </a:r>
            <a:r>
              <a:rPr lang="en-US" altLang="ja-JP" sz="2000" b="1" dirty="0">
                <a:latin typeface="+mn-ea"/>
                <a:sym typeface="Wingdings" pitchFamily="2" charset="2"/>
              </a:rPr>
              <a:t>[7]</a:t>
            </a:r>
            <a:r>
              <a:rPr lang="ja-JP" altLang="en-US" sz="2000" b="1" dirty="0" err="1">
                <a:latin typeface="+mn-ea"/>
                <a:sym typeface="Wingdings" pitchFamily="2" charset="2"/>
              </a:rPr>
              <a:t>、</a:t>
            </a:r>
            <a:r>
              <a:rPr lang="ja-JP" altLang="en-US" sz="2000" b="1" dirty="0">
                <a:latin typeface="+mj-ea"/>
                <a:sym typeface="Wingdings" pitchFamily="2" charset="2"/>
              </a:rPr>
              <a:t>構成部品番号</a:t>
            </a:r>
            <a:r>
              <a:rPr lang="en-US" altLang="ja-JP" sz="2000" b="1" dirty="0">
                <a:latin typeface="+mj-ea"/>
                <a:sym typeface="Wingdings" pitchFamily="2" charset="2"/>
              </a:rPr>
              <a:t>[8]</a:t>
            </a:r>
            <a:r>
              <a:rPr lang="ja-JP" altLang="en-US" sz="2000" b="1" dirty="0" err="1">
                <a:latin typeface="+mj-ea"/>
                <a:sym typeface="Wingdings" pitchFamily="2" charset="2"/>
              </a:rPr>
              <a:t>、</a:t>
            </a:r>
            <a:r>
              <a:rPr lang="ja-JP" altLang="en-US" sz="2000" b="1" dirty="0">
                <a:latin typeface="+mj-ea"/>
                <a:sym typeface="Wingdings" pitchFamily="2" charset="2"/>
              </a:rPr>
              <a:t>構成部品名称</a:t>
            </a:r>
            <a:r>
              <a:rPr lang="en-US" altLang="ja-JP" sz="2000" b="1" dirty="0">
                <a:latin typeface="+mj-ea"/>
                <a:sym typeface="Wingdings" pitchFamily="2" charset="2"/>
              </a:rPr>
              <a:t>[9]</a:t>
            </a:r>
            <a:r>
              <a:rPr lang="ja-JP" altLang="en-US" sz="2000" b="1" dirty="0" err="1">
                <a:latin typeface="+mj-ea"/>
                <a:sym typeface="Wingdings" pitchFamily="2" charset="2"/>
              </a:rPr>
              <a:t>、</a:t>
            </a:r>
            <a:r>
              <a:rPr lang="ja-JP" altLang="en-US" sz="2000" b="1" dirty="0">
                <a:latin typeface="+mj-ea"/>
                <a:sym typeface="Wingdings" pitchFamily="2" charset="2"/>
              </a:rPr>
              <a:t>構成部品質量</a:t>
            </a:r>
            <a:endParaRPr lang="en-US" altLang="ja-JP" sz="2000" b="1" dirty="0">
              <a:latin typeface="+mj-ea"/>
              <a:sym typeface="Wingdings" pitchFamily="2" charset="2"/>
            </a:endParaRPr>
          </a:p>
          <a:p>
            <a:r>
              <a:rPr lang="ja-JP" altLang="en-US" sz="2000" b="1" dirty="0">
                <a:latin typeface="+mj-ea"/>
                <a:sym typeface="Wingdings" pitchFamily="2" charset="2"/>
              </a:rPr>
              <a:t>　　　</a:t>
            </a:r>
            <a:r>
              <a:rPr lang="en-US" altLang="ja-JP" sz="2000" b="1" dirty="0">
                <a:latin typeface="+mj-ea"/>
                <a:sym typeface="Wingdings" pitchFamily="2" charset="2"/>
              </a:rPr>
              <a:t>[10]</a:t>
            </a:r>
            <a:r>
              <a:rPr lang="ja-JP" altLang="en-US" sz="2000" b="1" dirty="0" err="1">
                <a:latin typeface="+mj-ea"/>
                <a:sym typeface="Wingdings" pitchFamily="2" charset="2"/>
              </a:rPr>
              <a:t>、</a:t>
            </a:r>
            <a:r>
              <a:rPr lang="ja-JP" altLang="en-US" sz="2000" b="1" dirty="0">
                <a:latin typeface="+mj-ea"/>
                <a:sym typeface="Wingdings" pitchFamily="2" charset="2"/>
              </a:rPr>
              <a:t>構成部品数量</a:t>
            </a:r>
            <a:r>
              <a:rPr lang="en-US" altLang="ja-JP" sz="2000" b="1" dirty="0">
                <a:latin typeface="+mj-ea"/>
                <a:sym typeface="Wingdings" pitchFamily="2" charset="2"/>
              </a:rPr>
              <a:t>[11]</a:t>
            </a:r>
            <a:r>
              <a:rPr lang="ja-JP" altLang="en-US" sz="2000" b="1" dirty="0" err="1">
                <a:latin typeface="+mj-ea"/>
                <a:sym typeface="Wingdings" pitchFamily="2" charset="2"/>
              </a:rPr>
              <a:t>、</a:t>
            </a:r>
            <a:r>
              <a:rPr lang="ja-JP" altLang="en-US" sz="2000" b="1" dirty="0">
                <a:latin typeface="+mj-ea"/>
                <a:sym typeface="Wingdings" pitchFamily="2" charset="2"/>
              </a:rPr>
              <a:t>材料質量</a:t>
            </a:r>
            <a:r>
              <a:rPr lang="en-US" altLang="ja-JP" sz="2000" b="1" dirty="0">
                <a:latin typeface="+mj-ea"/>
                <a:sym typeface="Wingdings" pitchFamily="2" charset="2"/>
              </a:rPr>
              <a:t>[15]</a:t>
            </a:r>
            <a:r>
              <a:rPr lang="ja-JP" altLang="en-US" sz="2000" b="1" dirty="0" err="1">
                <a:latin typeface="+mj-ea"/>
                <a:sym typeface="Wingdings" pitchFamily="2" charset="2"/>
              </a:rPr>
              <a:t>、</a:t>
            </a:r>
            <a:r>
              <a:rPr lang="ja-JP" altLang="en-US" sz="2000" b="1" dirty="0">
                <a:latin typeface="+mj-ea"/>
                <a:sym typeface="Wingdings" pitchFamily="2" charset="2"/>
              </a:rPr>
              <a:t>材質表示</a:t>
            </a:r>
            <a:r>
              <a:rPr lang="en-US" altLang="ja-JP" sz="2000" b="1" dirty="0">
                <a:latin typeface="+mj-ea"/>
                <a:sym typeface="Wingdings" pitchFamily="2" charset="2"/>
              </a:rPr>
              <a:t>[32]</a:t>
            </a:r>
            <a:r>
              <a:rPr lang="ja-JP" altLang="en-US" sz="2000" b="1" dirty="0">
                <a:latin typeface="+mj-ea"/>
                <a:sym typeface="Wingdings" pitchFamily="2" charset="2"/>
              </a:rPr>
              <a:t>を入力</a:t>
            </a:r>
            <a:endParaRPr lang="en-US" altLang="ja-JP" sz="2000" dirty="0">
              <a:latin typeface="+mj-ea"/>
              <a:sym typeface="Wingdings" pitchFamily="2" charset="2"/>
            </a:endParaRPr>
          </a:p>
          <a:p>
            <a:r>
              <a:rPr lang="ja-JP" altLang="en-US" sz="2000" b="1" dirty="0" smtClean="0">
                <a:latin typeface="+mn-ea"/>
                <a:ea typeface="+mn-ea"/>
                <a:sym typeface="Wingdings" pitchFamily="2" charset="2"/>
              </a:rPr>
              <a:t>　　</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sym typeface="Wingdings" pitchFamily="2" charset="2"/>
              </a:rPr>
              <a:t></a:t>
            </a:r>
            <a:r>
              <a:rPr lang="ja-JP" altLang="en-US" sz="2000" b="1" dirty="0">
                <a:latin typeface="+mn-ea"/>
                <a:sym typeface="Wingdings" pitchFamily="2" charset="2"/>
              </a:rPr>
              <a:t>　材料情報（成分）の調査は</a:t>
            </a:r>
            <a:r>
              <a:rPr lang="ja-JP" altLang="en-US" sz="2000" b="1" dirty="0" smtClean="0">
                <a:latin typeface="+mn-ea"/>
                <a:sym typeface="Wingdings" pitchFamily="2" charset="2"/>
              </a:rPr>
              <a:t>不要</a:t>
            </a:r>
            <a:endParaRPr lang="en-US" altLang="ja-JP" sz="2000" b="1" dirty="0">
              <a:latin typeface="+mn-ea"/>
              <a:sym typeface="Wingdings" pitchFamily="2" charset="2"/>
            </a:endParaRPr>
          </a:p>
          <a:p>
            <a:endParaRPr lang="en-US" altLang="ja-JP" sz="2000" b="1" dirty="0">
              <a:latin typeface="+mn-ea"/>
              <a:sym typeface="Wingdings" pitchFamily="2" charset="2"/>
            </a:endParaRPr>
          </a:p>
          <a:p>
            <a:r>
              <a:rPr lang="ja-JP" altLang="en-US" sz="2000" b="1" dirty="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a:t>
            </a:r>
            <a:r>
              <a:rPr lang="ja-JP" altLang="en-US" sz="2000" b="1" dirty="0">
                <a:latin typeface="+mn-ea"/>
                <a:sym typeface="Wingdings" pitchFamily="2" charset="2"/>
              </a:rPr>
              <a:t>直接取引している場合は</a:t>
            </a:r>
            <a:r>
              <a:rPr lang="ja-JP" altLang="en-US" sz="2000" b="1" dirty="0" smtClean="0">
                <a:latin typeface="+mn-ea"/>
                <a:sym typeface="Wingdings" pitchFamily="2" charset="2"/>
              </a:rPr>
              <a:t>、</a:t>
            </a:r>
            <a:r>
              <a:rPr lang="ja-JP" altLang="en-US" sz="2000" b="1" dirty="0">
                <a:latin typeface="+mn-ea"/>
                <a:sym typeface="Wingdings" pitchFamily="2" charset="2"/>
              </a:rPr>
              <a:t>仕入先様で</a:t>
            </a:r>
            <a:r>
              <a:rPr lang="ja-JP" altLang="en-US" sz="2000" b="1" dirty="0" smtClean="0">
                <a:latin typeface="+mn-ea"/>
                <a:sym typeface="Wingdings" pitchFamily="2" charset="2"/>
              </a:rPr>
              <a:t>成分</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情報の調査を</a:t>
            </a:r>
            <a:r>
              <a:rPr lang="ja-JP" altLang="en-US" sz="2000" b="1" dirty="0">
                <a:latin typeface="+mn-ea"/>
                <a:sym typeface="Wingdings" pitchFamily="2" charset="2"/>
              </a:rPr>
              <a:t>お願いします。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a:t>
            </a:r>
            <a:endParaRPr lang="en-US" altLang="ja-JP" sz="2000" b="1" dirty="0" smtClean="0">
              <a:latin typeface="+mn-ea"/>
              <a:sym typeface="Wingdings" pitchFamily="2" charset="2"/>
            </a:endParaRPr>
          </a:p>
        </p:txBody>
      </p:sp>
      <p:sp>
        <p:nvSpPr>
          <p:cNvPr id="6" name="テキスト ボックス 5"/>
          <p:cNvSpPr txBox="1"/>
          <p:nvPr/>
        </p:nvSpPr>
        <p:spPr bwMode="auto">
          <a:xfrm>
            <a:off x="7936769" y="3444331"/>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7" name="テキスト ボックス 6"/>
          <p:cNvSpPr txBox="1"/>
          <p:nvPr/>
        </p:nvSpPr>
        <p:spPr bwMode="auto">
          <a:xfrm>
            <a:off x="5508104" y="3573016"/>
            <a:ext cx="2751889" cy="318924"/>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600" dirty="0" smtClean="0">
                <a:latin typeface="+mj-ea"/>
                <a:ea typeface="+mj-ea"/>
                <a:sym typeface="Wingdings" pitchFamily="2" charset="2"/>
              </a:rPr>
              <a:t>材質表示の詳細は別紙</a:t>
            </a:r>
            <a:r>
              <a:rPr kumimoji="1" lang="en-US" altLang="ja-JP" sz="1600" dirty="0" smtClean="0">
                <a:latin typeface="+mj-ea"/>
                <a:ea typeface="+mj-ea"/>
                <a:sym typeface="Wingdings" pitchFamily="2" charset="2"/>
              </a:rPr>
              <a:t>.6</a:t>
            </a:r>
            <a:r>
              <a:rPr kumimoji="1" lang="ja-JP" altLang="en-US" sz="1600" dirty="0" smtClean="0">
                <a:latin typeface="+mj-ea"/>
                <a:ea typeface="+mj-ea"/>
                <a:sym typeface="Wingdings" pitchFamily="2" charset="2"/>
              </a:rPr>
              <a:t>参照</a:t>
            </a:r>
          </a:p>
        </p:txBody>
      </p:sp>
      <p:sp>
        <p:nvSpPr>
          <p:cNvPr id="8" name="円/楕円 10"/>
          <p:cNvSpPr/>
          <p:nvPr/>
        </p:nvSpPr>
        <p:spPr>
          <a:xfrm>
            <a:off x="6539465" y="524511"/>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9"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11302936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24</a:t>
            </a:fld>
            <a:endParaRPr lang="en-US" altLang="ja-JP" dirty="0"/>
          </a:p>
        </p:txBody>
      </p:sp>
      <p:sp>
        <p:nvSpPr>
          <p:cNvPr id="6" name="テキスト ボックス 5"/>
          <p:cNvSpPr txBox="1"/>
          <p:nvPr/>
        </p:nvSpPr>
        <p:spPr bwMode="auto">
          <a:xfrm>
            <a:off x="611560" y="1268760"/>
            <a:ext cx="7992888" cy="442035"/>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技術指示書で材料の配合を指定している</a:t>
            </a:r>
            <a:r>
              <a:rPr lang="ja-JP" altLang="en-US" sz="2400" b="1" dirty="0" smtClean="0">
                <a:solidFill>
                  <a:srgbClr val="0000FF"/>
                </a:solidFill>
                <a:latin typeface="+mj-ea"/>
                <a:sym typeface="Wingdings" pitchFamily="2" charset="2"/>
              </a:rPr>
              <a:t>場合</a:t>
            </a:r>
            <a:endParaRPr lang="en-US" altLang="ja-JP" sz="2000" b="1" dirty="0" smtClean="0">
              <a:latin typeface="+mn-ea"/>
              <a:sym typeface="Wingdings" pitchFamily="2" charset="2"/>
            </a:endParaRPr>
          </a:p>
        </p:txBody>
      </p:sp>
      <p:sp>
        <p:nvSpPr>
          <p:cNvPr id="7"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2-4.</a:t>
            </a:r>
            <a:r>
              <a:rPr lang="ja-JP" altLang="en-US" b="1" dirty="0" smtClean="0">
                <a:latin typeface="+mj-ea"/>
              </a:rPr>
              <a:t>構成材料情報</a:t>
            </a:r>
            <a:endParaRPr kumimoji="1" lang="ja-JP" altLang="en-US" dirty="0"/>
          </a:p>
        </p:txBody>
      </p:sp>
      <p:grpSp>
        <p:nvGrpSpPr>
          <p:cNvPr id="4" name="グループ化 3"/>
          <p:cNvGrpSpPr/>
          <p:nvPr/>
        </p:nvGrpSpPr>
        <p:grpSpPr>
          <a:xfrm>
            <a:off x="251520" y="2564904"/>
            <a:ext cx="8502378" cy="2075648"/>
            <a:chOff x="251520" y="2564904"/>
            <a:chExt cx="8502378" cy="2075648"/>
          </a:xfrm>
        </p:grpSpPr>
        <p:pic>
          <p:nvPicPr>
            <p:cNvPr id="3" name="図 2"/>
            <p:cNvPicPr>
              <a:picLocks noChangeAspect="1"/>
            </p:cNvPicPr>
            <p:nvPr/>
          </p:nvPicPr>
          <p:blipFill>
            <a:blip r:embed="rId2"/>
            <a:stretch>
              <a:fillRect/>
            </a:stretch>
          </p:blipFill>
          <p:spPr>
            <a:xfrm>
              <a:off x="7634209" y="2577489"/>
              <a:ext cx="1119689" cy="1303342"/>
            </a:xfrm>
            <a:prstGeom prst="rect">
              <a:avLst/>
            </a:prstGeom>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564906"/>
              <a:ext cx="7219627" cy="1303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746131" y="4030769"/>
              <a:ext cx="3175082"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1200" dirty="0" smtClean="0">
                  <a:solidFill>
                    <a:srgbClr val="FF0000"/>
                  </a:solidFill>
                  <a:latin typeface="+mj-ea"/>
                  <a:ea typeface="+mj-ea"/>
                  <a:sym typeface="Wingdings" pitchFamily="2" charset="2"/>
                </a:rPr>
                <a:t>TG</a:t>
              </a:r>
              <a:r>
                <a:rPr lang="ja-JP" altLang="en-US" sz="1200" dirty="0" smtClean="0">
                  <a:solidFill>
                    <a:srgbClr val="FF0000"/>
                  </a:solidFill>
                  <a:latin typeface="+mj-ea"/>
                  <a:ea typeface="+mj-ea"/>
                  <a:sym typeface="Wingdings" pitchFamily="2" charset="2"/>
                </a:rPr>
                <a:t>が材料品番で指示している場合、「</a:t>
              </a:r>
              <a:r>
                <a:rPr lang="en-US" altLang="ja-JP" sz="1200" dirty="0" smtClean="0">
                  <a:solidFill>
                    <a:srgbClr val="FF0000"/>
                  </a:solidFill>
                  <a:latin typeface="+mj-ea"/>
                  <a:ea typeface="+mj-ea"/>
                  <a:sym typeface="Wingdings" pitchFamily="2" charset="2"/>
                </a:rPr>
                <a:t>4</a:t>
              </a:r>
              <a:r>
                <a:rPr lang="ja-JP" altLang="en-US" sz="1200" dirty="0" smtClean="0">
                  <a:solidFill>
                    <a:srgbClr val="FF0000"/>
                  </a:solidFill>
                  <a:latin typeface="+mj-ea"/>
                  <a:ea typeface="+mj-ea"/>
                  <a:sym typeface="Wingdings" pitchFamily="2" charset="2"/>
                </a:rPr>
                <a:t>」を選択</a:t>
              </a:r>
              <a:endParaRPr kumimoji="1" lang="ja-JP" altLang="en-US" sz="1200" dirty="0" smtClean="0">
                <a:solidFill>
                  <a:srgbClr val="FF0000"/>
                </a:solidFill>
                <a:latin typeface="+mj-ea"/>
                <a:ea typeface="+mj-ea"/>
                <a:sym typeface="Wingdings" pitchFamily="2" charset="2"/>
              </a:endParaRPr>
            </a:p>
          </p:txBody>
        </p:sp>
        <p:cxnSp>
          <p:nvCxnSpPr>
            <p:cNvPr id="12" name="カギ線コネクタ 11"/>
            <p:cNvCxnSpPr>
              <a:stCxn id="11" idx="1"/>
              <a:endCxn id="13" idx="2"/>
            </p:cNvCxnSpPr>
            <p:nvPr/>
          </p:nvCxnSpPr>
          <p:spPr>
            <a:xfrm rot="10800000">
              <a:off x="446411" y="3868248"/>
              <a:ext cx="299720" cy="291207"/>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251521" y="2564904"/>
              <a:ext cx="389780" cy="1303343"/>
            </a:xfrm>
            <a:prstGeom prst="roundRect">
              <a:avLst>
                <a:gd name="adj" fmla="val 9172"/>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768154" y="2564904"/>
              <a:ext cx="1881835" cy="1303343"/>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bwMode="auto">
            <a:xfrm>
              <a:off x="5248226" y="4013851"/>
              <a:ext cx="3356222" cy="626701"/>
            </a:xfrm>
            <a:prstGeom prst="rect">
              <a:avLst/>
            </a:prstGeom>
            <a:noFill/>
            <a:ln w="9525">
              <a:noFill/>
            </a:ln>
            <a:extLst/>
          </p:spPr>
          <p:txBody>
            <a:bodyPr wrap="none" lIns="72000" tIns="36000" rIns="72000" bIns="36000" rtlCol="0" anchor="t" anchorCtr="0">
              <a:spAutoFit/>
            </a:bodyPr>
            <a:lstStyle/>
            <a:p>
              <a:r>
                <a:rPr kumimoji="1" lang="ja-JP" altLang="en-US" sz="1200" dirty="0" smtClean="0">
                  <a:solidFill>
                    <a:srgbClr val="FF0000"/>
                  </a:solidFill>
                  <a:latin typeface="+mj-ea"/>
                  <a:ea typeface="+mj-ea"/>
                  <a:sym typeface="Wingdings" pitchFamily="2" charset="2"/>
                </a:rPr>
                <a:t>材料品番、配合比率を入力</a:t>
              </a:r>
              <a:endParaRPr kumimoji="1" lang="en-US" altLang="ja-JP" sz="1200" dirty="0" smtClean="0">
                <a:solidFill>
                  <a:srgbClr val="FF0000"/>
                </a:solidFill>
                <a:latin typeface="+mj-ea"/>
                <a:ea typeface="+mj-ea"/>
                <a:sym typeface="Wingdings" pitchFamily="2" charset="2"/>
              </a:endParaRPr>
            </a:p>
            <a:p>
              <a:r>
                <a:rPr lang="ja-JP" altLang="en-US" sz="1200" dirty="0" smtClean="0">
                  <a:solidFill>
                    <a:srgbClr val="FF0000"/>
                  </a:solidFill>
                  <a:latin typeface="+mj-ea"/>
                  <a:ea typeface="+mj-ea"/>
                  <a:sym typeface="Wingdings" pitchFamily="2" charset="2"/>
                </a:rPr>
                <a:t>例：材料品番（配合比率），材料品番（配合比率）</a:t>
              </a:r>
              <a:endParaRPr lang="en-US" altLang="ja-JP" sz="1200" dirty="0" smtClean="0">
                <a:solidFill>
                  <a:srgbClr val="FF0000"/>
                </a:solidFill>
                <a:latin typeface="+mj-ea"/>
                <a:ea typeface="+mj-ea"/>
                <a:sym typeface="Wingdings" pitchFamily="2" charset="2"/>
              </a:endParaRPr>
            </a:p>
            <a:p>
              <a:r>
                <a:rPr kumimoji="1" lang="ja-JP" altLang="en-US" sz="1200" dirty="0">
                  <a:solidFill>
                    <a:srgbClr val="FF0000"/>
                  </a:solidFill>
                  <a:latin typeface="+mj-ea"/>
                  <a:ea typeface="+mj-ea"/>
                  <a:sym typeface="Wingdings" pitchFamily="2" charset="2"/>
                </a:rPr>
                <a:t>　</a:t>
              </a:r>
              <a:r>
                <a:rPr kumimoji="1" lang="ja-JP" altLang="en-US" sz="1200" dirty="0" smtClean="0">
                  <a:solidFill>
                    <a:srgbClr val="FF0000"/>
                  </a:solidFill>
                  <a:latin typeface="+mj-ea"/>
                  <a:ea typeface="+mj-ea"/>
                  <a:sym typeface="Wingdings" pitchFamily="2" charset="2"/>
                </a:rPr>
                <a:t>　</a:t>
              </a:r>
              <a:r>
                <a:rPr kumimoji="1" lang="en-US" altLang="ja-JP" sz="1200" dirty="0" smtClean="0">
                  <a:solidFill>
                    <a:srgbClr val="FF0000"/>
                  </a:solidFill>
                  <a:latin typeface="+mj-ea"/>
                  <a:ea typeface="+mj-ea"/>
                  <a:sym typeface="Wingdings" pitchFamily="2" charset="2"/>
                </a:rPr>
                <a:t>0-11111-11111</a:t>
              </a:r>
              <a:r>
                <a:rPr kumimoji="1" lang="ja-JP" altLang="en-US" sz="1200" dirty="0" smtClean="0">
                  <a:solidFill>
                    <a:srgbClr val="FF0000"/>
                  </a:solidFill>
                  <a:latin typeface="+mj-ea"/>
                  <a:ea typeface="+mj-ea"/>
                  <a:sym typeface="Wingdings" pitchFamily="2" charset="2"/>
                </a:rPr>
                <a:t>と</a:t>
              </a:r>
              <a:r>
                <a:rPr kumimoji="1" lang="en-US" altLang="ja-JP" sz="1200" dirty="0" smtClean="0">
                  <a:solidFill>
                    <a:srgbClr val="FF0000"/>
                  </a:solidFill>
                  <a:latin typeface="+mj-ea"/>
                  <a:ea typeface="+mj-ea"/>
                  <a:sym typeface="Wingdings" pitchFamily="2" charset="2"/>
                </a:rPr>
                <a:t>0-22222-22222</a:t>
              </a:r>
              <a:r>
                <a:rPr kumimoji="1" lang="ja-JP" altLang="en-US" sz="1200" dirty="0" smtClean="0">
                  <a:solidFill>
                    <a:srgbClr val="FF0000"/>
                  </a:solidFill>
                  <a:latin typeface="+mj-ea"/>
                  <a:ea typeface="+mj-ea"/>
                  <a:sym typeface="Wingdings" pitchFamily="2" charset="2"/>
                </a:rPr>
                <a:t>を</a:t>
              </a:r>
              <a:r>
                <a:rPr kumimoji="1" lang="en-US" altLang="ja-JP" sz="1200" dirty="0" smtClean="0">
                  <a:solidFill>
                    <a:srgbClr val="FF0000"/>
                  </a:solidFill>
                  <a:latin typeface="+mj-ea"/>
                  <a:ea typeface="+mj-ea"/>
                  <a:sym typeface="Wingdings" pitchFamily="2" charset="2"/>
                </a:rPr>
                <a:t>10</a:t>
              </a:r>
              <a:r>
                <a:rPr kumimoji="1" lang="ja-JP" altLang="en-US" sz="1200" dirty="0" smtClean="0">
                  <a:solidFill>
                    <a:srgbClr val="FF0000"/>
                  </a:solidFill>
                  <a:latin typeface="+mj-ea"/>
                  <a:ea typeface="+mj-ea"/>
                  <a:sym typeface="Wingdings" pitchFamily="2" charset="2"/>
                </a:rPr>
                <a:t>：</a:t>
              </a:r>
              <a:r>
                <a:rPr kumimoji="1" lang="en-US" altLang="ja-JP" sz="1200" dirty="0" smtClean="0">
                  <a:solidFill>
                    <a:srgbClr val="FF0000"/>
                  </a:solidFill>
                  <a:latin typeface="+mj-ea"/>
                  <a:ea typeface="+mj-ea"/>
                  <a:sym typeface="Wingdings" pitchFamily="2" charset="2"/>
                </a:rPr>
                <a:t>3</a:t>
              </a:r>
              <a:r>
                <a:rPr kumimoji="1" lang="ja-JP" altLang="en-US" sz="1200" dirty="0" smtClean="0">
                  <a:solidFill>
                    <a:srgbClr val="FF0000"/>
                  </a:solidFill>
                  <a:latin typeface="+mj-ea"/>
                  <a:ea typeface="+mj-ea"/>
                  <a:sym typeface="Wingdings" pitchFamily="2" charset="2"/>
                </a:rPr>
                <a:t>で配合</a:t>
              </a:r>
            </a:p>
          </p:txBody>
        </p:sp>
        <p:cxnSp>
          <p:nvCxnSpPr>
            <p:cNvPr id="16" name="カギ線コネクタ 15"/>
            <p:cNvCxnSpPr>
              <a:stCxn id="15" idx="1"/>
              <a:endCxn id="20" idx="2"/>
            </p:cNvCxnSpPr>
            <p:nvPr/>
          </p:nvCxnSpPr>
          <p:spPr>
            <a:xfrm rot="10800000">
              <a:off x="5010928" y="3869152"/>
              <a:ext cx="237299" cy="458050"/>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679401" y="2564904"/>
              <a:ext cx="3170863" cy="1303343"/>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688089" y="2564906"/>
              <a:ext cx="385761" cy="1303341"/>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7956376" y="2564904"/>
              <a:ext cx="423862" cy="1303343"/>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884913" y="3631212"/>
              <a:ext cx="252028" cy="237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円/楕円 18"/>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22" name="テキスト ボックス 21"/>
          <p:cNvSpPr txBox="1"/>
          <p:nvPr/>
        </p:nvSpPr>
        <p:spPr bwMode="auto">
          <a:xfrm>
            <a:off x="611560" y="4653136"/>
            <a:ext cx="7992888" cy="1611586"/>
          </a:xfrm>
          <a:prstGeom prst="rect">
            <a:avLst/>
          </a:prstGeom>
          <a:noFill/>
          <a:ln w="25400">
            <a:noFill/>
          </a:ln>
          <a:extLst/>
        </p:spPr>
        <p:txBody>
          <a:bodyPr wrap="square" lIns="72000" tIns="36000" rIns="72000" bIns="36000" rtlCol="0" anchor="t" anchorCtr="0">
            <a:spAutoFit/>
          </a:bodyPr>
          <a:lstStyle/>
          <a:p>
            <a:endParaRPr lang="en-US" altLang="ja-JP" sz="2000" b="1" dirty="0">
              <a:latin typeface="+mn-ea"/>
              <a:sym typeface="Wingdings" pitchFamily="2" charset="2"/>
            </a:endParaRPr>
          </a:p>
          <a:p>
            <a:r>
              <a:rPr lang="ja-JP" altLang="en-US" sz="2000" b="1" dirty="0">
                <a:latin typeface="+mn-ea"/>
                <a:sym typeface="Wingdings" pitchFamily="2" charset="2"/>
              </a:rPr>
              <a:t>　</a:t>
            </a:r>
            <a:r>
              <a:rPr lang="ja-JP" altLang="en-US" sz="2000" b="1" dirty="0">
                <a:solidFill>
                  <a:srgbClr val="FF0000"/>
                </a:solidFill>
                <a:latin typeface="+mn-ea"/>
                <a:sym typeface="Wingdings" pitchFamily="2" charset="2"/>
              </a:rPr>
              <a:t> ［注意点］ </a:t>
            </a:r>
            <a:endParaRPr lang="en-US" altLang="ja-JP" sz="2000" b="1" dirty="0">
              <a:solidFill>
                <a:srgbClr val="FF0000"/>
              </a:solidFill>
              <a:latin typeface="+mn-ea"/>
              <a:sym typeface="Wingdings" pitchFamily="2" charset="2"/>
            </a:endParaRPr>
          </a:p>
          <a:p>
            <a:r>
              <a:rPr lang="ja-JP" altLang="en-US" sz="2000" b="1" dirty="0">
                <a:solidFill>
                  <a:srgbClr val="FF0000"/>
                </a:solidFill>
                <a:latin typeface="+mn-ea"/>
                <a:sym typeface="Wingdings" pitchFamily="2" charset="2"/>
              </a:rPr>
              <a:t>　　　</a:t>
            </a:r>
            <a:r>
              <a:rPr lang="ja-JP" altLang="en-US" sz="2000" b="1" dirty="0" smtClean="0">
                <a:latin typeface="+mn-ea"/>
                <a:sym typeface="Wingdings" pitchFamily="2" charset="2"/>
              </a:rPr>
              <a:t>・</a:t>
            </a:r>
            <a:r>
              <a:rPr lang="en-US" altLang="ja-JP" sz="2000" b="1" dirty="0" smtClean="0">
                <a:latin typeface="+mn-ea"/>
                <a:sym typeface="Wingdings" pitchFamily="2" charset="2"/>
              </a:rPr>
              <a:t>TG</a:t>
            </a:r>
            <a:r>
              <a:rPr lang="ja-JP" altLang="en-US" sz="2000" b="1" dirty="0" smtClean="0">
                <a:latin typeface="+mn-ea"/>
                <a:sym typeface="Wingdings" pitchFamily="2" charset="2"/>
              </a:rPr>
              <a:t>（</a:t>
            </a:r>
            <a:r>
              <a:rPr lang="ja-JP" altLang="en-US" sz="2000" b="1" dirty="0">
                <a:latin typeface="+mn-ea"/>
                <a:sym typeface="Wingdings" pitchFamily="2" charset="2"/>
              </a:rPr>
              <a:t>日本）に納入している</a:t>
            </a:r>
            <a:r>
              <a:rPr lang="ja-JP" altLang="en-US" sz="2000" b="1" dirty="0" smtClean="0">
                <a:latin typeface="+mn-ea"/>
                <a:sym typeface="Wingdings" pitchFamily="2" charset="2"/>
              </a:rPr>
              <a:t>部品に適用</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en-US" altLang="ja-JP" sz="2000" b="1" dirty="0" smtClean="0">
                <a:latin typeface="+mn-ea"/>
                <a:sym typeface="Wingdings" pitchFamily="2" charset="2"/>
              </a:rPr>
              <a:t>TG</a:t>
            </a:r>
            <a:r>
              <a:rPr lang="ja-JP" altLang="en-US" sz="2000" b="1" dirty="0" smtClean="0">
                <a:latin typeface="+mn-ea"/>
                <a:sym typeface="Wingdings" pitchFamily="2" charset="2"/>
              </a:rPr>
              <a:t>グループ会社と</a:t>
            </a:r>
            <a:r>
              <a:rPr lang="ja-JP" altLang="en-US" sz="2000" b="1" dirty="0">
                <a:latin typeface="+mn-ea"/>
                <a:sym typeface="Wingdings" pitchFamily="2" charset="2"/>
              </a:rPr>
              <a:t>直接取引している場合は</a:t>
            </a:r>
            <a:r>
              <a:rPr lang="ja-JP" altLang="en-US" sz="2000" b="1" dirty="0" smtClean="0">
                <a:latin typeface="+mn-ea"/>
                <a:sym typeface="Wingdings" pitchFamily="2" charset="2"/>
              </a:rPr>
              <a:t>、</a:t>
            </a:r>
            <a:r>
              <a:rPr lang="ja-JP" altLang="en-US" sz="2000" b="1" dirty="0">
                <a:latin typeface="+mn-ea"/>
                <a:sym typeface="Wingdings" pitchFamily="2" charset="2"/>
              </a:rPr>
              <a:t>仕入先様で</a:t>
            </a:r>
            <a:r>
              <a:rPr lang="ja-JP" altLang="en-US" sz="2000" b="1" dirty="0" smtClean="0">
                <a:latin typeface="+mn-ea"/>
                <a:sym typeface="Wingdings" pitchFamily="2" charset="2"/>
              </a:rPr>
              <a:t>成分</a:t>
            </a:r>
            <a:endParaRPr lang="en-US" altLang="ja-JP" sz="2000" b="1" dirty="0" smtClean="0">
              <a:latin typeface="+mn-ea"/>
              <a:sym typeface="Wingdings" pitchFamily="2" charset="2"/>
            </a:endParaRPr>
          </a:p>
          <a:p>
            <a:r>
              <a:rPr lang="ja-JP" altLang="en-US" sz="2000" b="1" dirty="0">
                <a:latin typeface="+mn-ea"/>
                <a:sym typeface="Wingdings" pitchFamily="2" charset="2"/>
              </a:rPr>
              <a:t>　</a:t>
            </a:r>
            <a:r>
              <a:rPr lang="ja-JP" altLang="en-US" sz="2000" b="1" dirty="0" smtClean="0">
                <a:latin typeface="+mn-ea"/>
                <a:sym typeface="Wingdings" pitchFamily="2" charset="2"/>
              </a:rPr>
              <a:t>　　　情報の調査を</a:t>
            </a:r>
            <a:r>
              <a:rPr lang="ja-JP" altLang="en-US" sz="2000" b="1" dirty="0">
                <a:latin typeface="+mn-ea"/>
                <a:sym typeface="Wingdings" pitchFamily="2" charset="2"/>
              </a:rPr>
              <a:t>お願いします。　（詳細は別紙</a:t>
            </a:r>
            <a:r>
              <a:rPr lang="en-US" altLang="ja-JP" sz="2000" b="1" dirty="0">
                <a:latin typeface="+mn-ea"/>
                <a:sym typeface="Wingdings" pitchFamily="2" charset="2"/>
              </a:rPr>
              <a:t>.5</a:t>
            </a:r>
            <a:r>
              <a:rPr lang="ja-JP" altLang="en-US" sz="2000" b="1" dirty="0">
                <a:latin typeface="+mn-ea"/>
                <a:sym typeface="Wingdings" pitchFamily="2" charset="2"/>
              </a:rPr>
              <a:t>参照）</a:t>
            </a:r>
            <a:endParaRPr lang="en-US" altLang="ja-JP" sz="2000" b="1" dirty="0" smtClean="0">
              <a:latin typeface="+mn-ea"/>
              <a:sym typeface="Wingdings" pitchFamily="2" charset="2"/>
            </a:endParaRPr>
          </a:p>
        </p:txBody>
      </p:sp>
    </p:spTree>
    <p:extLst>
      <p:ext uri="{BB962C8B-B14F-4D97-AF65-F5344CB8AC3E}">
        <p14:creationId xmlns:p14="http://schemas.microsoft.com/office/powerpoint/2010/main" val="644453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25</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2-5.</a:t>
            </a:r>
            <a:r>
              <a:rPr lang="ja-JP" altLang="en-US" b="1" dirty="0">
                <a:latin typeface="+mj-ea"/>
              </a:rPr>
              <a:t>物質</a:t>
            </a:r>
            <a:r>
              <a:rPr lang="ja-JP" altLang="en-US" b="1" dirty="0" smtClean="0">
                <a:latin typeface="+mj-ea"/>
              </a:rPr>
              <a:t>情報</a:t>
            </a:r>
            <a:endParaRPr kumimoji="1" lang="ja-JP" altLang="en-US" dirty="0"/>
          </a:p>
        </p:txBody>
      </p:sp>
      <p:sp>
        <p:nvSpPr>
          <p:cNvPr id="4" name="テキスト ボックス 3"/>
          <p:cNvSpPr txBox="1"/>
          <p:nvPr/>
        </p:nvSpPr>
        <p:spPr bwMode="auto">
          <a:xfrm>
            <a:off x="612000" y="1267200"/>
            <a:ext cx="8173728" cy="2719582"/>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2400" b="1" dirty="0" smtClean="0">
                <a:solidFill>
                  <a:srgbClr val="0000FF"/>
                </a:solidFill>
                <a:latin typeface="+mj-ea"/>
                <a:ea typeface="+mj-ea"/>
                <a:sym typeface="Wingdings" pitchFamily="2" charset="2"/>
              </a:rPr>
              <a:t>TG</a:t>
            </a:r>
            <a:r>
              <a:rPr lang="ja-JP" altLang="en-US" sz="2400" b="1" dirty="0" smtClean="0">
                <a:solidFill>
                  <a:srgbClr val="0000FF"/>
                </a:solidFill>
                <a:latin typeface="+mj-ea"/>
                <a:ea typeface="+mj-ea"/>
                <a:sym typeface="Wingdings" pitchFamily="2" charset="2"/>
              </a:rPr>
              <a:t>禁止・申告物質リストに記載されている物質を含有している場合</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　</a:t>
            </a:r>
            <a:r>
              <a:rPr lang="en-US" altLang="ja-JP" sz="2000" b="1" dirty="0" smtClean="0">
                <a:latin typeface="+mj-ea"/>
                <a:ea typeface="+mj-ea"/>
                <a:sym typeface="Wingdings" pitchFamily="2" charset="2"/>
              </a:rPr>
              <a:t>TG</a:t>
            </a:r>
            <a:r>
              <a:rPr lang="ja-JP" altLang="en-US" sz="2000" b="1" dirty="0" smtClean="0">
                <a:latin typeface="+mj-ea"/>
                <a:ea typeface="+mj-ea"/>
                <a:sym typeface="Wingdings" pitchFamily="2" charset="2"/>
              </a:rPr>
              <a:t>禁止・申告物質リストの「</a:t>
            </a:r>
            <a:r>
              <a:rPr lang="en-US" altLang="ja-JP" sz="2000" b="1" dirty="0" smtClean="0">
                <a:latin typeface="+mj-ea"/>
                <a:ea typeface="+mj-ea"/>
                <a:sym typeface="Wingdings" pitchFamily="2" charset="2"/>
              </a:rPr>
              <a:t>GADSL</a:t>
            </a:r>
            <a:r>
              <a:rPr lang="ja-JP" altLang="en-US" sz="2000" b="1" dirty="0" smtClean="0">
                <a:latin typeface="+mj-ea"/>
                <a:ea typeface="+mj-ea"/>
                <a:sym typeface="Wingdings" pitchFamily="2" charset="2"/>
              </a:rPr>
              <a:t>管理区分」の禁止物質</a:t>
            </a:r>
            <a:r>
              <a:rPr lang="en-US" altLang="ja-JP" sz="2000" b="1" dirty="0" smtClean="0">
                <a:latin typeface="+mj-ea"/>
                <a:ea typeface="+mj-ea"/>
                <a:sym typeface="Wingdings" pitchFamily="2" charset="2"/>
              </a:rPr>
              <a:t>(P)</a:t>
            </a:r>
            <a:r>
              <a:rPr lang="ja-JP" altLang="en-US" sz="2000" b="1" dirty="0" smtClean="0">
                <a:latin typeface="+mj-ea"/>
                <a:ea typeface="+mj-ea"/>
                <a:sym typeface="Wingdings" pitchFamily="2" charset="2"/>
              </a:rPr>
              <a:t>または</a:t>
            </a:r>
            <a:endParaRPr lang="en-US" altLang="ja-JP" sz="2000" b="1" dirty="0" smtClean="0">
              <a:latin typeface="+mj-ea"/>
              <a:ea typeface="+mj-ea"/>
              <a:sym typeface="Wingdings" pitchFamily="2" charset="2"/>
            </a:endParaRPr>
          </a:p>
          <a:p>
            <a:pPr marL="0" indent="0" eaLnBrk="1" hangingPunct="1">
              <a:spcBef>
                <a:spcPct val="0"/>
              </a:spcBef>
              <a:buFont typeface="Arial" charset="0"/>
              <a:buNone/>
            </a:pPr>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申告</a:t>
            </a:r>
            <a:r>
              <a:rPr lang="en-US" altLang="ja-JP" sz="2000" b="1" dirty="0" smtClean="0">
                <a:latin typeface="+mj-ea"/>
                <a:ea typeface="+mj-ea"/>
                <a:sym typeface="Wingdings" pitchFamily="2" charset="2"/>
              </a:rPr>
              <a:t>/</a:t>
            </a:r>
            <a:r>
              <a:rPr lang="ja-JP" altLang="en-US" sz="2000" b="1" dirty="0" smtClean="0">
                <a:latin typeface="+mj-ea"/>
                <a:ea typeface="+mj-ea"/>
                <a:sym typeface="Wingdings" pitchFamily="2" charset="2"/>
              </a:rPr>
              <a:t>禁止物質</a:t>
            </a:r>
            <a:r>
              <a:rPr lang="en-US" altLang="ja-JP" sz="2000" b="1" dirty="0" smtClean="0">
                <a:latin typeface="+mj-ea"/>
                <a:ea typeface="+mj-ea"/>
                <a:sym typeface="Wingdings" pitchFamily="2" charset="2"/>
              </a:rPr>
              <a:t>(D/P)</a:t>
            </a:r>
            <a:r>
              <a:rPr lang="ja-JP" altLang="en-US" sz="2000" b="1" dirty="0" err="1" smtClean="0">
                <a:latin typeface="+mj-ea"/>
                <a:ea typeface="+mj-ea"/>
                <a:sym typeface="Wingdings" pitchFamily="2" charset="2"/>
              </a:rPr>
              <a:t>、</a:t>
            </a:r>
            <a:r>
              <a:rPr lang="ja-JP" altLang="en-US" sz="2000" b="1" dirty="0" smtClean="0">
                <a:latin typeface="+mj-ea"/>
                <a:ea typeface="+mj-ea"/>
                <a:sym typeface="Wingdings" pitchFamily="2" charset="2"/>
              </a:rPr>
              <a:t>申告物質</a:t>
            </a:r>
            <a:r>
              <a:rPr lang="en-US" altLang="ja-JP" sz="2000" b="1" dirty="0" smtClean="0">
                <a:latin typeface="+mj-ea"/>
                <a:ea typeface="+mj-ea"/>
                <a:sym typeface="Wingdings" pitchFamily="2" charset="2"/>
              </a:rPr>
              <a:t>(D)</a:t>
            </a:r>
            <a:r>
              <a:rPr lang="ja-JP" altLang="en-US" sz="2000" b="1" dirty="0" smtClean="0">
                <a:latin typeface="+mj-ea"/>
                <a:ea typeface="+mj-ea"/>
                <a:sym typeface="Wingdings" pitchFamily="2" charset="2"/>
              </a:rPr>
              <a:t>に該当する物質は必ず入力</a:t>
            </a:r>
            <a:endParaRPr lang="en-US" altLang="ja-JP" sz="2000" b="1" dirty="0" smtClean="0">
              <a:latin typeface="+mj-ea"/>
              <a:ea typeface="+mj-ea"/>
              <a:sym typeface="Wingdings" pitchFamily="2" charset="2"/>
            </a:endParaRPr>
          </a:p>
          <a:p>
            <a:endParaRPr lang="en-US" altLang="ja-JP" sz="2000" dirty="0" smtClean="0">
              <a:solidFill>
                <a:srgbClr val="00B050"/>
              </a:solidFill>
              <a:latin typeface="+mj-ea"/>
              <a:ea typeface="+mj-ea"/>
              <a:sym typeface="Wingdings" pitchFamily="2" charset="2"/>
            </a:endParaRPr>
          </a:p>
          <a:p>
            <a:r>
              <a:rPr lang="ja-JP" altLang="en-US" sz="2000" dirty="0" smtClean="0">
                <a:solidFill>
                  <a:srgbClr val="00B050"/>
                </a:solidFill>
                <a:latin typeface="+mj-ea"/>
                <a:ea typeface="+mj-ea"/>
                <a:sym typeface="Wingdings" pitchFamily="2" charset="2"/>
              </a:rPr>
              <a:t>　　　</a:t>
            </a:r>
            <a:r>
              <a:rPr lang="en-US" altLang="ja-JP" sz="2000" b="1" dirty="0">
                <a:solidFill>
                  <a:srgbClr val="00B050"/>
                </a:solidFill>
                <a:latin typeface="+mj-ea"/>
                <a:ea typeface="+mj-ea"/>
                <a:sym typeface="Wingdings" pitchFamily="2" charset="2"/>
              </a:rPr>
              <a:t>※TG</a:t>
            </a:r>
            <a:r>
              <a:rPr lang="ja-JP" altLang="en-US" sz="2000" b="1" dirty="0">
                <a:solidFill>
                  <a:srgbClr val="00B050"/>
                </a:solidFill>
                <a:latin typeface="+mj-ea"/>
                <a:ea typeface="+mj-ea"/>
                <a:sym typeface="Wingdings" pitchFamily="2" charset="2"/>
              </a:rPr>
              <a:t>禁止・申告物質</a:t>
            </a:r>
            <a:r>
              <a:rPr lang="ja-JP" altLang="en-US" sz="2000" b="1" dirty="0" smtClean="0">
                <a:solidFill>
                  <a:srgbClr val="00B050"/>
                </a:solidFill>
                <a:latin typeface="+mj-ea"/>
                <a:ea typeface="+mj-ea"/>
                <a:sym typeface="Wingdings" pitchFamily="2" charset="2"/>
              </a:rPr>
              <a:t>リストは弊社 調達部ホームペ－ジに掲載の　</a:t>
            </a:r>
            <a:endParaRPr lang="en-US" altLang="ja-JP" sz="2000" b="1" dirty="0" smtClean="0">
              <a:solidFill>
                <a:srgbClr val="00B050"/>
              </a:solidFill>
              <a:latin typeface="+mj-ea"/>
              <a:ea typeface="+mj-ea"/>
              <a:sym typeface="Wingdings" pitchFamily="2" charset="2"/>
            </a:endParaRPr>
          </a:p>
          <a:p>
            <a:r>
              <a:rPr lang="ja-JP" altLang="en-US" sz="2000" b="1" dirty="0">
                <a:solidFill>
                  <a:srgbClr val="00B050"/>
                </a:solidFill>
                <a:latin typeface="+mj-ea"/>
                <a:ea typeface="+mj-ea"/>
                <a:sym typeface="Wingdings" pitchFamily="2" charset="2"/>
              </a:rPr>
              <a:t>　</a:t>
            </a:r>
            <a:r>
              <a:rPr lang="ja-JP" altLang="en-US" sz="2000" b="1" dirty="0" smtClean="0">
                <a:solidFill>
                  <a:srgbClr val="00B050"/>
                </a:solidFill>
                <a:latin typeface="+mj-ea"/>
                <a:ea typeface="+mj-ea"/>
                <a:sym typeface="Wingdings" pitchFamily="2" charset="2"/>
              </a:rPr>
              <a:t>　　　　最新版で確認のこと</a:t>
            </a:r>
            <a:endParaRPr lang="en-US" altLang="ja-JP" sz="2000" b="1" dirty="0" smtClean="0">
              <a:solidFill>
                <a:srgbClr val="00B050"/>
              </a:solidFill>
              <a:latin typeface="+mj-ea"/>
              <a:ea typeface="+mj-ea"/>
              <a:sym typeface="Wingdings" pitchFamily="2" charset="2"/>
            </a:endParaRPr>
          </a:p>
        </p:txBody>
      </p:sp>
      <p:sp>
        <p:nvSpPr>
          <p:cNvPr id="5"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2030459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26</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2-5</a:t>
            </a:r>
            <a:r>
              <a:rPr lang="en-US" altLang="ja-JP" b="1" dirty="0" smtClean="0">
                <a:latin typeface="+mj-ea"/>
              </a:rPr>
              <a:t>.</a:t>
            </a:r>
            <a:r>
              <a:rPr lang="ja-JP" altLang="en-US" b="1" dirty="0" smtClean="0">
                <a:latin typeface="+mj-ea"/>
              </a:rPr>
              <a:t>物質情報</a:t>
            </a:r>
            <a:endParaRPr kumimoji="1" lang="ja-JP" altLang="en-US" dirty="0"/>
          </a:p>
        </p:txBody>
      </p:sp>
      <p:sp>
        <p:nvSpPr>
          <p:cNvPr id="4" name="円/楕円 5"/>
          <p:cNvSpPr/>
          <p:nvPr/>
        </p:nvSpPr>
        <p:spPr>
          <a:xfrm>
            <a:off x="7812360" y="620688"/>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5" name="テキスト ボックス 4"/>
          <p:cNvSpPr txBox="1"/>
          <p:nvPr/>
        </p:nvSpPr>
        <p:spPr bwMode="auto">
          <a:xfrm>
            <a:off x="612000" y="1267200"/>
            <a:ext cx="8173728" cy="3889133"/>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車両搭載状態での材料成分を報告</a:t>
            </a:r>
            <a:endParaRPr lang="en-US" altLang="ja-JP" sz="2400" b="1" dirty="0">
              <a:solidFill>
                <a:srgbClr val="0000FF"/>
              </a:solidFill>
              <a:latin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材料の成分情報は、最終製品に含まれる状態で報告</a:t>
            </a:r>
            <a:endParaRPr lang="en-US" altLang="ja-JP" sz="2000" b="1" dirty="0" smtClean="0">
              <a:solidFill>
                <a:srgbClr val="00B050"/>
              </a:solidFill>
              <a:latin typeface="+mj-ea"/>
              <a:ea typeface="+mj-ea"/>
              <a:sym typeface="Wingdings" pitchFamily="2" charset="2"/>
            </a:endParaRPr>
          </a:p>
          <a:p>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例：</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・塗料</a:t>
            </a:r>
            <a:r>
              <a:rPr lang="ja-JP" altLang="en-US" sz="2000" b="1" dirty="0">
                <a:latin typeface="+mj-ea"/>
                <a:ea typeface="+mj-ea"/>
                <a:sym typeface="Wingdings" pitchFamily="2" charset="2"/>
              </a:rPr>
              <a:t>、インク等は、硬化・乾燥状態で</a:t>
            </a:r>
            <a:r>
              <a:rPr lang="ja-JP" altLang="en-US" sz="2000" b="1" dirty="0" smtClean="0">
                <a:latin typeface="+mj-ea"/>
                <a:ea typeface="+mj-ea"/>
                <a:sym typeface="Wingdings" pitchFamily="2" charset="2"/>
              </a:rPr>
              <a:t>の物質を</a:t>
            </a:r>
            <a:r>
              <a:rPr lang="ja-JP" altLang="en-US" sz="2000" b="1" dirty="0">
                <a:latin typeface="+mj-ea"/>
                <a:ea typeface="+mj-ea"/>
                <a:sym typeface="Wingdings" pitchFamily="2" charset="2"/>
              </a:rPr>
              <a:t>入力</a:t>
            </a: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a:t>
            </a:r>
            <a:r>
              <a:rPr lang="ja-JP" altLang="en-US" sz="2000" b="1" dirty="0">
                <a:latin typeface="+mj-ea"/>
                <a:ea typeface="+mj-ea"/>
                <a:sym typeface="Wingdings" pitchFamily="2" charset="2"/>
              </a:rPr>
              <a:t>蒸発する溶剤は含めない</a:t>
            </a:r>
            <a:r>
              <a:rPr lang="ja-JP" altLang="en-US" sz="2000" b="1" dirty="0" smtClean="0">
                <a:latin typeface="+mj-ea"/>
                <a:ea typeface="+mj-ea"/>
                <a:sym typeface="Wingdings" pitchFamily="2" charset="2"/>
              </a:rPr>
              <a:t>）</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a:t>
            </a:r>
            <a:r>
              <a:rPr lang="ja-JP" altLang="en-US" sz="2000" b="1" dirty="0" smtClean="0">
                <a:latin typeface="+mj-ea"/>
                <a:ea typeface="+mj-ea"/>
                <a:sym typeface="Wingdings"/>
              </a:rPr>
              <a:t>両面</a:t>
            </a:r>
            <a:r>
              <a:rPr lang="ja-JP" altLang="en-US" sz="2000" b="1" dirty="0">
                <a:latin typeface="+mj-ea"/>
                <a:ea typeface="+mj-ea"/>
                <a:sym typeface="Wingdings"/>
              </a:rPr>
              <a:t>テープ等は離型紙を</a:t>
            </a:r>
            <a:r>
              <a:rPr lang="ja-JP" altLang="en-US" sz="2000" b="1" dirty="0" smtClean="0">
                <a:latin typeface="+mj-ea"/>
                <a:ea typeface="+mj-ea"/>
                <a:sym typeface="Wingdings"/>
              </a:rPr>
              <a:t>除く物質を</a:t>
            </a:r>
            <a:r>
              <a:rPr lang="ja-JP" altLang="en-US" sz="2000" b="1" dirty="0">
                <a:latin typeface="+mj-ea"/>
                <a:ea typeface="+mj-ea"/>
                <a:sym typeface="Wingdings"/>
              </a:rPr>
              <a:t>入力</a:t>
            </a:r>
            <a:endParaRPr lang="en-US" altLang="ja-JP" sz="2000" b="1" dirty="0">
              <a:latin typeface="+mj-ea"/>
              <a:ea typeface="+mj-ea"/>
              <a:sym typeface="Wingdings"/>
            </a:endParaRPr>
          </a:p>
          <a:p>
            <a:r>
              <a:rPr lang="ja-JP" altLang="en-US" sz="2000" b="1" dirty="0">
                <a:latin typeface="+mj-ea"/>
                <a:ea typeface="+mj-ea"/>
                <a:sym typeface="Wingdings"/>
              </a:rPr>
              <a:t>　</a:t>
            </a:r>
            <a:r>
              <a:rPr lang="ja-JP" altLang="en-US" sz="2000" b="1" dirty="0" smtClean="0">
                <a:latin typeface="+mj-ea"/>
                <a:ea typeface="+mj-ea"/>
                <a:sym typeface="Wingdings"/>
              </a:rPr>
              <a:t>　　　　　（</a:t>
            </a:r>
            <a:r>
              <a:rPr lang="ja-JP" altLang="en-US" sz="2000" b="1" dirty="0">
                <a:latin typeface="+mj-ea"/>
                <a:ea typeface="+mj-ea"/>
                <a:sym typeface="Wingdings"/>
              </a:rPr>
              <a:t>車両搭載状態で剥がしてしまう離型紙は</a:t>
            </a:r>
            <a:r>
              <a:rPr lang="ja-JP" altLang="en-US" sz="2000" b="1" dirty="0" smtClean="0">
                <a:latin typeface="+mj-ea"/>
                <a:ea typeface="+mj-ea"/>
                <a:sym typeface="Wingdings"/>
              </a:rPr>
              <a:t>含めない）</a:t>
            </a:r>
            <a:endParaRPr lang="ja-JP" altLang="en-US" sz="2000" b="1" dirty="0">
              <a:latin typeface="+mj-ea"/>
              <a:ea typeface="+mj-ea"/>
              <a:sym typeface="Wingdings" pitchFamily="2" charset="2"/>
            </a:endParaRPr>
          </a:p>
          <a:p>
            <a:r>
              <a:rPr lang="ja-JP" altLang="en-US" sz="2000" b="1" dirty="0" smtClean="0">
                <a:latin typeface="+mj-ea"/>
                <a:ea typeface="+mj-ea"/>
                <a:sym typeface="Wingdings"/>
              </a:rPr>
              <a:t>　　　　・</a:t>
            </a:r>
            <a:r>
              <a:rPr lang="ja-JP" altLang="en-US" sz="2000" b="1" dirty="0" smtClean="0">
                <a:latin typeface="+mj-ea"/>
                <a:ea typeface="+mj-ea"/>
                <a:sym typeface="Wingdings" pitchFamily="2" charset="2"/>
              </a:rPr>
              <a:t>バーコードラベル</a:t>
            </a:r>
            <a:r>
              <a:rPr lang="ja-JP" altLang="en-US" sz="2000" b="1" dirty="0">
                <a:latin typeface="+mj-ea"/>
                <a:ea typeface="+mj-ea"/>
                <a:sym typeface="Wingdings" pitchFamily="2" charset="2"/>
              </a:rPr>
              <a:t>等のインクリボンは、インク部</a:t>
            </a:r>
            <a:r>
              <a:rPr lang="ja-JP" altLang="en-US" sz="2000" b="1" dirty="0" smtClean="0">
                <a:latin typeface="+mj-ea"/>
                <a:ea typeface="+mj-ea"/>
                <a:sym typeface="Wingdings" pitchFamily="2" charset="2"/>
              </a:rPr>
              <a:t>の物質</a:t>
            </a:r>
            <a:r>
              <a:rPr lang="ja-JP" altLang="en-US" sz="2000" b="1" dirty="0">
                <a:latin typeface="+mj-ea"/>
                <a:ea typeface="+mj-ea"/>
                <a:sym typeface="Wingdings" pitchFamily="2" charset="2"/>
              </a:rPr>
              <a:t>のみ</a:t>
            </a:r>
            <a:r>
              <a:rPr lang="ja-JP" altLang="en-US" sz="2000" b="1" dirty="0" smtClean="0">
                <a:latin typeface="+mj-ea"/>
                <a:ea typeface="+mj-ea"/>
                <a:sym typeface="Wingdings" pitchFamily="2" charset="2"/>
              </a:rPr>
              <a:t>を入力</a:t>
            </a:r>
            <a:endParaRPr lang="en-US" altLang="ja-JP" sz="2000" b="1" dirty="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a:t>
            </a:r>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a:t>
            </a:r>
            <a:r>
              <a:rPr lang="ja-JP" altLang="en-US" sz="2000" b="1" dirty="0">
                <a:latin typeface="+mj-ea"/>
                <a:ea typeface="+mj-ea"/>
                <a:sym typeface="Wingdings" pitchFamily="2" charset="2"/>
              </a:rPr>
              <a:t>製品に残らないフィルム部は含めない</a:t>
            </a:r>
            <a:r>
              <a:rPr lang="ja-JP" altLang="en-US" sz="2000" b="1" dirty="0" smtClean="0">
                <a:latin typeface="+mj-ea"/>
                <a:ea typeface="+mj-ea"/>
                <a:sym typeface="Wingdings" pitchFamily="2" charset="2"/>
              </a:rPr>
              <a:t>）</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a:t>
            </a:r>
            <a:r>
              <a:rPr lang="ja-JP" altLang="en-US" sz="2000" b="1" dirty="0">
                <a:latin typeface="+mj-ea"/>
                <a:ea typeface="+mj-ea"/>
                <a:sym typeface="Wingdings"/>
              </a:rPr>
              <a:t>主剤と硬化剤</a:t>
            </a:r>
            <a:r>
              <a:rPr lang="ja-JP" altLang="en-US" sz="2000" b="1" dirty="0" smtClean="0">
                <a:latin typeface="+mj-ea"/>
                <a:ea typeface="+mj-ea"/>
                <a:sym typeface="Wingdings"/>
              </a:rPr>
              <a:t>等、反応</a:t>
            </a:r>
            <a:r>
              <a:rPr lang="ja-JP" altLang="en-US" sz="2000" b="1" dirty="0">
                <a:latin typeface="+mj-ea"/>
                <a:ea typeface="+mj-ea"/>
                <a:sym typeface="Wingdings"/>
              </a:rPr>
              <a:t>させる材料</a:t>
            </a:r>
            <a:r>
              <a:rPr lang="ja-JP" altLang="en-US" sz="2000" b="1" dirty="0" smtClean="0">
                <a:latin typeface="+mj-ea"/>
                <a:ea typeface="+mj-ea"/>
                <a:sym typeface="Wingdings"/>
              </a:rPr>
              <a:t>は反応後の物質を</a:t>
            </a:r>
            <a:r>
              <a:rPr lang="ja-JP" altLang="en-US" sz="2000" b="1" dirty="0">
                <a:latin typeface="+mj-ea"/>
                <a:ea typeface="+mj-ea"/>
                <a:sym typeface="Wingdings"/>
              </a:rPr>
              <a:t>入力</a:t>
            </a:r>
            <a:endParaRPr lang="en-US" altLang="ja-JP" sz="2000" b="1" dirty="0">
              <a:latin typeface="+mj-ea"/>
              <a:ea typeface="+mj-ea"/>
              <a:sym typeface="Wingdings"/>
            </a:endParaRPr>
          </a:p>
        </p:txBody>
      </p:sp>
    </p:spTree>
    <p:extLst>
      <p:ext uri="{BB962C8B-B14F-4D97-AF65-F5344CB8AC3E}">
        <p14:creationId xmlns:p14="http://schemas.microsoft.com/office/powerpoint/2010/main" val="2239783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27</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2-5</a:t>
            </a:r>
            <a:r>
              <a:rPr lang="en-US" altLang="ja-JP" b="1" dirty="0" smtClean="0">
                <a:latin typeface="+mj-ea"/>
              </a:rPr>
              <a:t>.</a:t>
            </a:r>
            <a:r>
              <a:rPr lang="ja-JP" altLang="en-US" b="1" dirty="0">
                <a:latin typeface="+mj-ea"/>
              </a:rPr>
              <a:t>物質</a:t>
            </a:r>
            <a:r>
              <a:rPr lang="ja-JP" altLang="en-US" b="1" dirty="0" smtClean="0">
                <a:latin typeface="+mj-ea"/>
              </a:rPr>
              <a:t>情報</a:t>
            </a:r>
            <a:endParaRPr kumimoji="1" lang="ja-JP" altLang="en-US" dirty="0"/>
          </a:p>
        </p:txBody>
      </p:sp>
      <p:sp>
        <p:nvSpPr>
          <p:cNvPr id="4" name="円/楕円 5"/>
          <p:cNvSpPr/>
          <p:nvPr/>
        </p:nvSpPr>
        <p:spPr>
          <a:xfrm>
            <a:off x="7812360" y="620688"/>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5" name="テキスト ボックス 4"/>
          <p:cNvSpPr txBox="1"/>
          <p:nvPr/>
        </p:nvSpPr>
        <p:spPr bwMode="auto">
          <a:xfrm>
            <a:off x="612000" y="1267200"/>
            <a:ext cx="8173728" cy="4566241"/>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sym typeface="Wingdings" pitchFamily="2" charset="2"/>
              </a:rPr>
              <a:t>プロセスケミカルの存在形態</a:t>
            </a:r>
            <a:endParaRPr lang="en-US" altLang="ja-JP" sz="2400" b="1" dirty="0">
              <a:solidFill>
                <a:srgbClr val="0000FF"/>
              </a:solidFill>
              <a:latin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a:latin typeface="+mj-ea"/>
                <a:sym typeface="Wingdings" pitchFamily="2" charset="2"/>
              </a:rPr>
              <a:t></a:t>
            </a:r>
            <a:r>
              <a:rPr lang="ja-JP" altLang="en-US" sz="2000" b="1" dirty="0">
                <a:latin typeface="+mj-ea"/>
                <a:sym typeface="Wingdings" pitchFamily="2" charset="2"/>
              </a:rPr>
              <a:t>　</a:t>
            </a:r>
            <a:r>
              <a:rPr lang="ja-JP" altLang="en-US" sz="2000" b="1" dirty="0" smtClean="0">
                <a:latin typeface="+mj-ea"/>
                <a:sym typeface="Wingdings" pitchFamily="2" charset="2"/>
              </a:rPr>
              <a:t>プロセスケミカルの存在形態を確認</a:t>
            </a:r>
            <a:r>
              <a:rPr lang="ja-JP" altLang="en-US" sz="2000" b="1" dirty="0">
                <a:latin typeface="+mj-ea"/>
                <a:sym typeface="Wingdings" pitchFamily="2" charset="2"/>
              </a:rPr>
              <a:t>し</a:t>
            </a:r>
            <a:r>
              <a:rPr lang="ja-JP" altLang="en-US" sz="2000" b="1" dirty="0" smtClean="0">
                <a:latin typeface="+mj-ea"/>
                <a:sym typeface="Wingdings" pitchFamily="2" charset="2"/>
              </a:rPr>
              <a:t>、</a:t>
            </a:r>
            <a:r>
              <a:rPr lang="ja-JP" altLang="en-US" sz="2000" b="1" dirty="0" smtClean="0">
                <a:latin typeface="+mj-ea"/>
                <a:ea typeface="+mj-ea"/>
                <a:sym typeface="Wingdings" pitchFamily="2" charset="2"/>
              </a:rPr>
              <a:t>プロセスケミカルが</a:t>
            </a:r>
            <a:r>
              <a:rPr lang="en-US" altLang="ja-JP" sz="2000" b="1" dirty="0" smtClean="0">
                <a:latin typeface="+mj-ea"/>
                <a:ea typeface="+mj-ea"/>
                <a:sym typeface="Wingdings" pitchFamily="2" charset="2"/>
              </a:rPr>
              <a:t>0.1%</a:t>
            </a:r>
            <a:r>
              <a:rPr lang="ja-JP" altLang="en-US" sz="2000" b="1" dirty="0" smtClean="0">
                <a:latin typeface="+mj-ea"/>
                <a:ea typeface="+mj-ea"/>
                <a:sym typeface="Wingdings" pitchFamily="2" charset="2"/>
              </a:rPr>
              <a:t>より</a:t>
            </a:r>
            <a:endParaRPr lang="en-US" altLang="ja-JP" sz="2000" b="1" dirty="0" smtClean="0">
              <a:latin typeface="+mj-ea"/>
              <a:ea typeface="+mj-ea"/>
              <a:sym typeface="Wingdings" pitchFamily="2" charset="2"/>
            </a:endParaRPr>
          </a:p>
          <a:p>
            <a:r>
              <a:rPr lang="ja-JP" altLang="en-US" sz="2000" b="1" dirty="0" smtClean="0">
                <a:latin typeface="+mj-ea"/>
                <a:ea typeface="+mj-ea"/>
                <a:sym typeface="Wingdings" pitchFamily="2" charset="2"/>
              </a:rPr>
              <a:t>　　　多く含まれる場合、存在形態</a:t>
            </a:r>
            <a:r>
              <a:rPr lang="ja-JP" altLang="en-US" sz="2000" b="1" dirty="0">
                <a:latin typeface="+mj-ea"/>
                <a:sym typeface="Wingdings" pitchFamily="2" charset="2"/>
              </a:rPr>
              <a:t>［</a:t>
            </a:r>
            <a:r>
              <a:rPr lang="en-US" altLang="ja-JP" sz="2000" b="1" dirty="0">
                <a:latin typeface="+mj-ea"/>
                <a:sym typeface="Wingdings" pitchFamily="2" charset="2"/>
              </a:rPr>
              <a:t>23]</a:t>
            </a:r>
            <a:r>
              <a:rPr lang="ja-JP" altLang="en-US" sz="2000" b="1" dirty="0" smtClean="0">
                <a:latin typeface="+mj-ea"/>
                <a:ea typeface="+mj-ea"/>
                <a:sym typeface="Wingdings" pitchFamily="2" charset="2"/>
              </a:rPr>
              <a:t>を入力</a:t>
            </a:r>
            <a:endParaRPr lang="en-US" altLang="ja-JP" sz="2000" b="1" dirty="0" smtClean="0">
              <a:latin typeface="+mj-ea"/>
              <a:ea typeface="+mj-ea"/>
              <a:sym typeface="Wingdings" pitchFamily="2" charset="2"/>
            </a:endParaRPr>
          </a:p>
          <a:p>
            <a:r>
              <a:rPr lang="en-US" altLang="ja-JP" sz="2000" b="1" dirty="0">
                <a:latin typeface="+mj-ea"/>
                <a:ea typeface="+mj-ea"/>
                <a:sym typeface="Wingdings" pitchFamily="2" charset="2"/>
              </a:rPr>
              <a:t>	</a:t>
            </a:r>
            <a:r>
              <a:rPr lang="ja-JP" altLang="en-US" sz="1600" b="1" dirty="0" smtClean="0">
                <a:latin typeface="+mj-ea"/>
                <a:ea typeface="+mj-ea"/>
                <a:sym typeface="Wingdings" pitchFamily="2" charset="2"/>
              </a:rPr>
              <a:t>・意図的使用：最終製品に存在する</a:t>
            </a:r>
            <a:r>
              <a:rPr lang="ja-JP" altLang="en-US" sz="1600" b="1" dirty="0">
                <a:latin typeface="+mj-ea"/>
                <a:ea typeface="+mj-ea"/>
                <a:sym typeface="Wingdings" pitchFamily="2" charset="2"/>
              </a:rPr>
              <a:t>物質</a:t>
            </a:r>
            <a:r>
              <a:rPr lang="ja-JP" altLang="en-US" sz="1600" b="1" dirty="0" smtClean="0">
                <a:latin typeface="+mj-ea"/>
                <a:ea typeface="+mj-ea"/>
                <a:sym typeface="Wingdings" pitchFamily="2" charset="2"/>
              </a:rPr>
              <a:t>に対して指定</a:t>
            </a:r>
            <a:endParaRPr lang="en-US" altLang="ja-JP" sz="1600" b="1" dirty="0" smtClean="0">
              <a:latin typeface="+mj-ea"/>
              <a:ea typeface="+mj-ea"/>
              <a:sym typeface="Wingdings" pitchFamily="2" charset="2"/>
            </a:endParaRPr>
          </a:p>
          <a:p>
            <a:r>
              <a:rPr lang="en-US" altLang="ja-JP" sz="1600" b="1" dirty="0">
                <a:latin typeface="+mj-ea"/>
                <a:ea typeface="+mj-ea"/>
                <a:sym typeface="Wingdings" pitchFamily="2" charset="2"/>
              </a:rPr>
              <a:t>	</a:t>
            </a:r>
            <a:r>
              <a:rPr lang="ja-JP" altLang="en-US" sz="1600" b="1" dirty="0" smtClean="0">
                <a:latin typeface="+mj-ea"/>
                <a:ea typeface="+mj-ea"/>
                <a:sym typeface="Wingdings" pitchFamily="2" charset="2"/>
              </a:rPr>
              <a:t>・反応残留物：最終製品に少量（一般的に</a:t>
            </a:r>
            <a:r>
              <a:rPr lang="en-US" altLang="ja-JP" sz="1600" b="1" dirty="0" smtClean="0">
                <a:latin typeface="+mj-ea"/>
                <a:ea typeface="+mj-ea"/>
                <a:sym typeface="Wingdings" pitchFamily="2" charset="2"/>
              </a:rPr>
              <a:t>0.1%</a:t>
            </a:r>
            <a:r>
              <a:rPr lang="ja-JP" altLang="en-US" sz="1600" b="1" dirty="0" smtClean="0">
                <a:latin typeface="+mj-ea"/>
                <a:ea typeface="+mj-ea"/>
                <a:sym typeface="Wingdings" pitchFamily="2" charset="2"/>
              </a:rPr>
              <a:t>以下）含まれている場合に指定</a:t>
            </a:r>
            <a:endParaRPr lang="en-US" altLang="ja-JP" sz="1600" b="1" dirty="0">
              <a:latin typeface="+mj-ea"/>
              <a:ea typeface="+mj-ea"/>
              <a:sym typeface="Wingdings" pitchFamily="2" charset="2"/>
            </a:endParaRPr>
          </a:p>
          <a:p>
            <a:r>
              <a:rPr lang="en-US" altLang="ja-JP" sz="1600" b="1" dirty="0" smtClean="0">
                <a:latin typeface="+mj-ea"/>
                <a:ea typeface="+mj-ea"/>
                <a:sym typeface="Wingdings" pitchFamily="2" charset="2"/>
              </a:rPr>
              <a:t>	</a:t>
            </a:r>
            <a:r>
              <a:rPr lang="ja-JP" altLang="en-US" sz="1600" b="1" dirty="0" smtClean="0">
                <a:latin typeface="+mj-ea"/>
                <a:ea typeface="+mj-ea"/>
                <a:sym typeface="Wingdings" pitchFamily="2" charset="2"/>
              </a:rPr>
              <a:t>・不純物：材料や部品の製造中に生成される物質</a:t>
            </a:r>
            <a:r>
              <a:rPr lang="en-US" altLang="ja-JP" sz="1600" b="1" dirty="0" smtClean="0">
                <a:latin typeface="+mj-ea"/>
                <a:ea typeface="+mj-ea"/>
                <a:sym typeface="Wingdings" pitchFamily="2" charset="2"/>
              </a:rPr>
              <a:t/>
            </a:r>
            <a:br>
              <a:rPr lang="en-US" altLang="ja-JP" sz="1600" b="1" dirty="0" smtClean="0">
                <a:latin typeface="+mj-ea"/>
                <a:ea typeface="+mj-ea"/>
                <a:sym typeface="Wingdings" pitchFamily="2" charset="2"/>
              </a:rPr>
            </a:br>
            <a:r>
              <a:rPr lang="ja-JP" altLang="en-US" sz="1600" b="1" dirty="0" smtClean="0">
                <a:latin typeface="+mj-ea"/>
                <a:ea typeface="+mj-ea"/>
                <a:sym typeface="Wingdings" pitchFamily="2" charset="2"/>
              </a:rPr>
              <a:t>　　　　　　　　　　　 　意図的に加えられたものではない（一般的には</a:t>
            </a:r>
            <a:r>
              <a:rPr lang="en-US" altLang="ja-JP" sz="1600" b="1" dirty="0" smtClean="0">
                <a:latin typeface="+mj-ea"/>
                <a:ea typeface="+mj-ea"/>
                <a:sym typeface="Wingdings" pitchFamily="2" charset="2"/>
              </a:rPr>
              <a:t>0.1%</a:t>
            </a:r>
            <a:r>
              <a:rPr lang="ja-JP" altLang="en-US" sz="1600" b="1" dirty="0" smtClean="0">
                <a:latin typeface="+mj-ea"/>
                <a:ea typeface="+mj-ea"/>
                <a:sym typeface="Wingdings" pitchFamily="2" charset="2"/>
              </a:rPr>
              <a:t>以下）</a:t>
            </a:r>
            <a:r>
              <a:rPr lang="en-US" altLang="ja-JP" sz="1600" b="1" dirty="0" smtClean="0">
                <a:latin typeface="+mj-ea"/>
                <a:ea typeface="+mj-ea"/>
                <a:sym typeface="Wingdings" pitchFamily="2" charset="2"/>
              </a:rPr>
              <a:t/>
            </a:r>
            <a:br>
              <a:rPr lang="en-US" altLang="ja-JP" sz="1600" b="1" dirty="0" smtClean="0">
                <a:latin typeface="+mj-ea"/>
                <a:ea typeface="+mj-ea"/>
                <a:sym typeface="Wingdings" pitchFamily="2" charset="2"/>
              </a:rPr>
            </a:br>
            <a:endParaRPr lang="en-US" altLang="ja-JP" sz="1600" b="1" dirty="0" smtClean="0">
              <a:latin typeface="+mj-ea"/>
              <a:ea typeface="+mj-ea"/>
              <a:sym typeface="Wingdings"/>
            </a:endParaRPr>
          </a:p>
          <a:p>
            <a:r>
              <a:rPr lang="ja-JP" altLang="en-US" sz="2000" b="1" dirty="0">
                <a:solidFill>
                  <a:srgbClr val="FF0000"/>
                </a:solidFill>
                <a:latin typeface="+mn-ea"/>
                <a:sym typeface="Wingdings"/>
              </a:rPr>
              <a:t>　［注意点］</a:t>
            </a:r>
            <a:endParaRPr lang="en-US" altLang="ja-JP" sz="2000" b="1" dirty="0">
              <a:solidFill>
                <a:srgbClr val="FF0000"/>
              </a:solidFill>
              <a:latin typeface="+mn-ea"/>
              <a:sym typeface="Wingdings"/>
            </a:endParaRPr>
          </a:p>
          <a:p>
            <a:r>
              <a:rPr lang="ja-JP" altLang="en-US" sz="2000" b="1" dirty="0">
                <a:latin typeface="+mn-ea"/>
                <a:sym typeface="Wingdings"/>
              </a:rPr>
              <a:t>　　</a:t>
            </a:r>
            <a:r>
              <a:rPr lang="ja-JP" altLang="en-US" sz="2000" b="1" dirty="0">
                <a:latin typeface="+mj-ea"/>
                <a:sym typeface="Wingdings" pitchFamily="2" charset="2"/>
              </a:rPr>
              <a:t>・製造工程で使用したプロセスケミカルが最終製品に含有</a:t>
            </a:r>
            <a:r>
              <a:rPr lang="ja-JP" altLang="en-US" sz="2000" b="1" dirty="0" smtClean="0">
                <a:latin typeface="+mj-ea"/>
                <a:sym typeface="Wingdings" pitchFamily="2" charset="2"/>
              </a:rPr>
              <a:t>されて</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いない</a:t>
            </a:r>
            <a:r>
              <a:rPr lang="ja-JP" altLang="en-US" sz="2000" b="1" dirty="0">
                <a:latin typeface="+mj-ea"/>
                <a:sym typeface="Wingdings" pitchFamily="2" charset="2"/>
              </a:rPr>
              <a:t>場合は、入力しない</a:t>
            </a:r>
            <a:endParaRPr lang="en-US" altLang="ja-JP" sz="2000" b="1" dirty="0">
              <a:latin typeface="+mj-ea"/>
              <a:sym typeface="Wingdings" pitchFamily="2" charset="2"/>
            </a:endParaRPr>
          </a:p>
          <a:p>
            <a:endParaRPr lang="en-US" altLang="ja-JP" sz="2000" b="1" dirty="0">
              <a:latin typeface="+mj-ea"/>
              <a:sym typeface="Wingdings"/>
            </a:endParaRPr>
          </a:p>
          <a:p>
            <a:r>
              <a:rPr lang="ja-JP" altLang="en-US" sz="2000" b="1" dirty="0">
                <a:latin typeface="+mn-ea"/>
                <a:sym typeface="Wingdings"/>
              </a:rPr>
              <a:t>　</a:t>
            </a:r>
            <a:r>
              <a:rPr lang="ja-JP" altLang="en-US" sz="2000" b="1" dirty="0" smtClean="0">
                <a:latin typeface="+mn-ea"/>
                <a:sym typeface="Wingdings"/>
              </a:rPr>
              <a:t>　・</a:t>
            </a:r>
            <a:r>
              <a:rPr lang="ja-JP" altLang="en-US" sz="2000" b="1" dirty="0" smtClean="0">
                <a:latin typeface="+mj-ea"/>
                <a:sym typeface="Wingdings" pitchFamily="2" charset="2"/>
              </a:rPr>
              <a:t>気体</a:t>
            </a:r>
            <a:r>
              <a:rPr lang="ja-JP" altLang="en-US" sz="2000" b="1" dirty="0">
                <a:latin typeface="+mj-ea"/>
                <a:sym typeface="Wingdings" pitchFamily="2" charset="2"/>
              </a:rPr>
              <a:t>や</a:t>
            </a:r>
            <a:r>
              <a:rPr lang="ja-JP" altLang="en-US" sz="2000" b="1" dirty="0" smtClean="0">
                <a:latin typeface="+mj-ea"/>
                <a:sym typeface="Wingdings" pitchFamily="2" charset="2"/>
              </a:rPr>
              <a:t>液体</a:t>
            </a:r>
            <a:r>
              <a:rPr lang="ja-JP" altLang="en-US" sz="2000" b="1" dirty="0">
                <a:latin typeface="+mj-ea"/>
                <a:sym typeface="Wingdings" pitchFamily="2" charset="2"/>
              </a:rPr>
              <a:t>、またはプロセスケミカル</a:t>
            </a:r>
            <a:r>
              <a:rPr lang="ja-JP" altLang="en-US" sz="2000" b="1" dirty="0" smtClean="0">
                <a:latin typeface="+mj-ea"/>
                <a:sym typeface="Wingdings" pitchFamily="2" charset="2"/>
              </a:rPr>
              <a:t>を物質</a:t>
            </a:r>
            <a:r>
              <a:rPr lang="ja-JP" altLang="en-US" sz="2000" b="1" dirty="0">
                <a:latin typeface="+mj-ea"/>
                <a:sym typeface="Wingdings" pitchFamily="2" charset="2"/>
              </a:rPr>
              <a:t>として含める場合は</a:t>
            </a:r>
            <a:endParaRPr lang="en-US" altLang="ja-JP" sz="2000" b="1" dirty="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最終製品にそれらの物質</a:t>
            </a:r>
            <a:r>
              <a:rPr lang="ja-JP" altLang="en-US" sz="2000" b="1" dirty="0">
                <a:latin typeface="+mj-ea"/>
                <a:sym typeface="Wingdings" pitchFamily="2" charset="2"/>
              </a:rPr>
              <a:t>がまだ存在しているか</a:t>
            </a:r>
            <a:r>
              <a:rPr lang="ja-JP" altLang="en-US" sz="2000" b="1" dirty="0" smtClean="0">
                <a:latin typeface="+mj-ea"/>
                <a:sym typeface="Wingdings" pitchFamily="2" charset="2"/>
              </a:rPr>
              <a:t>確認</a:t>
            </a:r>
            <a:endParaRPr lang="en-US" altLang="ja-JP" sz="2000" b="1" dirty="0">
              <a:latin typeface="+mj-ea"/>
              <a:ea typeface="+mj-ea"/>
              <a:sym typeface="Wingdings"/>
            </a:endParaRPr>
          </a:p>
        </p:txBody>
      </p:sp>
    </p:spTree>
    <p:extLst>
      <p:ext uri="{BB962C8B-B14F-4D97-AF65-F5344CB8AC3E}">
        <p14:creationId xmlns:p14="http://schemas.microsoft.com/office/powerpoint/2010/main" val="98522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bwMode="auto">
          <a:xfrm>
            <a:off x="612000" y="1192646"/>
            <a:ext cx="8173728" cy="2165584"/>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2400" b="1" dirty="0" smtClean="0">
                <a:solidFill>
                  <a:srgbClr val="0000FF"/>
                </a:solidFill>
                <a:latin typeface="+mj-ea"/>
                <a:ea typeface="+mj-ea"/>
                <a:sym typeface="Wingdings" pitchFamily="2" charset="2"/>
              </a:rPr>
              <a:t>JAPIA</a:t>
            </a:r>
            <a:r>
              <a:rPr lang="ja-JP" altLang="en-US" sz="2400" b="1" dirty="0" smtClean="0">
                <a:solidFill>
                  <a:srgbClr val="0000FF"/>
                </a:solidFill>
                <a:latin typeface="+mj-ea"/>
                <a:ea typeface="+mj-ea"/>
                <a:sym typeface="Wingdings" pitchFamily="2" charset="2"/>
              </a:rPr>
              <a:t>シートから検索できない</a:t>
            </a:r>
            <a:r>
              <a:rPr lang="ja-JP" altLang="en-US" sz="2400" b="1" dirty="0">
                <a:solidFill>
                  <a:srgbClr val="0000FF"/>
                </a:solidFill>
                <a:latin typeface="+mj-ea"/>
                <a:ea typeface="+mj-ea"/>
                <a:sym typeface="Wingdings" pitchFamily="2" charset="2"/>
              </a:rPr>
              <a:t>物質</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　</a:t>
            </a:r>
            <a:r>
              <a:rPr lang="en-US" altLang="ja-JP" sz="2000" b="1" dirty="0" smtClean="0">
                <a:latin typeface="+mj-ea"/>
                <a:ea typeface="+mj-ea"/>
                <a:sym typeface="Wingdings" pitchFamily="2" charset="2"/>
              </a:rPr>
              <a:t>JAPIA</a:t>
            </a:r>
            <a:r>
              <a:rPr lang="ja-JP" altLang="en-US" sz="2000" b="1" dirty="0" smtClean="0">
                <a:latin typeface="+mj-ea"/>
                <a:ea typeface="+mj-ea"/>
                <a:sym typeface="Wingdings" pitchFamily="2" charset="2"/>
              </a:rPr>
              <a:t>シートから検索できない</a:t>
            </a:r>
            <a:r>
              <a:rPr lang="ja-JP" altLang="en-US" sz="2000" b="1" dirty="0">
                <a:latin typeface="+mj-ea"/>
                <a:ea typeface="+mj-ea"/>
                <a:sym typeface="Wingdings" pitchFamily="2" charset="2"/>
              </a:rPr>
              <a:t>物質</a:t>
            </a:r>
            <a:r>
              <a:rPr lang="ja-JP" altLang="en-US" sz="2000" b="1" dirty="0" smtClean="0">
                <a:latin typeface="+mj-ea"/>
                <a:ea typeface="+mj-ea"/>
                <a:sym typeface="Wingdings" pitchFamily="2" charset="2"/>
              </a:rPr>
              <a:t>は、「</a:t>
            </a:r>
            <a:r>
              <a:rPr lang="en-US" altLang="ja-JP" sz="2000" b="1" dirty="0" smtClean="0">
                <a:latin typeface="+mj-ea"/>
                <a:ea typeface="+mj-ea"/>
                <a:sym typeface="Wingdings" pitchFamily="2" charset="2"/>
              </a:rPr>
              <a:t>Not found:</a:t>
            </a:r>
            <a:r>
              <a:rPr lang="ja-JP" altLang="en-US" sz="2000" b="1" dirty="0">
                <a:latin typeface="+mj-ea"/>
                <a:ea typeface="+mj-ea"/>
                <a:sym typeface="Wingdings" pitchFamily="2" charset="2"/>
              </a:rPr>
              <a:t> </a:t>
            </a:r>
            <a:r>
              <a:rPr lang="en-US" altLang="ja-JP" sz="2000" b="1" dirty="0" smtClean="0">
                <a:latin typeface="+mj-ea"/>
                <a:ea typeface="+mj-ea"/>
                <a:sym typeface="Wingdings" pitchFamily="2" charset="2"/>
              </a:rPr>
              <a:t>+ CAS</a:t>
            </a:r>
            <a:r>
              <a:rPr lang="ja-JP" altLang="en-US" sz="2000" b="1" dirty="0" smtClean="0">
                <a:latin typeface="+mj-ea"/>
                <a:ea typeface="+mj-ea"/>
                <a:sym typeface="Wingdings" pitchFamily="2" charset="2"/>
              </a:rPr>
              <a:t> </a:t>
            </a:r>
            <a:r>
              <a:rPr lang="en-US" altLang="ja-JP" sz="2000" b="1" dirty="0" smtClean="0">
                <a:latin typeface="+mj-ea"/>
                <a:ea typeface="+mj-ea"/>
                <a:sym typeface="Wingdings" pitchFamily="2" charset="2"/>
              </a:rPr>
              <a:t>R</a:t>
            </a:r>
            <a:r>
              <a:rPr lang="en-US" altLang="ja-JP" sz="2000" b="1" dirty="0">
                <a:latin typeface="+mj-ea"/>
                <a:ea typeface="+mj-ea"/>
                <a:sym typeface="Wingdings" pitchFamily="2" charset="2"/>
              </a:rPr>
              <a:t>N</a:t>
            </a:r>
            <a:r>
              <a:rPr lang="ja-JP" altLang="en-US" sz="2000" b="1" dirty="0" smtClean="0">
                <a:latin typeface="+mj-ea"/>
                <a:ea typeface="+mj-ea"/>
                <a:sym typeface="Wingdings" pitchFamily="2" charset="2"/>
              </a:rPr>
              <a:t>」を入力</a:t>
            </a:r>
            <a:endParaRPr lang="en-US" altLang="ja-JP" sz="2000" b="1" dirty="0" smtClean="0">
              <a:latin typeface="+mj-ea"/>
              <a:ea typeface="+mj-ea"/>
              <a:sym typeface="Wingdings" pitchFamily="2" charset="2"/>
            </a:endParaRPr>
          </a:p>
          <a:p>
            <a:pPr marL="0" indent="0" eaLnBrk="1" hangingPunct="1">
              <a:spcBef>
                <a:spcPct val="0"/>
              </a:spcBef>
              <a:buFont typeface="Arial" charset="0"/>
              <a:buNone/>
            </a:pPr>
            <a:endParaRPr lang="en-US" altLang="ja-JP" sz="1400" b="1" dirty="0">
              <a:latin typeface="+mj-ea"/>
              <a:ea typeface="+mj-ea"/>
              <a:sym typeface="Wingdings" pitchFamily="2" charset="2"/>
            </a:endParaRPr>
          </a:p>
          <a:p>
            <a:r>
              <a:rPr lang="ja-JP" altLang="en-US" sz="2000" b="1" dirty="0" smtClean="0">
                <a:latin typeface="+mn-ea"/>
                <a:ea typeface="+mn-ea"/>
                <a:sym typeface="Wingdings" pitchFamily="2" charset="2"/>
              </a:rPr>
              <a:t>　　物質名称［</a:t>
            </a:r>
            <a:r>
              <a:rPr lang="en-US" altLang="ja-JP" sz="2000" b="1" dirty="0" smtClean="0">
                <a:latin typeface="+mn-ea"/>
                <a:ea typeface="+mn-ea"/>
                <a:sym typeface="Wingdings" pitchFamily="2" charset="2"/>
              </a:rPr>
              <a:t>25</a:t>
            </a:r>
            <a:r>
              <a:rPr lang="ja-JP" altLang="en-US" sz="2000" b="1" dirty="0" smtClean="0">
                <a:latin typeface="+mn-ea"/>
                <a:ea typeface="+mn-ea"/>
                <a:sym typeface="Wingdings" pitchFamily="2" charset="2"/>
              </a:rPr>
              <a:t>］、</a:t>
            </a:r>
            <a:r>
              <a:rPr lang="ja-JP" altLang="en-US" sz="2000" b="1" dirty="0">
                <a:latin typeface="+mn-ea"/>
                <a:ea typeface="+mn-ea"/>
                <a:sym typeface="Wingdings" pitchFamily="2" charset="2"/>
              </a:rPr>
              <a:t>物質</a:t>
            </a:r>
            <a:r>
              <a:rPr lang="ja-JP" altLang="en-US" sz="2000" b="1" dirty="0" smtClean="0">
                <a:latin typeface="+mn-ea"/>
                <a:ea typeface="+mn-ea"/>
                <a:sym typeface="Wingdings" pitchFamily="2" charset="2"/>
              </a:rPr>
              <a:t>含有率［</a:t>
            </a:r>
            <a:r>
              <a:rPr lang="en-US" altLang="ja-JP" sz="2000" b="1" dirty="0" smtClean="0">
                <a:latin typeface="+mn-ea"/>
                <a:ea typeface="+mn-ea"/>
                <a:sym typeface="Wingdings" pitchFamily="2" charset="2"/>
              </a:rPr>
              <a:t>26</a:t>
            </a:r>
            <a:r>
              <a:rPr lang="ja-JP" altLang="en-US" sz="2000" b="1" dirty="0" smtClean="0">
                <a:latin typeface="+mn-ea"/>
                <a:ea typeface="+mn-ea"/>
                <a:sym typeface="Wingdings" pitchFamily="2" charset="2"/>
              </a:rPr>
              <a:t>］を入力</a:t>
            </a:r>
            <a:endParaRPr lang="en-US" altLang="ja-JP" sz="2000" b="1" dirty="0" smtClean="0">
              <a:latin typeface="+mn-ea"/>
              <a:ea typeface="+mn-ea"/>
              <a:sym typeface="Wingdings" pitchFamily="2" charset="2"/>
            </a:endParaRPr>
          </a:p>
          <a:p>
            <a:endParaRPr lang="en-US" altLang="ja-JP" sz="1400" b="1" dirty="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sym typeface="Wingdings" pitchFamily="2" charset="2"/>
              </a:rPr>
              <a:t>　物質</a:t>
            </a:r>
            <a:r>
              <a:rPr lang="ja-JP" altLang="en-US" sz="2000" b="1" dirty="0" smtClean="0">
                <a:latin typeface="+mn-ea"/>
                <a:sym typeface="Wingdings" pitchFamily="2" charset="2"/>
              </a:rPr>
              <a:t>名称</a:t>
            </a:r>
            <a:r>
              <a:rPr lang="ja-JP" altLang="en-US" sz="2000" b="1" dirty="0">
                <a:latin typeface="+mn-ea"/>
                <a:sym typeface="Wingdings" pitchFamily="2" charset="2"/>
              </a:rPr>
              <a:t>［</a:t>
            </a:r>
            <a:r>
              <a:rPr lang="en-US" altLang="ja-JP" sz="2000" b="1" dirty="0">
                <a:latin typeface="+mn-ea"/>
                <a:sym typeface="Wingdings" pitchFamily="2" charset="2"/>
              </a:rPr>
              <a:t>25</a:t>
            </a:r>
            <a:r>
              <a:rPr lang="ja-JP" altLang="en-US" sz="2000" b="1" dirty="0">
                <a:latin typeface="+mn-ea"/>
                <a:sym typeface="Wingdings" pitchFamily="2" charset="2"/>
              </a:rPr>
              <a:t>］</a:t>
            </a:r>
            <a:r>
              <a:rPr lang="ja-JP" altLang="en-US" sz="2000" b="1" dirty="0" smtClean="0">
                <a:latin typeface="+mn-ea"/>
                <a:ea typeface="+mn-ea"/>
                <a:sym typeface="Wingdings" pitchFamily="2" charset="2"/>
              </a:rPr>
              <a:t>は、英語の物質名を入力</a:t>
            </a:r>
            <a:endParaRPr lang="en-US" altLang="ja-JP" sz="2000" b="1" dirty="0" smtClean="0">
              <a:latin typeface="+mn-ea"/>
              <a:ea typeface="+mn-ea"/>
              <a:sym typeface="Wingdings" pitchFamily="2" charset="2"/>
            </a:endParaRPr>
          </a:p>
        </p:txBody>
      </p:sp>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28</a:t>
            </a:fld>
            <a:endParaRPr lang="en-US" altLang="ja-JP" dirty="0"/>
          </a:p>
        </p:txBody>
      </p:sp>
      <p:sp>
        <p:nvSpPr>
          <p:cNvPr id="4"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2-5</a:t>
            </a:r>
            <a:r>
              <a:rPr lang="en-US" altLang="ja-JP" b="1" dirty="0" smtClean="0">
                <a:latin typeface="+mj-ea"/>
              </a:rPr>
              <a:t>.</a:t>
            </a:r>
            <a:r>
              <a:rPr lang="ja-JP" altLang="en-US" b="1" dirty="0" smtClean="0">
                <a:latin typeface="+mj-ea"/>
              </a:rPr>
              <a:t>物質情報</a:t>
            </a:r>
            <a:endParaRPr kumimoji="1" lang="ja-JP" altLang="en-US" dirty="0"/>
          </a:p>
        </p:txBody>
      </p:sp>
      <p:sp>
        <p:nvSpPr>
          <p:cNvPr id="5" name="テキスト ボックス 4"/>
          <p:cNvSpPr txBox="1"/>
          <p:nvPr/>
        </p:nvSpPr>
        <p:spPr bwMode="auto">
          <a:xfrm>
            <a:off x="612000" y="3513087"/>
            <a:ext cx="8173728" cy="996033"/>
          </a:xfrm>
          <a:prstGeom prst="rect">
            <a:avLst/>
          </a:prstGeom>
          <a:noFill/>
          <a:ln w="25400">
            <a:noFill/>
          </a:ln>
          <a:extLst/>
        </p:spPr>
        <p:txBody>
          <a:bodyPr wrap="square" lIns="72000" tIns="36000" rIns="72000" bIns="36000" rtlCol="0" anchor="t" anchorCtr="0">
            <a:spAutoFit/>
          </a:bodyPr>
          <a:lstStyle/>
          <a:p>
            <a:r>
              <a:rPr lang="ja-JP" altLang="en-US" sz="2000" b="1" dirty="0">
                <a:solidFill>
                  <a:srgbClr val="FF0000"/>
                </a:solidFill>
                <a:latin typeface="+mn-ea"/>
                <a:sym typeface="Wingdings"/>
              </a:rPr>
              <a:t>　［注意点］</a:t>
            </a:r>
            <a:endParaRPr lang="en-US" altLang="ja-JP" sz="2000" b="1" dirty="0">
              <a:solidFill>
                <a:srgbClr val="FF0000"/>
              </a:solidFill>
              <a:latin typeface="+mn-ea"/>
              <a:sym typeface="Wingdings"/>
            </a:endParaRPr>
          </a:p>
          <a:p>
            <a:r>
              <a:rPr lang="ja-JP" altLang="en-US" sz="2000" b="1" dirty="0">
                <a:latin typeface="+mn-ea"/>
                <a:sym typeface="Wingdings"/>
              </a:rPr>
              <a:t>　　</a:t>
            </a:r>
            <a:r>
              <a:rPr lang="ja-JP" altLang="en-US" sz="2000" b="1" dirty="0" smtClean="0">
                <a:latin typeface="+mj-ea"/>
                <a:sym typeface="Wingdings" pitchFamily="2" charset="2"/>
              </a:rPr>
              <a:t>・</a:t>
            </a:r>
            <a:r>
              <a:rPr lang="en-US" altLang="ja-JP" sz="2000" b="1" dirty="0" smtClean="0">
                <a:latin typeface="+mj-ea"/>
                <a:sym typeface="Wingdings" pitchFamily="2" charset="2"/>
              </a:rPr>
              <a:t>JAPIA</a:t>
            </a:r>
            <a:r>
              <a:rPr lang="ja-JP" altLang="en-US" sz="2000" b="1" dirty="0" smtClean="0">
                <a:latin typeface="+mj-ea"/>
                <a:sym typeface="Wingdings" pitchFamily="2" charset="2"/>
              </a:rPr>
              <a:t>事務局に対し物質の追加申請をする　</a:t>
            </a:r>
            <a:r>
              <a:rPr lang="en-US" altLang="ja-JP" sz="2000" b="1" dirty="0" smtClean="0">
                <a:latin typeface="+mj-ea"/>
                <a:sym typeface="Wingdings" pitchFamily="2" charset="2"/>
              </a:rPr>
              <a:t>[</a:t>
            </a:r>
            <a:r>
              <a:rPr lang="ja-JP" altLang="en-US" sz="2000" b="1" dirty="0" smtClean="0">
                <a:latin typeface="+mj-ea"/>
                <a:sym typeface="Wingdings" pitchFamily="2" charset="2"/>
              </a:rPr>
              <a:t>規則 </a:t>
            </a:r>
            <a:r>
              <a:rPr lang="en-US" altLang="ja-JP" sz="2000" b="1" dirty="0" smtClean="0">
                <a:latin typeface="+mj-ea"/>
                <a:sym typeface="Wingdings" pitchFamily="2" charset="2"/>
              </a:rPr>
              <a:t>6.2.8.A]</a:t>
            </a:r>
          </a:p>
          <a:p>
            <a:r>
              <a:rPr lang="ja-JP" altLang="en-US" sz="2000" b="1" dirty="0">
                <a:latin typeface="+mj-ea"/>
                <a:sym typeface="Wingdings" pitchFamily="2" charset="2"/>
              </a:rPr>
              <a:t>　</a:t>
            </a:r>
            <a:r>
              <a:rPr lang="ja-JP" altLang="en-US" sz="2000" b="1" dirty="0" smtClean="0">
                <a:latin typeface="+mj-ea"/>
                <a:sym typeface="Wingdings" pitchFamily="2" charset="2"/>
              </a:rPr>
              <a:t>　　</a:t>
            </a:r>
            <a:r>
              <a:rPr lang="ja-JP" altLang="en-US" sz="1600" b="1" dirty="0" smtClean="0">
                <a:latin typeface="+mj-ea"/>
                <a:sym typeface="Wingdings" pitchFamily="2" charset="2"/>
              </a:rPr>
              <a:t>削除された物質は申請しないでください</a:t>
            </a:r>
            <a:endParaRPr lang="en-US" altLang="ja-JP" sz="1600" b="1" dirty="0" smtClean="0">
              <a:latin typeface="+mj-ea"/>
              <a:sym typeface="Wingdings" pitchFamily="2" charset="2"/>
            </a:endParaRPr>
          </a:p>
        </p:txBody>
      </p:sp>
      <p:grpSp>
        <p:nvGrpSpPr>
          <p:cNvPr id="16" name="グループ化 15"/>
          <p:cNvGrpSpPr/>
          <p:nvPr/>
        </p:nvGrpSpPr>
        <p:grpSpPr>
          <a:xfrm>
            <a:off x="539552" y="4189125"/>
            <a:ext cx="8234304" cy="2336219"/>
            <a:chOff x="539552" y="4570172"/>
            <a:chExt cx="8234304" cy="2336219"/>
          </a:xfrm>
        </p:grpSpPr>
        <p:pic>
          <p:nvPicPr>
            <p:cNvPr id="6" name="図 5"/>
            <p:cNvPicPr>
              <a:picLocks noChangeAspect="1"/>
            </p:cNvPicPr>
            <p:nvPr/>
          </p:nvPicPr>
          <p:blipFill>
            <a:blip r:embed="rId2"/>
            <a:stretch>
              <a:fillRect/>
            </a:stretch>
          </p:blipFill>
          <p:spPr>
            <a:xfrm>
              <a:off x="5499431" y="4570172"/>
              <a:ext cx="3274425" cy="1848000"/>
            </a:xfrm>
            <a:prstGeom prst="rect">
              <a:avLst/>
            </a:prstGeom>
          </p:spPr>
        </p:pic>
        <p:sp>
          <p:nvSpPr>
            <p:cNvPr id="3" name="テキスト ボックス 2"/>
            <p:cNvSpPr txBox="1"/>
            <p:nvPr/>
          </p:nvSpPr>
          <p:spPr bwMode="auto">
            <a:xfrm>
              <a:off x="539552" y="5128994"/>
              <a:ext cx="5199376" cy="565146"/>
            </a:xfrm>
            <a:prstGeom prst="rect">
              <a:avLst/>
            </a:prstGeom>
            <a:noFill/>
            <a:ln w="9525">
              <a:noFill/>
            </a:ln>
            <a:extLst/>
          </p:spPr>
          <p:txBody>
            <a:bodyPr wrap="square" lIns="72000" tIns="36000" rIns="72000" bIns="36000" rtlCol="0" anchor="t" anchorCtr="0">
              <a:spAutoFit/>
            </a:bodyPr>
            <a:lstStyle/>
            <a:p>
              <a:pPr algn="ctr"/>
              <a:r>
                <a:rPr lang="ja-JP" altLang="en-US" sz="3200" b="1" dirty="0" smtClean="0">
                  <a:solidFill>
                    <a:srgbClr val="00B050"/>
                  </a:solidFill>
                  <a:latin typeface="+mj-ea"/>
                  <a:ea typeface="+mj-ea"/>
                  <a:sym typeface="Wingdings" pitchFamily="2" charset="2"/>
                </a:rPr>
                <a:t>例：</a:t>
              </a:r>
              <a:r>
                <a:rPr lang="en-US" altLang="ja-JP" sz="3200" b="1" dirty="0" smtClean="0">
                  <a:solidFill>
                    <a:srgbClr val="00B050"/>
                  </a:solidFill>
                  <a:latin typeface="+mj-ea"/>
                  <a:ea typeface="+mj-ea"/>
                  <a:sym typeface="Wingdings" pitchFamily="2" charset="2"/>
                </a:rPr>
                <a:t>Not found:</a:t>
              </a:r>
              <a:r>
                <a:rPr lang="en-US" altLang="ja-JP" sz="3200" b="1" dirty="0" smtClean="0">
                  <a:solidFill>
                    <a:srgbClr val="00B050"/>
                  </a:solidFill>
                  <a:latin typeface="+mj-ea"/>
                  <a:sym typeface="Wingdings" pitchFamily="2" charset="2"/>
                </a:rPr>
                <a:t>***-**-*</a:t>
              </a:r>
              <a:endParaRPr lang="en-US" altLang="ja-JP" sz="3200" b="1" dirty="0" smtClean="0">
                <a:solidFill>
                  <a:srgbClr val="00B050"/>
                </a:solidFill>
                <a:latin typeface="+mj-ea"/>
                <a:ea typeface="+mj-ea"/>
                <a:sym typeface="Wingdings" pitchFamily="2" charset="2"/>
              </a:endParaRPr>
            </a:p>
          </p:txBody>
        </p:sp>
        <p:sp>
          <p:nvSpPr>
            <p:cNvPr id="7" name="テキスト ボックス 6"/>
            <p:cNvSpPr txBox="1"/>
            <p:nvPr/>
          </p:nvSpPr>
          <p:spPr bwMode="auto">
            <a:xfrm>
              <a:off x="7055558" y="6464356"/>
              <a:ext cx="1533607" cy="442035"/>
            </a:xfrm>
            <a:prstGeom prst="rect">
              <a:avLst/>
            </a:prstGeom>
            <a:noFill/>
            <a:ln w="9525">
              <a:noFill/>
            </a:ln>
            <a:extLst/>
          </p:spPr>
          <p:txBody>
            <a:bodyPr wrap="none" lIns="72000" tIns="36000" rIns="72000" bIns="36000" rtlCol="0" anchor="t" anchorCtr="0">
              <a:spAutoFit/>
            </a:bodyPr>
            <a:lstStyle/>
            <a:p>
              <a:r>
                <a:rPr lang="ja-JP" altLang="en-US" sz="1200" dirty="0">
                  <a:solidFill>
                    <a:srgbClr val="0000FF"/>
                  </a:solidFill>
                  <a:latin typeface="+mj-ea"/>
                  <a:ea typeface="+mj-ea"/>
                  <a:sym typeface="Wingdings" pitchFamily="2" charset="2"/>
                </a:rPr>
                <a:t>検索</a:t>
              </a:r>
              <a:r>
                <a:rPr lang="ja-JP" altLang="en-US" sz="1200" dirty="0" smtClean="0">
                  <a:solidFill>
                    <a:srgbClr val="0000FF"/>
                  </a:solidFill>
                  <a:latin typeface="+mj-ea"/>
                  <a:ea typeface="+mj-ea"/>
                  <a:sym typeface="Wingdings" pitchFamily="2" charset="2"/>
                </a:rPr>
                <a:t>できない</a:t>
              </a:r>
              <a:r>
                <a:rPr lang="ja-JP" altLang="en-US" sz="1200" dirty="0">
                  <a:solidFill>
                    <a:srgbClr val="0000FF"/>
                  </a:solidFill>
                  <a:latin typeface="+mj-ea"/>
                  <a:ea typeface="+mj-ea"/>
                  <a:sym typeface="Wingdings" pitchFamily="2" charset="2"/>
                </a:rPr>
                <a:t>物質</a:t>
              </a:r>
              <a:r>
                <a:rPr lang="ja-JP" altLang="en-US" sz="1200" dirty="0" smtClean="0">
                  <a:solidFill>
                    <a:srgbClr val="0000FF"/>
                  </a:solidFill>
                  <a:latin typeface="+mj-ea"/>
                  <a:ea typeface="+mj-ea"/>
                  <a:sym typeface="Wingdings" pitchFamily="2" charset="2"/>
                </a:rPr>
                <a:t>は</a:t>
              </a:r>
              <a:endParaRPr lang="en-US" altLang="ja-JP" sz="1200" dirty="0" smtClean="0">
                <a:solidFill>
                  <a:srgbClr val="0000FF"/>
                </a:solidFill>
                <a:latin typeface="+mj-ea"/>
                <a:ea typeface="+mj-ea"/>
                <a:sym typeface="Wingdings" pitchFamily="2" charset="2"/>
              </a:endParaRPr>
            </a:p>
            <a:p>
              <a:r>
                <a:rPr lang="ja-JP" altLang="en-US" sz="1200" dirty="0" smtClean="0">
                  <a:solidFill>
                    <a:srgbClr val="0000FF"/>
                  </a:solidFill>
                  <a:latin typeface="+mj-ea"/>
                  <a:ea typeface="+mj-ea"/>
                  <a:sym typeface="Wingdings" pitchFamily="2" charset="2"/>
                </a:rPr>
                <a:t>「</a:t>
              </a:r>
              <a:r>
                <a:rPr lang="en-US" altLang="ja-JP" sz="1200" dirty="0">
                  <a:solidFill>
                    <a:srgbClr val="0000FF"/>
                  </a:solidFill>
                  <a:latin typeface="+mj-ea"/>
                  <a:ea typeface="+mj-ea"/>
                  <a:sym typeface="Wingdings" pitchFamily="2" charset="2"/>
                </a:rPr>
                <a:t>Not </a:t>
              </a:r>
              <a:r>
                <a:rPr lang="en-US" altLang="ja-JP" sz="1200" dirty="0" err="1">
                  <a:solidFill>
                    <a:srgbClr val="0000FF"/>
                  </a:solidFill>
                  <a:latin typeface="+mj-ea"/>
                  <a:ea typeface="+mj-ea"/>
                  <a:sym typeface="Wingdings" pitchFamily="2" charset="2"/>
                </a:rPr>
                <a:t>found:CAS</a:t>
              </a:r>
              <a:r>
                <a:rPr lang="en-US" altLang="ja-JP" sz="1200" dirty="0">
                  <a:solidFill>
                    <a:srgbClr val="0000FF"/>
                  </a:solidFill>
                  <a:latin typeface="+mj-ea"/>
                  <a:ea typeface="+mj-ea"/>
                  <a:sym typeface="Wingdings" pitchFamily="2" charset="2"/>
                </a:rPr>
                <a:t> </a:t>
              </a:r>
              <a:r>
                <a:rPr lang="en-US" altLang="ja-JP" sz="1200" dirty="0" smtClean="0">
                  <a:solidFill>
                    <a:srgbClr val="0000FF"/>
                  </a:solidFill>
                  <a:latin typeface="+mj-ea"/>
                  <a:ea typeface="+mj-ea"/>
                  <a:sym typeface="Wingdings" pitchFamily="2" charset="2"/>
                </a:rPr>
                <a:t>R</a:t>
              </a:r>
              <a:r>
                <a:rPr lang="en-US" altLang="ja-JP" sz="1200" dirty="0">
                  <a:solidFill>
                    <a:srgbClr val="0000FF"/>
                  </a:solidFill>
                  <a:latin typeface="+mj-ea"/>
                  <a:ea typeface="+mj-ea"/>
                  <a:sym typeface="Wingdings" pitchFamily="2" charset="2"/>
                </a:rPr>
                <a:t>N</a:t>
              </a:r>
              <a:r>
                <a:rPr lang="en-US" altLang="ja-JP" sz="1200" dirty="0" smtClean="0">
                  <a:solidFill>
                    <a:srgbClr val="0000FF"/>
                  </a:solidFill>
                  <a:latin typeface="+mj-ea"/>
                  <a:ea typeface="+mj-ea"/>
                  <a:sym typeface="Wingdings" pitchFamily="2" charset="2"/>
                </a:rPr>
                <a:t>.</a:t>
              </a:r>
              <a:r>
                <a:rPr lang="ja-JP" altLang="en-US" sz="1200" dirty="0">
                  <a:solidFill>
                    <a:srgbClr val="0000FF"/>
                  </a:solidFill>
                  <a:latin typeface="+mj-ea"/>
                  <a:ea typeface="+mj-ea"/>
                  <a:sym typeface="Wingdings" pitchFamily="2" charset="2"/>
                </a:rPr>
                <a:t>」</a:t>
              </a:r>
              <a:endParaRPr kumimoji="1" lang="ja-JP" altLang="en-US" sz="1200" dirty="0" smtClean="0">
                <a:solidFill>
                  <a:srgbClr val="0000FF"/>
                </a:solidFill>
                <a:latin typeface="+mj-ea"/>
                <a:ea typeface="+mj-ea"/>
                <a:sym typeface="Wingdings" pitchFamily="2" charset="2"/>
              </a:endParaRPr>
            </a:p>
          </p:txBody>
        </p:sp>
        <p:cxnSp>
          <p:nvCxnSpPr>
            <p:cNvPr id="8" name="カギ線コネクタ 7"/>
            <p:cNvCxnSpPr>
              <a:stCxn id="7" idx="1"/>
              <a:endCxn id="10" idx="2"/>
            </p:cNvCxnSpPr>
            <p:nvPr/>
          </p:nvCxnSpPr>
          <p:spPr>
            <a:xfrm rot="10800000">
              <a:off x="6735008" y="6222482"/>
              <a:ext cx="320551" cy="462893"/>
            </a:xfrm>
            <a:prstGeom prst="bentConnector2">
              <a:avLst/>
            </a:prstGeom>
            <a:ln w="127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6241149" y="4739356"/>
              <a:ext cx="1031150" cy="1724999"/>
            </a:xfrm>
            <a:prstGeom prst="roundRect">
              <a:avLst>
                <a:gd name="adj" fmla="val 3521"/>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241149" y="5955902"/>
              <a:ext cx="987716" cy="266579"/>
            </a:xfrm>
            <a:prstGeom prst="roundRect">
              <a:avLst>
                <a:gd name="adj" fmla="val 3521"/>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bwMode="auto">
            <a:xfrm>
              <a:off x="1620546" y="5912044"/>
              <a:ext cx="1914458" cy="565146"/>
            </a:xfrm>
            <a:prstGeom prst="rect">
              <a:avLst/>
            </a:prstGeom>
            <a:noFill/>
            <a:ln w="9525">
              <a:solidFill>
                <a:srgbClr val="0000FF"/>
              </a:solidFill>
            </a:ln>
            <a:extLst/>
          </p:spPr>
          <p:txBody>
            <a:bodyPr wrap="square" lIns="72000" tIns="36000" rIns="72000" bIns="36000" rtlCol="0" anchor="t" anchorCtr="0">
              <a:spAutoFit/>
            </a:bodyPr>
            <a:lstStyle/>
            <a:p>
              <a:pPr algn="ctr"/>
              <a:r>
                <a:rPr lang="ja-JP" altLang="en-US" sz="1600" b="1" dirty="0" smtClean="0">
                  <a:latin typeface="+mj-ea"/>
                  <a:ea typeface="+mj-ea"/>
                  <a:sym typeface="Wingdings" pitchFamily="2" charset="2"/>
                </a:rPr>
                <a:t>検索できなかった</a:t>
              </a:r>
              <a:endParaRPr lang="en-US" altLang="ja-JP" sz="1600" b="1" dirty="0" smtClean="0">
                <a:latin typeface="+mj-ea"/>
                <a:ea typeface="+mj-ea"/>
                <a:sym typeface="Wingdings" pitchFamily="2" charset="2"/>
              </a:endParaRPr>
            </a:p>
            <a:p>
              <a:pPr algn="ctr"/>
              <a:r>
                <a:rPr lang="ja-JP" altLang="en-US" sz="1600" b="1" dirty="0" smtClean="0">
                  <a:latin typeface="+mj-ea"/>
                  <a:ea typeface="+mj-ea"/>
                  <a:sym typeface="Wingdings" pitchFamily="2" charset="2"/>
                </a:rPr>
                <a:t>物質の</a:t>
              </a:r>
              <a:r>
                <a:rPr lang="en-US" altLang="ja-JP" sz="1600" b="1" dirty="0" smtClean="0">
                  <a:latin typeface="+mj-ea"/>
                  <a:ea typeface="+mj-ea"/>
                  <a:sym typeface="Wingdings" pitchFamily="2" charset="2"/>
                </a:rPr>
                <a:t>CAS R</a:t>
              </a:r>
              <a:r>
                <a:rPr lang="en-US" altLang="ja-JP" sz="1600" b="1" dirty="0">
                  <a:latin typeface="+mj-ea"/>
                  <a:ea typeface="+mj-ea"/>
                  <a:sym typeface="Wingdings" pitchFamily="2" charset="2"/>
                </a:rPr>
                <a:t>N</a:t>
              </a:r>
              <a:endParaRPr kumimoji="1" lang="ja-JP" altLang="en-US" sz="1600" b="1" dirty="0" smtClean="0">
                <a:latin typeface="+mj-ea"/>
                <a:ea typeface="+mj-ea"/>
                <a:sym typeface="Wingdings" pitchFamily="2" charset="2"/>
              </a:endParaRPr>
            </a:p>
          </p:txBody>
        </p:sp>
        <p:cxnSp>
          <p:nvCxnSpPr>
            <p:cNvPr id="12" name="直線コネクタ 11"/>
            <p:cNvCxnSpPr/>
            <p:nvPr/>
          </p:nvCxnSpPr>
          <p:spPr>
            <a:xfrm>
              <a:off x="3535004" y="5625760"/>
              <a:ext cx="161306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カギ線コネクタ 12"/>
            <p:cNvCxnSpPr>
              <a:stCxn id="11" idx="3"/>
              <a:endCxn id="14" idx="2"/>
            </p:cNvCxnSpPr>
            <p:nvPr/>
          </p:nvCxnSpPr>
          <p:spPr>
            <a:xfrm flipV="1">
              <a:off x="3535004" y="5616041"/>
              <a:ext cx="741718" cy="578576"/>
            </a:xfrm>
            <a:prstGeom prst="bentConnector2">
              <a:avLst/>
            </a:prstGeom>
            <a:ln w="127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3349622" y="5287363"/>
              <a:ext cx="1854200" cy="32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7307844" y="4738608"/>
              <a:ext cx="1068732" cy="1725747"/>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p:cNvSpPr txBox="1"/>
          <p:nvPr/>
        </p:nvSpPr>
        <p:spPr bwMode="auto">
          <a:xfrm>
            <a:off x="1835696" y="3435528"/>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Tree>
    <p:extLst>
      <p:ext uri="{BB962C8B-B14F-4D97-AF65-F5344CB8AC3E}">
        <p14:creationId xmlns:p14="http://schemas.microsoft.com/office/powerpoint/2010/main" val="1535801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29</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2-5.</a:t>
            </a:r>
            <a:r>
              <a:rPr lang="ja-JP" altLang="en-US" b="1" dirty="0" smtClean="0">
                <a:latin typeface="+mj-ea"/>
              </a:rPr>
              <a:t>物質情報</a:t>
            </a:r>
            <a:endParaRPr kumimoji="1" lang="ja-JP" altLang="en-US" dirty="0"/>
          </a:p>
        </p:txBody>
      </p:sp>
      <p:sp>
        <p:nvSpPr>
          <p:cNvPr id="4" name="テキスト ボックス 3"/>
          <p:cNvSpPr txBox="1"/>
          <p:nvPr/>
        </p:nvSpPr>
        <p:spPr bwMode="auto">
          <a:xfrm>
            <a:off x="612000" y="1267200"/>
            <a:ext cx="8173728" cy="3273579"/>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2400" b="1" dirty="0" smtClean="0">
                <a:solidFill>
                  <a:srgbClr val="0000FF"/>
                </a:solidFill>
                <a:latin typeface="+mj-ea"/>
                <a:ea typeface="+mj-ea"/>
                <a:sym typeface="Wingdings" pitchFamily="2" charset="2"/>
              </a:rPr>
              <a:t>90%</a:t>
            </a:r>
            <a:r>
              <a:rPr lang="ja-JP" altLang="en-US" sz="2400" b="1" dirty="0" smtClean="0">
                <a:solidFill>
                  <a:srgbClr val="0000FF"/>
                </a:solidFill>
                <a:latin typeface="+mj-ea"/>
                <a:ea typeface="+mj-ea"/>
                <a:sym typeface="Wingdings" pitchFamily="2" charset="2"/>
              </a:rPr>
              <a:t>以上の成分情報を開示</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　</a:t>
            </a:r>
            <a:r>
              <a:rPr lang="ja-JP" altLang="en-US" sz="2000" b="1" dirty="0" smtClean="0">
                <a:latin typeface="+mj-ea"/>
                <a:ea typeface="+mj-ea"/>
                <a:sym typeface="Wingdings" pitchFamily="2" charset="2"/>
              </a:rPr>
              <a:t>成分は、含有量合計の</a:t>
            </a:r>
            <a:r>
              <a:rPr lang="en-US" altLang="ja-JP" sz="2000" b="1" dirty="0" smtClean="0">
                <a:latin typeface="+mj-ea"/>
                <a:ea typeface="+mj-ea"/>
                <a:sym typeface="Wingdings" pitchFamily="2" charset="2"/>
              </a:rPr>
              <a:t>90wt%</a:t>
            </a:r>
            <a:r>
              <a:rPr lang="ja-JP" altLang="en-US" sz="2000" b="1" dirty="0" smtClean="0">
                <a:latin typeface="+mj-ea"/>
                <a:ea typeface="+mj-ea"/>
                <a:sym typeface="Wingdings" pitchFamily="2" charset="2"/>
              </a:rPr>
              <a:t>以上を</a:t>
            </a:r>
            <a:r>
              <a:rPr lang="ja-JP" altLang="en-US" sz="2000" b="1" dirty="0">
                <a:latin typeface="+mj-ea"/>
                <a:ea typeface="+mj-ea"/>
                <a:sym typeface="Wingdings" pitchFamily="2" charset="2"/>
              </a:rPr>
              <a:t>入力</a:t>
            </a:r>
            <a:endParaRPr lang="en-US" altLang="ja-JP" sz="2000" b="1" dirty="0" smtClean="0">
              <a:solidFill>
                <a:srgbClr val="00B050"/>
              </a:solidFill>
              <a:latin typeface="+mj-ea"/>
              <a:ea typeface="+mj-ea"/>
              <a:sym typeface="Wingdings" pitchFamily="2" charset="2"/>
            </a:endParaRPr>
          </a:p>
          <a:p>
            <a:endParaRPr lang="en-US" altLang="ja-JP" sz="2000" b="1" dirty="0" smtClean="0">
              <a:solidFill>
                <a:srgbClr val="00B050"/>
              </a:solidFill>
              <a:latin typeface="+mj-ea"/>
              <a:ea typeface="+mj-ea"/>
              <a:sym typeface="Wingdings" pitchFamily="2" charset="2"/>
            </a:endParaRPr>
          </a:p>
          <a:p>
            <a:r>
              <a:rPr lang="ja-JP" altLang="en-US" sz="2000" b="1" dirty="0" smtClean="0">
                <a:solidFill>
                  <a:srgbClr val="00B050"/>
                </a:solidFill>
                <a:latin typeface="+mj-ea"/>
                <a:ea typeface="+mj-ea"/>
                <a:sym typeface="Wingdings" pitchFamily="2" charset="2"/>
              </a:rPr>
              <a:t>　</a:t>
            </a:r>
            <a:r>
              <a:rPr lang="ja-JP" altLang="en-US" sz="2000" b="1" dirty="0" smtClean="0">
                <a:latin typeface="+mj-ea"/>
                <a:ea typeface="+mj-ea"/>
                <a:sym typeface="Wingdings"/>
              </a:rPr>
              <a:t>　ＴＧの禁止・申告物質リストの</a:t>
            </a:r>
            <a:r>
              <a:rPr lang="en-US" altLang="ja-JP" sz="2000" b="1" dirty="0" smtClean="0">
                <a:latin typeface="+mj-ea"/>
                <a:ea typeface="+mj-ea"/>
                <a:sym typeface="Wingdings"/>
              </a:rPr>
              <a:t>GADSL</a:t>
            </a:r>
            <a:r>
              <a:rPr lang="ja-JP" altLang="en-US" sz="2000" b="1" dirty="0" smtClean="0">
                <a:latin typeface="+mj-ea"/>
                <a:ea typeface="+mj-ea"/>
                <a:sym typeface="Wingdings"/>
              </a:rPr>
              <a:t>管理区分に記載されていない</a:t>
            </a:r>
            <a:endParaRPr lang="en-US" altLang="ja-JP" sz="2000" b="1" dirty="0" smtClean="0">
              <a:latin typeface="+mj-ea"/>
              <a:ea typeface="+mj-ea"/>
              <a:sym typeface="Wingdings"/>
            </a:endParaRPr>
          </a:p>
          <a:p>
            <a:r>
              <a:rPr lang="ja-JP" altLang="en-US" sz="2000" b="1" dirty="0">
                <a:latin typeface="+mj-ea"/>
                <a:ea typeface="+mj-ea"/>
                <a:sym typeface="Wingdings"/>
              </a:rPr>
              <a:t>　</a:t>
            </a:r>
            <a:r>
              <a:rPr lang="ja-JP" altLang="en-US" sz="2000" b="1" dirty="0" smtClean="0">
                <a:latin typeface="+mj-ea"/>
                <a:ea typeface="+mj-ea"/>
                <a:sym typeface="Wingdings"/>
              </a:rPr>
              <a:t>　　物質は、</a:t>
            </a:r>
            <a:r>
              <a:rPr lang="ja-JP" altLang="en-US" sz="2000" b="1" dirty="0">
                <a:latin typeface="+mj-ea"/>
                <a:sym typeface="Wingdings" pitchFamily="2" charset="2"/>
              </a:rPr>
              <a:t>含有量</a:t>
            </a:r>
            <a:r>
              <a:rPr lang="ja-JP" altLang="en-US" sz="2000" b="1" dirty="0" smtClean="0">
                <a:latin typeface="+mj-ea"/>
                <a:sym typeface="Wingdings" pitchFamily="2" charset="2"/>
              </a:rPr>
              <a:t>合計</a:t>
            </a:r>
            <a:r>
              <a:rPr lang="en-US" altLang="ja-JP" sz="2000" b="1" dirty="0" smtClean="0">
                <a:latin typeface="+mj-ea"/>
                <a:sym typeface="Wingdings" pitchFamily="2" charset="2"/>
              </a:rPr>
              <a:t>10wt%</a:t>
            </a:r>
            <a:r>
              <a:rPr lang="ja-JP" altLang="en-US" sz="2000" b="1" dirty="0" smtClean="0">
                <a:latin typeface="+mj-ea"/>
                <a:sym typeface="Wingdings" pitchFamily="2" charset="2"/>
              </a:rPr>
              <a:t>以下の範囲で機密扱い（</a:t>
            </a:r>
            <a:r>
              <a:rPr lang="en-US" altLang="ja-JP" sz="2000" b="1" dirty="0" err="1" smtClean="0">
                <a:latin typeface="+mj-ea"/>
                <a:sym typeface="Wingdings" pitchFamily="2" charset="2"/>
              </a:rPr>
              <a:t>Misc</a:t>
            </a:r>
            <a:r>
              <a:rPr lang="ja-JP" altLang="en-US" sz="2000" b="1" dirty="0" smtClean="0">
                <a:latin typeface="+mj-ea"/>
                <a:sym typeface="Wingdings" pitchFamily="2" charset="2"/>
              </a:rPr>
              <a:t>）とする事が</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a:t>
            </a:r>
            <a:r>
              <a:rPr lang="ja-JP" altLang="en-US" sz="2000" b="1" dirty="0">
                <a:latin typeface="+mj-ea"/>
                <a:sym typeface="Wingdings" pitchFamily="2" charset="2"/>
              </a:rPr>
              <a:t>可能</a:t>
            </a:r>
            <a:endParaRPr lang="en-US" altLang="ja-JP" sz="2000" b="1" dirty="0" smtClean="0">
              <a:latin typeface="+mj-ea"/>
              <a:sym typeface="Wingdings" pitchFamily="2" charset="2"/>
            </a:endParaRPr>
          </a:p>
          <a:p>
            <a:endParaRPr lang="en-US" altLang="ja-JP" sz="2000" b="1" dirty="0">
              <a:solidFill>
                <a:srgbClr val="00B050"/>
              </a:solidFill>
              <a:latin typeface="+mj-ea"/>
              <a:ea typeface="+mj-ea"/>
              <a:sym typeface="Wingdings" pitchFamily="2" charset="2"/>
            </a:endParaRPr>
          </a:p>
          <a:p>
            <a:r>
              <a:rPr lang="ja-JP" altLang="en-US" sz="2000" b="1" dirty="0">
                <a:solidFill>
                  <a:srgbClr val="00B050"/>
                </a:solidFill>
                <a:latin typeface="+mj-ea"/>
                <a:sym typeface="Wingdings" pitchFamily="2" charset="2"/>
              </a:rPr>
              <a:t>　</a:t>
            </a:r>
            <a:r>
              <a:rPr lang="ja-JP" altLang="en-US" sz="2000" b="1" dirty="0">
                <a:latin typeface="+mj-ea"/>
                <a:sym typeface="Wingdings"/>
              </a:rPr>
              <a:t>　</a:t>
            </a:r>
            <a:r>
              <a:rPr lang="ja-JP" altLang="en-US" sz="2000" b="1" dirty="0" smtClean="0">
                <a:latin typeface="+mj-ea"/>
                <a:sym typeface="Wingdings"/>
              </a:rPr>
              <a:t>含有率の範囲を使用する場合の</a:t>
            </a:r>
            <a:r>
              <a:rPr lang="ja-JP" altLang="en-US" sz="2000" b="1" dirty="0">
                <a:latin typeface="+mj-ea"/>
                <a:sym typeface="Wingdings" pitchFamily="2" charset="2"/>
              </a:rPr>
              <a:t>機密扱い（</a:t>
            </a:r>
            <a:r>
              <a:rPr lang="en-US" altLang="ja-JP" sz="2000" b="1" dirty="0" err="1">
                <a:latin typeface="+mj-ea"/>
                <a:sym typeface="Wingdings" pitchFamily="2" charset="2"/>
              </a:rPr>
              <a:t>Misc</a:t>
            </a:r>
            <a:r>
              <a:rPr lang="ja-JP" altLang="en-US" sz="2000" b="1" dirty="0">
                <a:latin typeface="+mj-ea"/>
                <a:sym typeface="Wingdings" pitchFamily="2" charset="2"/>
              </a:rPr>
              <a:t>）</a:t>
            </a:r>
            <a:r>
              <a:rPr lang="ja-JP" altLang="en-US" sz="2000" b="1" dirty="0" smtClean="0">
                <a:latin typeface="+mj-ea"/>
                <a:sym typeface="Wingdings"/>
              </a:rPr>
              <a:t>は、範囲の最大値を</a:t>
            </a:r>
            <a:endParaRPr lang="en-US" altLang="ja-JP" sz="2000" b="1" dirty="0" smtClean="0">
              <a:latin typeface="+mj-ea"/>
              <a:sym typeface="Wingdings"/>
            </a:endParaRPr>
          </a:p>
          <a:p>
            <a:r>
              <a:rPr lang="ja-JP" altLang="en-US" sz="2000" b="1" dirty="0">
                <a:latin typeface="+mj-ea"/>
                <a:sym typeface="Wingdings"/>
              </a:rPr>
              <a:t>　</a:t>
            </a:r>
            <a:r>
              <a:rPr lang="ja-JP" altLang="en-US" sz="2000" b="1" dirty="0" smtClean="0">
                <a:latin typeface="+mj-ea"/>
                <a:sym typeface="Wingdings"/>
              </a:rPr>
              <a:t>　　適用　（例：</a:t>
            </a:r>
            <a:r>
              <a:rPr lang="en-US" altLang="ja-JP" sz="2000" b="1" dirty="0" smtClean="0">
                <a:latin typeface="+mj-ea"/>
                <a:sym typeface="Wingdings"/>
              </a:rPr>
              <a:t>NG</a:t>
            </a:r>
            <a:r>
              <a:rPr lang="ja-JP" altLang="en-US" sz="2000" b="1" dirty="0" smtClean="0">
                <a:latin typeface="+mj-ea"/>
                <a:sym typeface="Wingdings"/>
              </a:rPr>
              <a:t>　</a:t>
            </a:r>
            <a:r>
              <a:rPr lang="en-US" altLang="ja-JP" sz="2000" b="1" dirty="0" err="1" smtClean="0">
                <a:latin typeface="+mj-ea"/>
                <a:sym typeface="Wingdings"/>
              </a:rPr>
              <a:t>Misc</a:t>
            </a:r>
            <a:r>
              <a:rPr lang="ja-JP" altLang="en-US" sz="2000" b="1" dirty="0" smtClean="0">
                <a:latin typeface="+mj-ea"/>
                <a:sym typeface="Wingdings"/>
              </a:rPr>
              <a:t>　</a:t>
            </a:r>
            <a:r>
              <a:rPr lang="en-US" altLang="ja-JP" sz="2000" b="1" dirty="0">
                <a:latin typeface="+mj-ea"/>
                <a:sym typeface="Wingdings"/>
              </a:rPr>
              <a:t>8</a:t>
            </a:r>
            <a:r>
              <a:rPr lang="en-US" altLang="ja-JP" sz="2000" b="1" dirty="0" smtClean="0">
                <a:latin typeface="+mj-ea"/>
                <a:sym typeface="Wingdings"/>
              </a:rPr>
              <a:t>.0</a:t>
            </a:r>
            <a:r>
              <a:rPr lang="ja-JP" altLang="en-US" sz="2000" b="1" dirty="0" smtClean="0">
                <a:latin typeface="+mj-ea"/>
                <a:sym typeface="Wingdings"/>
              </a:rPr>
              <a:t>～</a:t>
            </a:r>
            <a:r>
              <a:rPr lang="en-US" altLang="ja-JP" sz="2000" b="1" dirty="0" smtClean="0">
                <a:solidFill>
                  <a:srgbClr val="FF0000"/>
                </a:solidFill>
                <a:latin typeface="+mj-ea"/>
                <a:sym typeface="Wingdings"/>
              </a:rPr>
              <a:t>11.0</a:t>
            </a:r>
            <a:r>
              <a:rPr lang="en-US" altLang="ja-JP" sz="2000" b="1" dirty="0">
                <a:solidFill>
                  <a:srgbClr val="FF0000"/>
                </a:solidFill>
                <a:latin typeface="+mj-ea"/>
                <a:sym typeface="Wingdings"/>
              </a:rPr>
              <a:t>%</a:t>
            </a:r>
            <a:r>
              <a:rPr lang="ja-JP" altLang="en-US" sz="2000" b="1" dirty="0" err="1" smtClean="0">
                <a:latin typeface="+mj-ea"/>
                <a:sym typeface="Wingdings"/>
              </a:rPr>
              <a:t>、</a:t>
            </a:r>
            <a:r>
              <a:rPr lang="en-US" altLang="ja-JP" sz="2000" b="1" dirty="0" smtClean="0">
                <a:latin typeface="+mj-ea"/>
                <a:sym typeface="Wingdings"/>
              </a:rPr>
              <a:t>OK</a:t>
            </a:r>
            <a:r>
              <a:rPr lang="ja-JP" altLang="en-US" sz="2000" b="1" dirty="0">
                <a:latin typeface="+mj-ea"/>
                <a:sym typeface="Wingdings"/>
              </a:rPr>
              <a:t> </a:t>
            </a:r>
            <a:r>
              <a:rPr lang="ja-JP" altLang="en-US" sz="2000" b="1" dirty="0" smtClean="0">
                <a:latin typeface="+mj-ea"/>
                <a:sym typeface="Wingdings"/>
              </a:rPr>
              <a:t> </a:t>
            </a:r>
            <a:r>
              <a:rPr lang="en-US" altLang="ja-JP" sz="2000" b="1" dirty="0" err="1" smtClean="0">
                <a:latin typeface="+mj-ea"/>
                <a:sym typeface="Wingdings"/>
              </a:rPr>
              <a:t>Misc</a:t>
            </a:r>
            <a:r>
              <a:rPr lang="ja-JP" altLang="en-US" sz="2000" b="1" dirty="0" smtClean="0">
                <a:latin typeface="+mj-ea"/>
                <a:sym typeface="Wingdings"/>
              </a:rPr>
              <a:t>　</a:t>
            </a:r>
            <a:r>
              <a:rPr lang="en-US" altLang="ja-JP" sz="2000" b="1" dirty="0" smtClean="0">
                <a:latin typeface="+mj-ea"/>
                <a:sym typeface="Wingdings"/>
              </a:rPr>
              <a:t>7.0</a:t>
            </a:r>
            <a:r>
              <a:rPr lang="ja-JP" altLang="en-US" sz="2000" b="1" dirty="0" smtClean="0">
                <a:latin typeface="+mj-ea"/>
                <a:sym typeface="Wingdings"/>
              </a:rPr>
              <a:t>～</a:t>
            </a:r>
            <a:r>
              <a:rPr lang="en-US" altLang="ja-JP" sz="2000" b="1" dirty="0" smtClean="0">
                <a:solidFill>
                  <a:srgbClr val="0000FF"/>
                </a:solidFill>
                <a:latin typeface="+mj-ea"/>
                <a:sym typeface="Wingdings"/>
              </a:rPr>
              <a:t>10.0%</a:t>
            </a:r>
            <a:r>
              <a:rPr lang="ja-JP" altLang="en-US" sz="2000" b="1" dirty="0" smtClean="0">
                <a:latin typeface="+mj-ea"/>
                <a:sym typeface="Wingdings"/>
              </a:rPr>
              <a:t>）</a:t>
            </a:r>
            <a:endParaRPr lang="en-US" altLang="ja-JP" sz="2000" b="1" dirty="0" smtClean="0">
              <a:latin typeface="+mj-ea"/>
              <a:sym typeface="Wingdings"/>
            </a:endParaRPr>
          </a:p>
        </p:txBody>
      </p:sp>
      <p:grpSp>
        <p:nvGrpSpPr>
          <p:cNvPr id="25" name="グループ化 24"/>
          <p:cNvGrpSpPr/>
          <p:nvPr/>
        </p:nvGrpSpPr>
        <p:grpSpPr>
          <a:xfrm>
            <a:off x="385256" y="4437112"/>
            <a:ext cx="8400472" cy="2045754"/>
            <a:chOff x="385256" y="4437112"/>
            <a:chExt cx="8400472" cy="2045754"/>
          </a:xfrm>
        </p:grpSpPr>
        <p:grpSp>
          <p:nvGrpSpPr>
            <p:cNvPr id="18" name="グループ化 17"/>
            <p:cNvGrpSpPr/>
            <p:nvPr/>
          </p:nvGrpSpPr>
          <p:grpSpPr>
            <a:xfrm>
              <a:off x="385256" y="4475293"/>
              <a:ext cx="8373488" cy="1618003"/>
              <a:chOff x="385256" y="2851500"/>
              <a:chExt cx="8373488" cy="1618003"/>
            </a:xfrm>
          </p:grpSpPr>
          <p:pic>
            <p:nvPicPr>
              <p:cNvPr id="16" name="図 15"/>
              <p:cNvPicPr>
                <a:picLocks noChangeAspect="1"/>
              </p:cNvPicPr>
              <p:nvPr/>
            </p:nvPicPr>
            <p:blipFill>
              <a:blip r:embed="rId2"/>
              <a:stretch>
                <a:fillRect/>
              </a:stretch>
            </p:blipFill>
            <p:spPr>
              <a:xfrm>
                <a:off x="385256" y="2851500"/>
                <a:ext cx="8373488" cy="1155000"/>
              </a:xfrm>
              <a:prstGeom prst="rect">
                <a:avLst/>
              </a:prstGeom>
            </p:spPr>
          </p:pic>
          <p:pic>
            <p:nvPicPr>
              <p:cNvPr id="17" name="図 16"/>
              <p:cNvPicPr>
                <a:picLocks noChangeAspect="1"/>
              </p:cNvPicPr>
              <p:nvPr/>
            </p:nvPicPr>
            <p:blipFill>
              <a:blip r:embed="rId3"/>
              <a:stretch>
                <a:fillRect/>
              </a:stretch>
            </p:blipFill>
            <p:spPr>
              <a:xfrm>
                <a:off x="385256" y="3996503"/>
                <a:ext cx="8373488" cy="473000"/>
              </a:xfrm>
              <a:prstGeom prst="rect">
                <a:avLst/>
              </a:prstGeom>
            </p:spPr>
          </p:pic>
        </p:grpSp>
        <p:sp>
          <p:nvSpPr>
            <p:cNvPr id="10" name="テキスト ボックス 9"/>
            <p:cNvSpPr txBox="1"/>
            <p:nvPr/>
          </p:nvSpPr>
          <p:spPr bwMode="auto">
            <a:xfrm>
              <a:off x="4932040" y="6225497"/>
              <a:ext cx="1431015"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成分</a:t>
              </a:r>
              <a:r>
                <a:rPr kumimoji="1" lang="en-US" altLang="ja-JP" sz="1200" dirty="0" smtClean="0">
                  <a:solidFill>
                    <a:srgbClr val="FF0000"/>
                  </a:solidFill>
                  <a:latin typeface="+mj-ea"/>
                  <a:ea typeface="+mj-ea"/>
                  <a:sym typeface="Wingdings" pitchFamily="2" charset="2"/>
                </a:rPr>
                <a:t>90%</a:t>
              </a:r>
              <a:r>
                <a:rPr kumimoji="1" lang="ja-JP" altLang="en-US" sz="1200" dirty="0" smtClean="0">
                  <a:solidFill>
                    <a:srgbClr val="FF0000"/>
                  </a:solidFill>
                  <a:latin typeface="+mj-ea"/>
                  <a:ea typeface="+mj-ea"/>
                  <a:sym typeface="Wingdings" pitchFamily="2" charset="2"/>
                </a:rPr>
                <a:t>以上を入力</a:t>
              </a:r>
            </a:p>
          </p:txBody>
        </p:sp>
        <p:cxnSp>
          <p:nvCxnSpPr>
            <p:cNvPr id="11" name="カギ線コネクタ 10"/>
            <p:cNvCxnSpPr>
              <a:stCxn id="10" idx="3"/>
              <a:endCxn id="12" idx="2"/>
            </p:cNvCxnSpPr>
            <p:nvPr/>
          </p:nvCxnSpPr>
          <p:spPr>
            <a:xfrm flipV="1">
              <a:off x="6363055" y="6165305"/>
              <a:ext cx="1143901" cy="188877"/>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6228184" y="4437112"/>
              <a:ext cx="2557544" cy="1728193"/>
            </a:xfrm>
            <a:prstGeom prst="roundRect">
              <a:avLst>
                <a:gd name="adj" fmla="val 3521"/>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41696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a:t>
            </a:fld>
            <a:endParaRPr lang="en-US" altLang="ja-JP" dirty="0"/>
          </a:p>
        </p:txBody>
      </p:sp>
      <p:sp>
        <p:nvSpPr>
          <p:cNvPr id="4" name="タイトル 2"/>
          <p:cNvSpPr>
            <a:spLocks noGrp="1"/>
          </p:cNvSpPr>
          <p:nvPr>
            <p:ph type="title"/>
          </p:nvPr>
        </p:nvSpPr>
        <p:spPr>
          <a:xfrm>
            <a:off x="1475656" y="0"/>
            <a:ext cx="6332094" cy="981758"/>
          </a:xfrm>
        </p:spPr>
        <p:txBody>
          <a:bodyPr/>
          <a:lstStyle/>
          <a:p>
            <a:r>
              <a:rPr kumimoji="1" lang="ja-JP" altLang="en-US" sz="3200" b="1" dirty="0" smtClean="0"/>
              <a:t>目次</a:t>
            </a:r>
            <a:endParaRPr kumimoji="1" lang="ja-JP" altLang="en-US" sz="3200" b="1" dirty="0"/>
          </a:p>
        </p:txBody>
      </p:sp>
      <p:pic>
        <p:nvPicPr>
          <p:cNvPr id="5" name="図 4"/>
          <p:cNvPicPr>
            <a:picLocks noChangeAspect="1"/>
          </p:cNvPicPr>
          <p:nvPr/>
        </p:nvPicPr>
        <p:blipFill>
          <a:blip r:embed="rId2"/>
          <a:stretch>
            <a:fillRect/>
          </a:stretch>
        </p:blipFill>
        <p:spPr>
          <a:xfrm>
            <a:off x="831596" y="1700808"/>
            <a:ext cx="7620214" cy="4487530"/>
          </a:xfrm>
          <a:prstGeom prst="rect">
            <a:avLst/>
          </a:prstGeom>
        </p:spPr>
      </p:pic>
    </p:spTree>
    <p:extLst>
      <p:ext uri="{BB962C8B-B14F-4D97-AF65-F5344CB8AC3E}">
        <p14:creationId xmlns:p14="http://schemas.microsoft.com/office/powerpoint/2010/main" val="35505137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30</a:t>
            </a:fld>
            <a:endParaRPr lang="en-US" altLang="ja-JP" dirty="0"/>
          </a:p>
        </p:txBody>
      </p:sp>
      <p:sp>
        <p:nvSpPr>
          <p:cNvPr id="7" name="テキスト ボックス 6"/>
          <p:cNvSpPr txBox="1"/>
          <p:nvPr/>
        </p:nvSpPr>
        <p:spPr bwMode="auto">
          <a:xfrm>
            <a:off x="612000" y="1267200"/>
            <a:ext cx="8173728" cy="2965803"/>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j-ea"/>
                <a:sym typeface="Wingdings" pitchFamily="2" charset="2"/>
              </a:rPr>
              <a:t>成分</a:t>
            </a:r>
            <a:r>
              <a:rPr lang="ja-JP" altLang="en-US" sz="2400" b="1" dirty="0" smtClean="0">
                <a:solidFill>
                  <a:srgbClr val="0000FF"/>
                </a:solidFill>
                <a:latin typeface="+mj-ea"/>
                <a:sym typeface="Wingdings" pitchFamily="2" charset="2"/>
              </a:rPr>
              <a:t>（物質）</a:t>
            </a:r>
            <a:r>
              <a:rPr lang="ja-JP" altLang="en-US" sz="2400" b="1" dirty="0">
                <a:solidFill>
                  <a:srgbClr val="0000FF"/>
                </a:solidFill>
                <a:latin typeface="+mj-ea"/>
                <a:sym typeface="Wingdings" pitchFamily="2" charset="2"/>
              </a:rPr>
              <a:t>は主成分</a:t>
            </a:r>
            <a:r>
              <a:rPr lang="en-US" altLang="ja-JP" sz="2400" b="1" dirty="0">
                <a:solidFill>
                  <a:srgbClr val="0000FF"/>
                </a:solidFill>
                <a:latin typeface="+mj-ea"/>
                <a:sym typeface="Wingdings" pitchFamily="2" charset="2"/>
              </a:rPr>
              <a:t>100%</a:t>
            </a:r>
            <a:r>
              <a:rPr lang="ja-JP" altLang="en-US" sz="2400" b="1" dirty="0">
                <a:solidFill>
                  <a:srgbClr val="0000FF"/>
                </a:solidFill>
                <a:latin typeface="+mj-ea"/>
                <a:sym typeface="Wingdings" pitchFamily="2" charset="2"/>
              </a:rPr>
              <a:t>にしない</a:t>
            </a:r>
            <a:endParaRPr lang="en-US" altLang="ja-JP" sz="2400" b="1" dirty="0">
              <a:solidFill>
                <a:srgbClr val="0000FF"/>
              </a:solidFill>
              <a:latin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　</a:t>
            </a:r>
            <a:r>
              <a:rPr lang="ja-JP" altLang="en-US" sz="2000" b="1" dirty="0" smtClean="0">
                <a:latin typeface="+mj-ea"/>
                <a:ea typeface="+mj-ea"/>
                <a:sym typeface="Wingdings" pitchFamily="2" charset="2"/>
              </a:rPr>
              <a:t>ポリマー材料（</a:t>
            </a:r>
            <a:r>
              <a:rPr lang="en-US" altLang="ja-JP" sz="2000" b="1" dirty="0" smtClean="0">
                <a:latin typeface="+mj-ea"/>
                <a:ea typeface="+mj-ea"/>
                <a:sym typeface="Wingdings" pitchFamily="2" charset="2"/>
              </a:rPr>
              <a:t>VDA</a:t>
            </a:r>
            <a:r>
              <a:rPr lang="ja-JP" altLang="en-US" sz="2000" b="1" dirty="0" smtClean="0">
                <a:latin typeface="+mj-ea"/>
                <a:ea typeface="+mj-ea"/>
                <a:sym typeface="Wingdings" pitchFamily="2" charset="2"/>
              </a:rPr>
              <a:t>分類 </a:t>
            </a:r>
            <a:r>
              <a:rPr lang="en-US" altLang="ja-JP" sz="2000" b="1" dirty="0" smtClean="0">
                <a:latin typeface="+mj-ea"/>
                <a:ea typeface="+mj-ea"/>
                <a:sym typeface="Wingdings" pitchFamily="2" charset="2"/>
              </a:rPr>
              <a:t>5.x</a:t>
            </a:r>
            <a:r>
              <a:rPr lang="ja-JP" altLang="en-US" sz="2000" b="1" dirty="0" err="1" smtClean="0">
                <a:latin typeface="+mj-ea"/>
                <a:ea typeface="+mj-ea"/>
                <a:sym typeface="Wingdings" pitchFamily="2" charset="2"/>
              </a:rPr>
              <a:t>、</a:t>
            </a:r>
            <a:r>
              <a:rPr lang="en-US" altLang="ja-JP" sz="2000" b="1" dirty="0" smtClean="0">
                <a:latin typeface="+mj-ea"/>
                <a:ea typeface="+mj-ea"/>
                <a:sym typeface="Wingdings" pitchFamily="2" charset="2"/>
              </a:rPr>
              <a:t>6.x</a:t>
            </a:r>
            <a:r>
              <a:rPr lang="ja-JP" altLang="en-US" sz="2000" b="1" dirty="0" smtClean="0">
                <a:latin typeface="+mj-ea"/>
                <a:ea typeface="+mj-ea"/>
                <a:sym typeface="Wingdings" pitchFamily="2" charset="2"/>
              </a:rPr>
              <a:t>）には、少なくとも</a:t>
            </a:r>
            <a:r>
              <a:rPr lang="en-US" altLang="ja-JP" sz="2000" b="1" dirty="0" smtClean="0">
                <a:latin typeface="+mj-ea"/>
                <a:ea typeface="+mj-ea"/>
                <a:sym typeface="Wingdings" pitchFamily="2" charset="2"/>
              </a:rPr>
              <a:t>2</a:t>
            </a:r>
            <a:r>
              <a:rPr lang="ja-JP" altLang="en-US" sz="2000" b="1" dirty="0" err="1" smtClean="0">
                <a:latin typeface="+mj-ea"/>
                <a:ea typeface="+mj-ea"/>
                <a:sym typeface="Wingdings" pitchFamily="2" charset="2"/>
              </a:rPr>
              <a:t>つの</a:t>
            </a:r>
            <a:r>
              <a:rPr lang="ja-JP" altLang="en-US" sz="2000" b="1" dirty="0" smtClean="0">
                <a:latin typeface="+mj-ea"/>
                <a:ea typeface="+mj-ea"/>
                <a:sym typeface="Wingdings" pitchFamily="2" charset="2"/>
              </a:rPr>
              <a:t>以上の</a:t>
            </a:r>
            <a:endParaRPr lang="en-US" altLang="ja-JP" sz="2000" b="1" dirty="0" smtClean="0">
              <a:latin typeface="+mj-ea"/>
              <a:ea typeface="+mj-ea"/>
              <a:sym typeface="Wingdings" pitchFamily="2" charset="2"/>
            </a:endParaRPr>
          </a:p>
          <a:p>
            <a:pPr marL="0" indent="0" eaLnBrk="1" hangingPunct="1">
              <a:spcBef>
                <a:spcPct val="0"/>
              </a:spcBef>
              <a:buFont typeface="Arial" charset="0"/>
              <a:buNone/>
            </a:pPr>
            <a:r>
              <a:rPr lang="ja-JP" altLang="en-US" sz="2000" b="1" dirty="0" smtClean="0">
                <a:latin typeface="+mj-ea"/>
                <a:ea typeface="+mj-ea"/>
                <a:sym typeface="Wingdings" pitchFamily="2" charset="2"/>
              </a:rPr>
              <a:t>       化学物質（主成分、添加剤、不純物</a:t>
            </a:r>
            <a:r>
              <a:rPr lang="en-US" altLang="ja-JP" sz="2000" b="1" dirty="0" err="1" smtClean="0">
                <a:latin typeface="+mj-ea"/>
                <a:ea typeface="+mj-ea"/>
                <a:sym typeface="Wingdings" pitchFamily="2" charset="2"/>
              </a:rPr>
              <a:t>etc</a:t>
            </a:r>
            <a:r>
              <a:rPr lang="ja-JP" altLang="en-US" sz="2000" b="1" dirty="0" smtClean="0">
                <a:latin typeface="+mj-ea"/>
                <a:ea typeface="+mj-ea"/>
                <a:sym typeface="Wingdings" pitchFamily="2" charset="2"/>
              </a:rPr>
              <a:t>）を入力　</a:t>
            </a:r>
            <a:endParaRPr lang="en-US" altLang="ja-JP" sz="2000" b="1" dirty="0" smtClean="0">
              <a:solidFill>
                <a:srgbClr val="00B050"/>
              </a:solidFill>
              <a:latin typeface="+mj-ea"/>
              <a:ea typeface="+mj-ea"/>
              <a:sym typeface="Wingdings" pitchFamily="2" charset="2"/>
            </a:endParaRPr>
          </a:p>
          <a:p>
            <a:endParaRPr lang="en-US" altLang="ja-JP" sz="2000" b="1" dirty="0" smtClean="0">
              <a:latin typeface="+mj-ea"/>
              <a:ea typeface="+mj-ea"/>
              <a:sym typeface="Wingdings" pitchFamily="2" charset="2"/>
            </a:endParaRPr>
          </a:p>
          <a:p>
            <a:r>
              <a:rPr lang="ja-JP" altLang="en-US" sz="2000" b="1" dirty="0" smtClean="0">
                <a:solidFill>
                  <a:srgbClr val="00B050"/>
                </a:solidFill>
                <a:latin typeface="+mj-ea"/>
                <a:ea typeface="+mj-ea"/>
                <a:sym typeface="Wingdings" pitchFamily="2" charset="2"/>
              </a:rPr>
              <a:t>　</a:t>
            </a:r>
            <a:r>
              <a:rPr lang="ja-JP" altLang="en-US" sz="2000" b="1" dirty="0" smtClean="0">
                <a:latin typeface="+mj-ea"/>
                <a:ea typeface="+mj-ea"/>
                <a:sym typeface="Wingdings"/>
              </a:rPr>
              <a:t>　添加剤や不純物で</a:t>
            </a:r>
            <a:r>
              <a:rPr lang="ja-JP" altLang="en-US" sz="2000" b="1" dirty="0">
                <a:latin typeface="+mj-ea"/>
                <a:sym typeface="Wingdings" pitchFamily="2" charset="2"/>
              </a:rPr>
              <a:t>機密</a:t>
            </a:r>
            <a:r>
              <a:rPr lang="ja-JP" altLang="en-US" sz="2000" b="1" dirty="0" smtClean="0">
                <a:latin typeface="+mj-ea"/>
                <a:sym typeface="Wingdings" pitchFamily="2" charset="2"/>
              </a:rPr>
              <a:t>扱いの物質は、</a:t>
            </a:r>
            <a:r>
              <a:rPr lang="en-US" altLang="ja-JP" sz="2000" b="1" dirty="0" err="1" smtClean="0">
                <a:latin typeface="+mj-ea"/>
                <a:sym typeface="Wingdings" pitchFamily="2" charset="2"/>
              </a:rPr>
              <a:t>Misc</a:t>
            </a:r>
            <a:r>
              <a:rPr lang="ja-JP" altLang="en-US" sz="2000" b="1" dirty="0" smtClean="0">
                <a:latin typeface="+mj-ea"/>
                <a:sym typeface="Wingdings" pitchFamily="2" charset="2"/>
              </a:rPr>
              <a:t>として入力</a:t>
            </a:r>
            <a:endParaRPr lang="en-US" altLang="ja-JP" sz="2000" b="1" dirty="0" smtClean="0">
              <a:latin typeface="+mj-ea"/>
              <a:sym typeface="Wingdings" pitchFamily="2" charset="2"/>
            </a:endParaRPr>
          </a:p>
          <a:p>
            <a:r>
              <a:rPr lang="en-US" altLang="ja-JP" sz="2000" b="1" dirty="0" smtClean="0">
                <a:latin typeface="+mj-ea"/>
                <a:sym typeface="Wingdings" pitchFamily="2" charset="2"/>
              </a:rPr>
              <a:t/>
            </a:r>
            <a:br>
              <a:rPr lang="en-US" altLang="ja-JP" sz="2000" b="1" dirty="0" smtClean="0">
                <a:latin typeface="+mj-ea"/>
                <a:sym typeface="Wingdings" pitchFamily="2" charset="2"/>
              </a:rPr>
            </a:br>
            <a:r>
              <a:rPr lang="ja-JP" altLang="en-US" sz="2000" b="1" dirty="0">
                <a:solidFill>
                  <a:srgbClr val="00B050"/>
                </a:solidFill>
                <a:latin typeface="+mj-ea"/>
                <a:sym typeface="Wingdings" pitchFamily="2" charset="2"/>
              </a:rPr>
              <a:t>　</a:t>
            </a:r>
            <a:r>
              <a:rPr lang="ja-JP" altLang="en-US" sz="2000" b="1" dirty="0">
                <a:latin typeface="+mj-ea"/>
                <a:sym typeface="Wingdings"/>
              </a:rPr>
              <a:t>　</a:t>
            </a:r>
            <a:r>
              <a:rPr lang="en-US" altLang="ja-JP" sz="2000" b="1" dirty="0" smtClean="0">
                <a:latin typeface="+mj-ea"/>
                <a:sym typeface="Wingdings" pitchFamily="2" charset="2"/>
              </a:rPr>
              <a:t>TG</a:t>
            </a:r>
            <a:r>
              <a:rPr lang="ja-JP" altLang="en-US" sz="2000" b="1" dirty="0" smtClean="0">
                <a:latin typeface="+mj-ea"/>
                <a:sym typeface="Wingdings" pitchFamily="2" charset="2"/>
              </a:rPr>
              <a:t>禁止・申告物質リスト</a:t>
            </a:r>
            <a:r>
              <a:rPr lang="ja-JP" altLang="en-US" sz="2000" b="1" dirty="0">
                <a:latin typeface="+mj-ea"/>
                <a:sym typeface="Wingdings"/>
              </a:rPr>
              <a:t>の</a:t>
            </a:r>
            <a:r>
              <a:rPr lang="en-US" altLang="ja-JP" sz="2000" b="1" dirty="0">
                <a:latin typeface="+mj-ea"/>
                <a:sym typeface="Wingdings"/>
              </a:rPr>
              <a:t>GADSL</a:t>
            </a:r>
            <a:r>
              <a:rPr lang="ja-JP" altLang="en-US" sz="2000" b="1" dirty="0">
                <a:latin typeface="+mj-ea"/>
                <a:sym typeface="Wingdings"/>
              </a:rPr>
              <a:t>管理区分</a:t>
            </a:r>
            <a:r>
              <a:rPr lang="ja-JP" altLang="en-US" sz="2000" b="1" dirty="0" smtClean="0">
                <a:latin typeface="+mj-ea"/>
                <a:sym typeface="Wingdings" pitchFamily="2" charset="2"/>
              </a:rPr>
              <a:t>に掲載されている物質は</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機密扱い物質（</a:t>
            </a:r>
            <a:r>
              <a:rPr lang="en-US" altLang="ja-JP" sz="2000" b="1" dirty="0" err="1" smtClean="0">
                <a:latin typeface="+mj-ea"/>
                <a:sym typeface="Wingdings" pitchFamily="2" charset="2"/>
              </a:rPr>
              <a:t>Misc</a:t>
            </a:r>
            <a:r>
              <a:rPr lang="ja-JP" altLang="en-US" sz="2000" b="1" dirty="0" smtClean="0">
                <a:latin typeface="+mj-ea"/>
                <a:sym typeface="Wingdings" pitchFamily="2" charset="2"/>
              </a:rPr>
              <a:t>）にする事は出来ない</a:t>
            </a:r>
            <a:endParaRPr lang="en-US" altLang="ja-JP" sz="2000" b="1" dirty="0" smtClean="0">
              <a:latin typeface="+mj-ea"/>
              <a:sym typeface="Wingdings"/>
            </a:endParaRPr>
          </a:p>
        </p:txBody>
      </p:sp>
      <p:sp>
        <p:nvSpPr>
          <p:cNvPr id="8"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2-5.</a:t>
            </a:r>
            <a:r>
              <a:rPr lang="ja-JP" altLang="en-US" b="1" dirty="0" smtClean="0">
                <a:latin typeface="+mj-ea"/>
              </a:rPr>
              <a:t>物質情報</a:t>
            </a:r>
            <a:endParaRPr kumimoji="1" lang="ja-JP" altLang="en-US" dirty="0"/>
          </a:p>
        </p:txBody>
      </p:sp>
      <p:grpSp>
        <p:nvGrpSpPr>
          <p:cNvPr id="18" name="グループ化 17"/>
          <p:cNvGrpSpPr/>
          <p:nvPr/>
        </p:nvGrpSpPr>
        <p:grpSpPr>
          <a:xfrm>
            <a:off x="412240" y="4518445"/>
            <a:ext cx="8408232" cy="1964421"/>
            <a:chOff x="412240" y="4518445"/>
            <a:chExt cx="8408232" cy="1964421"/>
          </a:xfrm>
        </p:grpSpPr>
        <p:grpSp>
          <p:nvGrpSpPr>
            <p:cNvPr id="13" name="グループ化 12"/>
            <p:cNvGrpSpPr/>
            <p:nvPr/>
          </p:nvGrpSpPr>
          <p:grpSpPr>
            <a:xfrm>
              <a:off x="412240" y="4547301"/>
              <a:ext cx="8373488" cy="1618003"/>
              <a:chOff x="385256" y="2851500"/>
              <a:chExt cx="8373488" cy="1618003"/>
            </a:xfrm>
          </p:grpSpPr>
          <p:pic>
            <p:nvPicPr>
              <p:cNvPr id="15" name="図 14"/>
              <p:cNvPicPr>
                <a:picLocks noChangeAspect="1"/>
              </p:cNvPicPr>
              <p:nvPr/>
            </p:nvPicPr>
            <p:blipFill>
              <a:blip r:embed="rId2"/>
              <a:stretch>
                <a:fillRect/>
              </a:stretch>
            </p:blipFill>
            <p:spPr>
              <a:xfrm>
                <a:off x="385256" y="2851500"/>
                <a:ext cx="8373488" cy="1155000"/>
              </a:xfrm>
              <a:prstGeom prst="rect">
                <a:avLst/>
              </a:prstGeom>
            </p:spPr>
          </p:pic>
          <p:pic>
            <p:nvPicPr>
              <p:cNvPr id="16" name="図 15"/>
              <p:cNvPicPr>
                <a:picLocks noChangeAspect="1"/>
              </p:cNvPicPr>
              <p:nvPr/>
            </p:nvPicPr>
            <p:blipFill>
              <a:blip r:embed="rId3"/>
              <a:stretch>
                <a:fillRect/>
              </a:stretch>
            </p:blipFill>
            <p:spPr>
              <a:xfrm>
                <a:off x="385256" y="3996503"/>
                <a:ext cx="8373488" cy="473000"/>
              </a:xfrm>
              <a:prstGeom prst="rect">
                <a:avLst/>
              </a:prstGeom>
            </p:spPr>
          </p:pic>
        </p:grpSp>
        <p:sp>
          <p:nvSpPr>
            <p:cNvPr id="10" name="テキスト ボックス 9"/>
            <p:cNvSpPr txBox="1"/>
            <p:nvPr/>
          </p:nvSpPr>
          <p:spPr bwMode="auto">
            <a:xfrm>
              <a:off x="4932040" y="6225497"/>
              <a:ext cx="1886267"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en-US" altLang="ja-JP" sz="1200" dirty="0" smtClean="0">
                  <a:solidFill>
                    <a:srgbClr val="FF0000"/>
                  </a:solidFill>
                  <a:latin typeface="+mj-ea"/>
                  <a:ea typeface="+mj-ea"/>
                  <a:sym typeface="Wingdings" pitchFamily="2" charset="2"/>
                </a:rPr>
                <a:t>2</a:t>
              </a:r>
              <a:r>
                <a:rPr kumimoji="1" lang="ja-JP" altLang="en-US" sz="1200" dirty="0" smtClean="0">
                  <a:solidFill>
                    <a:srgbClr val="FF0000"/>
                  </a:solidFill>
                  <a:latin typeface="+mj-ea"/>
                  <a:ea typeface="+mj-ea"/>
                  <a:sym typeface="Wingdings" pitchFamily="2" charset="2"/>
                </a:rPr>
                <a:t>つ以上の化学物質を入力</a:t>
              </a:r>
            </a:p>
          </p:txBody>
        </p:sp>
        <p:cxnSp>
          <p:nvCxnSpPr>
            <p:cNvPr id="11" name="カギ線コネクタ 10"/>
            <p:cNvCxnSpPr>
              <a:stCxn id="10" idx="3"/>
              <a:endCxn id="12" idx="2"/>
            </p:cNvCxnSpPr>
            <p:nvPr/>
          </p:nvCxnSpPr>
          <p:spPr>
            <a:xfrm flipV="1">
              <a:off x="6818307" y="6191190"/>
              <a:ext cx="723393" cy="162992"/>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6262928" y="4518445"/>
              <a:ext cx="2557544" cy="1672745"/>
            </a:xfrm>
            <a:prstGeom prst="roundRect">
              <a:avLst>
                <a:gd name="adj" fmla="val 3521"/>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円/楕円 18"/>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Tree>
    <p:extLst>
      <p:ext uri="{BB962C8B-B14F-4D97-AF65-F5344CB8AC3E}">
        <p14:creationId xmlns:p14="http://schemas.microsoft.com/office/powerpoint/2010/main" val="36262629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stretch>
            <a:fillRect/>
          </a:stretch>
        </p:blipFill>
        <p:spPr>
          <a:xfrm>
            <a:off x="6266058" y="4374727"/>
            <a:ext cx="2144363" cy="1617000"/>
          </a:xfrm>
          <a:prstGeom prst="rect">
            <a:avLst/>
          </a:prstGeom>
        </p:spPr>
      </p:pic>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31</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2-6.</a:t>
            </a:r>
            <a:r>
              <a:rPr lang="ja-JP" altLang="en-US" b="1" dirty="0" smtClean="0">
                <a:latin typeface="+mj-ea"/>
              </a:rPr>
              <a:t>リサイクル情報</a:t>
            </a:r>
            <a:endParaRPr kumimoji="1" lang="ja-JP" altLang="en-US" dirty="0"/>
          </a:p>
        </p:txBody>
      </p:sp>
      <p:sp>
        <p:nvSpPr>
          <p:cNvPr id="4" name="テキスト ボックス 3"/>
          <p:cNvSpPr txBox="1"/>
          <p:nvPr/>
        </p:nvSpPr>
        <p:spPr bwMode="auto">
          <a:xfrm>
            <a:off x="612000" y="1267200"/>
            <a:ext cx="8424936" cy="3735244"/>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b="1" dirty="0" smtClean="0">
                <a:solidFill>
                  <a:srgbClr val="0000FF"/>
                </a:solidFill>
                <a:latin typeface="+mj-ea"/>
                <a:ea typeface="+mj-ea"/>
                <a:sym typeface="Wingdings" pitchFamily="2" charset="2"/>
              </a:rPr>
              <a:t>材質表示</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　</a:t>
            </a:r>
            <a:r>
              <a:rPr lang="ja-JP" altLang="en-US" sz="2000" b="1" dirty="0" smtClean="0">
                <a:latin typeface="+mj-ea"/>
                <a:ea typeface="+mj-ea"/>
                <a:sym typeface="Wingdings" pitchFamily="2" charset="2"/>
              </a:rPr>
              <a:t>材質表示の有無を確認し、材質表示［</a:t>
            </a:r>
            <a:r>
              <a:rPr lang="en-US" altLang="ja-JP" sz="2000" b="1" dirty="0" smtClean="0">
                <a:latin typeface="+mj-ea"/>
                <a:ea typeface="+mj-ea"/>
                <a:sym typeface="Wingdings" pitchFamily="2" charset="2"/>
              </a:rPr>
              <a:t>32]</a:t>
            </a:r>
            <a:r>
              <a:rPr lang="ja-JP" altLang="en-US" sz="2000" b="1" dirty="0" smtClean="0">
                <a:latin typeface="+mj-ea"/>
                <a:ea typeface="+mj-ea"/>
                <a:sym typeface="Wingdings" pitchFamily="2" charset="2"/>
              </a:rPr>
              <a:t>を入力</a:t>
            </a:r>
            <a:endParaRPr lang="en-US" altLang="ja-JP" sz="2000" b="1" dirty="0" smtClean="0">
              <a:latin typeface="+mj-ea"/>
              <a:ea typeface="+mj-ea"/>
              <a:sym typeface="Wingdings" pitchFamily="2" charset="2"/>
            </a:endParaRPr>
          </a:p>
          <a:p>
            <a:endParaRPr lang="en-US" altLang="ja-JP" sz="2000" b="1" dirty="0" smtClean="0">
              <a:latin typeface="+mn-ea"/>
              <a:ea typeface="+mn-ea"/>
              <a:sym typeface="Wingdings"/>
            </a:endParaRPr>
          </a:p>
          <a:p>
            <a:r>
              <a:rPr lang="ja-JP" altLang="en-US" sz="1600" b="1" dirty="0">
                <a:latin typeface="+mn-ea"/>
                <a:ea typeface="+mn-ea"/>
                <a:sym typeface="Wingdings"/>
              </a:rPr>
              <a:t>　</a:t>
            </a:r>
            <a:r>
              <a:rPr lang="ja-JP" altLang="en-US" sz="1600" b="1" dirty="0" smtClean="0">
                <a:latin typeface="+mn-ea"/>
                <a:ea typeface="+mn-ea"/>
                <a:sym typeface="Wingdings"/>
              </a:rPr>
              <a:t>　　　　</a:t>
            </a:r>
            <a:r>
              <a:rPr lang="ja-JP" altLang="en-US" b="1" dirty="0" smtClean="0">
                <a:latin typeface="+mn-ea"/>
                <a:ea typeface="+mn-ea"/>
                <a:sym typeface="Wingdings"/>
              </a:rPr>
              <a:t>材質表示の選択肢の意味は以下の通り</a:t>
            </a:r>
            <a:endParaRPr lang="en-US" altLang="ja-JP" b="1" dirty="0">
              <a:latin typeface="+mn-ea"/>
              <a:ea typeface="+mn-ea"/>
              <a:sym typeface="Wingdings"/>
            </a:endParaRPr>
          </a:p>
          <a:p>
            <a:r>
              <a:rPr lang="ja-JP" altLang="en-US" b="1" dirty="0">
                <a:latin typeface="+mn-ea"/>
                <a:ea typeface="+mn-ea"/>
                <a:sym typeface="Wingdings"/>
              </a:rPr>
              <a:t>　　</a:t>
            </a:r>
            <a:r>
              <a:rPr lang="ja-JP" altLang="en-US" b="1" dirty="0" smtClean="0">
                <a:latin typeface="+mn-ea"/>
                <a:ea typeface="+mn-ea"/>
                <a:sym typeface="Wingdings"/>
              </a:rPr>
              <a:t>　　　　　　</a:t>
            </a:r>
            <a:r>
              <a:rPr lang="ja-JP" altLang="en-US" b="1" dirty="0" smtClean="0">
                <a:solidFill>
                  <a:srgbClr val="0000FF"/>
                </a:solidFill>
                <a:latin typeface="+mn-ea"/>
                <a:ea typeface="+mn-ea"/>
                <a:sym typeface="Wingdings" pitchFamily="2" charset="2"/>
              </a:rPr>
              <a:t>Ｙ （はい）：依頼元</a:t>
            </a:r>
            <a:r>
              <a:rPr lang="en-US" altLang="ja-JP" b="1" dirty="0" smtClean="0">
                <a:solidFill>
                  <a:srgbClr val="0000FF"/>
                </a:solidFill>
                <a:latin typeface="+mn-ea"/>
                <a:ea typeface="+mn-ea"/>
                <a:sym typeface="Wingdings" pitchFamily="2" charset="2"/>
              </a:rPr>
              <a:t>OEM</a:t>
            </a:r>
            <a:r>
              <a:rPr lang="ja-JP" altLang="en-US" b="1" dirty="0" smtClean="0">
                <a:solidFill>
                  <a:srgbClr val="0000FF"/>
                </a:solidFill>
                <a:latin typeface="+mn-ea"/>
                <a:ea typeface="+mn-ea"/>
                <a:sym typeface="Wingdings" pitchFamily="2" charset="2"/>
              </a:rPr>
              <a:t>の規定通りに材質表示が行われている</a:t>
            </a:r>
            <a:endParaRPr lang="en-US" altLang="ja-JP" b="1" dirty="0">
              <a:solidFill>
                <a:srgbClr val="0000FF"/>
              </a:solidFill>
              <a:latin typeface="+mn-ea"/>
              <a:ea typeface="+mn-ea"/>
              <a:sym typeface="Wingdings" pitchFamily="2" charset="2"/>
            </a:endParaRPr>
          </a:p>
          <a:p>
            <a:pPr marL="0" indent="0" eaLnBrk="1" hangingPunct="1">
              <a:spcBef>
                <a:spcPct val="0"/>
              </a:spcBef>
              <a:buFont typeface="Arial" charset="0"/>
              <a:buNone/>
            </a:pPr>
            <a:r>
              <a:rPr lang="ja-JP" altLang="en-US" b="1" dirty="0">
                <a:latin typeface="+mn-ea"/>
                <a:ea typeface="+mn-ea"/>
                <a:sym typeface="Wingdings" pitchFamily="2" charset="2"/>
              </a:rPr>
              <a:t>　</a:t>
            </a:r>
            <a:r>
              <a:rPr lang="ja-JP" altLang="en-US" b="1" dirty="0" smtClean="0">
                <a:latin typeface="+mn-ea"/>
                <a:ea typeface="+mn-ea"/>
                <a:sym typeface="Wingdings" pitchFamily="2" charset="2"/>
              </a:rPr>
              <a:t>　　　　　　　</a:t>
            </a:r>
            <a:r>
              <a:rPr lang="ja-JP" altLang="en-US" b="1" dirty="0" smtClean="0">
                <a:solidFill>
                  <a:srgbClr val="FF0000"/>
                </a:solidFill>
                <a:latin typeface="+mn-ea"/>
                <a:ea typeface="+mn-ea"/>
                <a:sym typeface="Wingdings" pitchFamily="2" charset="2"/>
              </a:rPr>
              <a:t>Ｎ （いいえ）：要求されているにも関わらず材質表示が行われていない</a:t>
            </a:r>
            <a:endParaRPr lang="en-US" altLang="ja-JP" b="1" dirty="0" smtClean="0">
              <a:solidFill>
                <a:srgbClr val="FF0000"/>
              </a:solidFill>
              <a:latin typeface="+mn-ea"/>
              <a:ea typeface="+mn-ea"/>
              <a:sym typeface="Wingdings" pitchFamily="2" charset="2"/>
            </a:endParaRPr>
          </a:p>
          <a:p>
            <a:r>
              <a:rPr lang="ja-JP" altLang="en-US" b="1" dirty="0">
                <a:solidFill>
                  <a:srgbClr val="0000FF"/>
                </a:solidFill>
                <a:latin typeface="+mn-ea"/>
                <a:ea typeface="+mn-ea"/>
                <a:sym typeface="Wingdings" pitchFamily="2" charset="2"/>
              </a:rPr>
              <a:t>　 </a:t>
            </a:r>
            <a:r>
              <a:rPr lang="ja-JP" altLang="en-US" b="1" dirty="0" smtClean="0">
                <a:solidFill>
                  <a:srgbClr val="0000FF"/>
                </a:solidFill>
                <a:latin typeface="+mn-ea"/>
                <a:ea typeface="+mn-ea"/>
                <a:sym typeface="Wingdings" pitchFamily="2" charset="2"/>
              </a:rPr>
              <a:t>              </a:t>
            </a:r>
            <a:r>
              <a:rPr lang="en-US" altLang="ja-JP" b="1" dirty="0" smtClean="0">
                <a:solidFill>
                  <a:srgbClr val="0000FF"/>
                </a:solidFill>
                <a:latin typeface="+mn-ea"/>
                <a:ea typeface="+mn-ea"/>
                <a:sym typeface="Wingdings" pitchFamily="2" charset="2"/>
              </a:rPr>
              <a:t>N/A </a:t>
            </a:r>
            <a:r>
              <a:rPr lang="en-US" altLang="ja-JP" b="1" dirty="0">
                <a:solidFill>
                  <a:srgbClr val="0000FF"/>
                </a:solidFill>
                <a:latin typeface="+mn-ea"/>
                <a:ea typeface="+mn-ea"/>
                <a:sym typeface="Wingdings" pitchFamily="2" charset="2"/>
              </a:rPr>
              <a:t>(</a:t>
            </a:r>
            <a:r>
              <a:rPr lang="ja-JP" altLang="en-US" b="1" dirty="0">
                <a:solidFill>
                  <a:srgbClr val="0000FF"/>
                </a:solidFill>
                <a:latin typeface="+mn-ea"/>
                <a:ea typeface="+mn-ea"/>
                <a:sym typeface="Wingdings" pitchFamily="2" charset="2"/>
              </a:rPr>
              <a:t>該当しない）：質量、形状の制限、表面処理の仕様により部品</a:t>
            </a:r>
            <a:r>
              <a:rPr lang="ja-JP" altLang="en-US" b="1" dirty="0" smtClean="0">
                <a:solidFill>
                  <a:srgbClr val="0000FF"/>
                </a:solidFill>
                <a:latin typeface="+mn-ea"/>
                <a:ea typeface="+mn-ea"/>
                <a:sym typeface="Wingdings" pitchFamily="2" charset="2"/>
              </a:rPr>
              <a:t>に</a:t>
            </a:r>
            <a:endParaRPr lang="en-US" altLang="ja-JP" b="1" dirty="0">
              <a:solidFill>
                <a:srgbClr val="0000FF"/>
              </a:solidFill>
              <a:latin typeface="+mn-ea"/>
              <a:ea typeface="+mn-ea"/>
              <a:sym typeface="Wingdings" pitchFamily="2" charset="2"/>
            </a:endParaRPr>
          </a:p>
          <a:p>
            <a:r>
              <a:rPr lang="ja-JP" altLang="en-US" b="1" dirty="0" smtClean="0">
                <a:solidFill>
                  <a:srgbClr val="0000FF"/>
                </a:solidFill>
                <a:latin typeface="+mn-ea"/>
                <a:ea typeface="+mn-ea"/>
                <a:sym typeface="Wingdings" pitchFamily="2" charset="2"/>
              </a:rPr>
              <a:t>　　　　　　　　　　　　　　　　　　　　　材質</a:t>
            </a:r>
            <a:r>
              <a:rPr lang="ja-JP" altLang="en-US" b="1" dirty="0">
                <a:solidFill>
                  <a:srgbClr val="0000FF"/>
                </a:solidFill>
                <a:latin typeface="+mn-ea"/>
                <a:ea typeface="+mn-ea"/>
                <a:sym typeface="Wingdings" pitchFamily="2" charset="2"/>
              </a:rPr>
              <a:t>表示</a:t>
            </a:r>
            <a:r>
              <a:rPr lang="ja-JP" altLang="en-US" b="1" dirty="0" smtClean="0">
                <a:solidFill>
                  <a:srgbClr val="0000FF"/>
                </a:solidFill>
                <a:latin typeface="+mn-ea"/>
                <a:ea typeface="+mn-ea"/>
                <a:sym typeface="Wingdings" pitchFamily="2" charset="2"/>
              </a:rPr>
              <a:t>を行う</a:t>
            </a:r>
            <a:r>
              <a:rPr lang="ja-JP" altLang="en-US" b="1" dirty="0">
                <a:solidFill>
                  <a:srgbClr val="0000FF"/>
                </a:solidFill>
                <a:latin typeface="+mn-ea"/>
                <a:ea typeface="+mn-ea"/>
                <a:sym typeface="Wingdings" pitchFamily="2" charset="2"/>
              </a:rPr>
              <a:t>必要が</a:t>
            </a:r>
            <a:r>
              <a:rPr lang="ja-JP" altLang="en-US" b="1" dirty="0" smtClean="0">
                <a:solidFill>
                  <a:srgbClr val="0000FF"/>
                </a:solidFill>
                <a:latin typeface="+mn-ea"/>
                <a:ea typeface="+mn-ea"/>
                <a:sym typeface="Wingdings" pitchFamily="2" charset="2"/>
              </a:rPr>
              <a:t>ない</a:t>
            </a:r>
            <a:r>
              <a:rPr lang="ja-JP" altLang="en-US" b="1" dirty="0" smtClean="0">
                <a:latin typeface="+mn-ea"/>
                <a:ea typeface="+mn-ea"/>
                <a:sym typeface="Wingdings"/>
              </a:rPr>
              <a:t>　</a:t>
            </a:r>
            <a:endParaRPr lang="en-US" altLang="ja-JP" b="1" dirty="0" smtClean="0">
              <a:latin typeface="+mn-ea"/>
              <a:ea typeface="+mn-ea"/>
              <a:sym typeface="Wingdings"/>
            </a:endParaRPr>
          </a:p>
          <a:p>
            <a:endParaRPr lang="en-US" altLang="ja-JP" sz="2000" b="1" dirty="0">
              <a:latin typeface="+mn-ea"/>
              <a:ea typeface="+mn-ea"/>
              <a:sym typeface="Wingdings"/>
            </a:endParaRPr>
          </a:p>
          <a:p>
            <a:r>
              <a:rPr lang="ja-JP" altLang="en-US" sz="2000" b="1" dirty="0" smtClean="0">
                <a:solidFill>
                  <a:srgbClr val="FF0000"/>
                </a:solidFill>
                <a:latin typeface="+mn-ea"/>
                <a:ea typeface="+mn-ea"/>
                <a:sym typeface="Wingdings"/>
              </a:rPr>
              <a:t>　［注意点］</a:t>
            </a:r>
            <a:endParaRPr lang="en-US" altLang="ja-JP" sz="2000" b="1" dirty="0" smtClean="0">
              <a:solidFill>
                <a:srgbClr val="FF0000"/>
              </a:solidFill>
              <a:latin typeface="+mn-ea"/>
              <a:ea typeface="+mn-ea"/>
              <a:sym typeface="Wingdings"/>
            </a:endParaRPr>
          </a:p>
          <a:p>
            <a:r>
              <a:rPr lang="ja-JP" altLang="en-US" sz="2000" b="1" dirty="0">
                <a:latin typeface="+mn-ea"/>
                <a:ea typeface="+mn-ea"/>
                <a:sym typeface="Wingdings"/>
              </a:rPr>
              <a:t>　</a:t>
            </a:r>
            <a:r>
              <a:rPr lang="ja-JP" altLang="en-US" sz="2000" b="1" dirty="0" smtClean="0">
                <a:latin typeface="+mn-ea"/>
                <a:ea typeface="+mn-ea"/>
                <a:sym typeface="Wingdings"/>
              </a:rPr>
              <a:t>　・</a:t>
            </a:r>
            <a:r>
              <a:rPr lang="en-US" altLang="ja-JP" sz="2000" b="1" dirty="0" smtClean="0">
                <a:latin typeface="+mn-ea"/>
                <a:sym typeface="Wingdings"/>
              </a:rPr>
              <a:t>TG</a:t>
            </a:r>
            <a:r>
              <a:rPr lang="ja-JP" altLang="en-US" sz="2000" b="1" dirty="0" smtClean="0">
                <a:latin typeface="+mn-ea"/>
                <a:sym typeface="Wingdings"/>
              </a:rPr>
              <a:t>の</a:t>
            </a:r>
            <a:r>
              <a:rPr lang="ja-JP" altLang="en-US" sz="2000" b="1" dirty="0">
                <a:latin typeface="+mn-ea"/>
                <a:sym typeface="Wingdings"/>
              </a:rPr>
              <a:t>製品に「</a:t>
            </a:r>
            <a:r>
              <a:rPr lang="en-US" altLang="ja-JP" sz="2000" b="1" dirty="0">
                <a:solidFill>
                  <a:srgbClr val="FF0000"/>
                </a:solidFill>
                <a:latin typeface="+mn-ea"/>
                <a:sym typeface="Wingdings"/>
              </a:rPr>
              <a:t>N</a:t>
            </a:r>
            <a:r>
              <a:rPr lang="ja-JP" altLang="en-US" sz="2000" b="1" dirty="0">
                <a:latin typeface="+mn-ea"/>
                <a:sym typeface="Wingdings"/>
              </a:rPr>
              <a:t>」が</a:t>
            </a:r>
            <a:r>
              <a:rPr lang="ja-JP" altLang="en-US" sz="2000" b="1" dirty="0" smtClean="0">
                <a:latin typeface="+mn-ea"/>
                <a:sym typeface="Wingdings"/>
              </a:rPr>
              <a:t>付く事はありえません</a:t>
            </a:r>
            <a:endParaRPr lang="en-US" altLang="ja-JP" sz="2000" b="1" dirty="0">
              <a:latin typeface="+mn-ea"/>
              <a:sym typeface="Wingdings"/>
            </a:endParaRPr>
          </a:p>
        </p:txBody>
      </p:sp>
      <p:sp>
        <p:nvSpPr>
          <p:cNvPr id="5" name="テキスト ボックス 4"/>
          <p:cNvSpPr txBox="1"/>
          <p:nvPr/>
        </p:nvSpPr>
        <p:spPr bwMode="auto">
          <a:xfrm>
            <a:off x="6012160" y="6165128"/>
            <a:ext cx="1692305" cy="257369"/>
          </a:xfrm>
          <a:prstGeom prst="rect">
            <a:avLst/>
          </a:prstGeom>
          <a:noFill/>
          <a:ln w="9525">
            <a:noFill/>
          </a:ln>
          <a:extLst/>
        </p:spPr>
        <p:txBody>
          <a:bodyPr wrap="none" lIns="72000" tIns="36000" rIns="72000" bIns="36000" rtlCol="0" anchor="t" anchorCtr="0">
            <a:spAutoFit/>
          </a:bodyPr>
          <a:lstStyle/>
          <a:p>
            <a:r>
              <a:rPr kumimoji="1" lang="ja-JP" altLang="en-US" sz="1200" dirty="0" smtClean="0">
                <a:solidFill>
                  <a:srgbClr val="FF0000"/>
                </a:solidFill>
                <a:latin typeface="+mj-ea"/>
                <a:ea typeface="+mj-ea"/>
                <a:sym typeface="Wingdings" pitchFamily="2" charset="2"/>
              </a:rPr>
              <a:t>「</a:t>
            </a:r>
            <a:r>
              <a:rPr kumimoji="1" lang="en-US" altLang="ja-JP" sz="1200" dirty="0" smtClean="0">
                <a:solidFill>
                  <a:srgbClr val="FF0000"/>
                </a:solidFill>
                <a:latin typeface="+mj-ea"/>
                <a:ea typeface="+mj-ea"/>
                <a:sym typeface="Wingdings" pitchFamily="2" charset="2"/>
              </a:rPr>
              <a:t>Y</a:t>
            </a:r>
            <a:r>
              <a:rPr kumimoji="1" lang="ja-JP" altLang="en-US" sz="1200" dirty="0" smtClean="0">
                <a:solidFill>
                  <a:srgbClr val="FF0000"/>
                </a:solidFill>
                <a:latin typeface="+mj-ea"/>
                <a:ea typeface="+mj-ea"/>
                <a:sym typeface="Wingdings" pitchFamily="2" charset="2"/>
              </a:rPr>
              <a:t>」または「</a:t>
            </a:r>
            <a:r>
              <a:rPr kumimoji="1" lang="en-US" altLang="ja-JP" sz="1200" dirty="0" smtClean="0">
                <a:solidFill>
                  <a:srgbClr val="FF0000"/>
                </a:solidFill>
                <a:latin typeface="+mj-ea"/>
                <a:ea typeface="+mj-ea"/>
                <a:sym typeface="Wingdings" pitchFamily="2" charset="2"/>
              </a:rPr>
              <a:t>N/A</a:t>
            </a:r>
            <a:r>
              <a:rPr kumimoji="1" lang="ja-JP" altLang="en-US" sz="1200" dirty="0" smtClean="0">
                <a:solidFill>
                  <a:srgbClr val="FF0000"/>
                </a:solidFill>
                <a:latin typeface="+mj-ea"/>
                <a:ea typeface="+mj-ea"/>
                <a:sym typeface="Wingdings" pitchFamily="2" charset="2"/>
              </a:rPr>
              <a:t>」を入力</a:t>
            </a:r>
          </a:p>
        </p:txBody>
      </p:sp>
      <p:cxnSp>
        <p:nvCxnSpPr>
          <p:cNvPr id="6" name="カギ線コネクタ 5"/>
          <p:cNvCxnSpPr>
            <a:stCxn id="5" idx="3"/>
            <a:endCxn id="8" idx="2"/>
          </p:cNvCxnSpPr>
          <p:nvPr/>
        </p:nvCxnSpPr>
        <p:spPr>
          <a:xfrm flipV="1">
            <a:off x="7704465" y="6049527"/>
            <a:ext cx="467935" cy="244286"/>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7884368" y="4374727"/>
            <a:ext cx="576063" cy="1674800"/>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643271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32</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2-7.</a:t>
            </a:r>
            <a:r>
              <a:rPr lang="ja-JP" altLang="en-US" b="1" dirty="0" smtClean="0">
                <a:latin typeface="+mj-ea"/>
              </a:rPr>
              <a:t>その他</a:t>
            </a:r>
            <a:endParaRPr kumimoji="1" lang="ja-JP" altLang="en-US" dirty="0"/>
          </a:p>
        </p:txBody>
      </p:sp>
      <p:sp>
        <p:nvSpPr>
          <p:cNvPr id="4" name="テキスト ボックス 3"/>
          <p:cNvSpPr txBox="1"/>
          <p:nvPr/>
        </p:nvSpPr>
        <p:spPr bwMode="auto">
          <a:xfrm>
            <a:off x="612000" y="1267200"/>
            <a:ext cx="8424936" cy="5058683"/>
          </a:xfrm>
          <a:prstGeom prst="rect">
            <a:avLst/>
          </a:prstGeom>
          <a:noFill/>
          <a:ln w="25400">
            <a:noFill/>
          </a:ln>
          <a:extLst/>
        </p:spPr>
        <p:txBody>
          <a:bodyPr wrap="square" lIns="72000" tIns="36000" rIns="72000" bIns="36000" rtlCol="0" anchor="t" anchorCtr="0">
            <a:spAutoFit/>
          </a:bodyPr>
          <a:lstStyle/>
          <a:p>
            <a:r>
              <a:rPr lang="ja-JP" altLang="en-US" sz="2400" b="1" dirty="0">
                <a:solidFill>
                  <a:srgbClr val="0000FF"/>
                </a:solidFill>
                <a:latin typeface="+mn-ea"/>
                <a:ea typeface="+mn-ea"/>
                <a:sym typeface="Wingdings" pitchFamily="2" charset="2"/>
              </a:rPr>
              <a:t>アプリケーションコード</a:t>
            </a:r>
            <a:endParaRPr lang="en-US" altLang="ja-JP" sz="2400" b="1" dirty="0">
              <a:solidFill>
                <a:srgbClr val="0000FF"/>
              </a:solidFill>
              <a:latin typeface="+mn-ea"/>
              <a:ea typeface="+mn-ea"/>
              <a:sym typeface="Wingdings" pitchFamily="2" charset="2"/>
            </a:endParaRPr>
          </a:p>
          <a:p>
            <a:endParaRPr lang="en-US" altLang="ja-JP" sz="2000" b="1" dirty="0">
              <a:solidFill>
                <a:srgbClr val="0000FF"/>
              </a:solidFill>
              <a:latin typeface="+mn-ea"/>
              <a:ea typeface="+mn-ea"/>
              <a:sym typeface="Wingdings" pitchFamily="2" charset="2"/>
            </a:endParaRPr>
          </a:p>
          <a:p>
            <a:r>
              <a:rPr lang="ja-JP" altLang="en-US" sz="2000" dirty="0">
                <a:latin typeface="+mn-ea"/>
                <a:ea typeface="+mn-ea"/>
                <a:sym typeface="Wingdings" pitchFamily="2" charset="2"/>
              </a:rPr>
              <a:t>　　</a:t>
            </a:r>
            <a:r>
              <a:rPr lang="ja-JP" altLang="en-US" sz="2000" b="1" dirty="0">
                <a:latin typeface="+mn-ea"/>
                <a:ea typeface="+mn-ea"/>
                <a:sym typeface="Wingdings" pitchFamily="2" charset="2"/>
              </a:rPr>
              <a:t>アプリケーションコードを必要と</a:t>
            </a:r>
            <a:r>
              <a:rPr lang="ja-JP" altLang="en-US" sz="2000" b="1" dirty="0" smtClean="0">
                <a:latin typeface="+mn-ea"/>
                <a:ea typeface="+mn-ea"/>
                <a:sym typeface="Wingdings" pitchFamily="2" charset="2"/>
              </a:rPr>
              <a:t>する物質</a:t>
            </a:r>
            <a:r>
              <a:rPr lang="ja-JP" altLang="en-US" sz="2000" b="1" dirty="0">
                <a:latin typeface="+mn-ea"/>
                <a:ea typeface="+mn-ea"/>
                <a:sym typeface="Wingdings" pitchFamily="2" charset="2"/>
              </a:rPr>
              <a:t>には</a:t>
            </a:r>
            <a:r>
              <a:rPr lang="ja-JP" altLang="en-US" sz="2000" b="1" dirty="0" smtClean="0">
                <a:latin typeface="+mn-ea"/>
                <a:ea typeface="+mn-ea"/>
                <a:sym typeface="Wingdings" pitchFamily="2" charset="2"/>
              </a:rPr>
              <a:t>、アプリケーション</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コード</a:t>
            </a:r>
            <a:r>
              <a:rPr lang="ja-JP" altLang="en-US" sz="2000" b="1" dirty="0">
                <a:latin typeface="+mn-ea"/>
                <a:ea typeface="+mn-ea"/>
                <a:sym typeface="Wingdings" pitchFamily="2" charset="2"/>
              </a:rPr>
              <a:t>［</a:t>
            </a:r>
            <a:r>
              <a:rPr lang="en-US" altLang="ja-JP" sz="2000" b="1" dirty="0">
                <a:latin typeface="+mn-ea"/>
                <a:ea typeface="+mn-ea"/>
                <a:sym typeface="Wingdings" pitchFamily="2" charset="2"/>
              </a:rPr>
              <a:t>34]</a:t>
            </a:r>
            <a:r>
              <a:rPr lang="ja-JP" altLang="en-US" sz="2000" b="1" dirty="0">
                <a:latin typeface="+mn-ea"/>
                <a:ea typeface="+mn-ea"/>
                <a:sym typeface="Wingdings" pitchFamily="2" charset="2"/>
              </a:rPr>
              <a:t>を入力</a:t>
            </a:r>
            <a:endParaRPr lang="en-US" altLang="ja-JP" sz="2000" b="1" dirty="0">
              <a:latin typeface="+mn-ea"/>
              <a:ea typeface="+mn-ea"/>
              <a:sym typeface="Wingdings" pitchFamily="2" charset="2"/>
            </a:endParaRPr>
          </a:p>
          <a:p>
            <a:endParaRPr lang="en-US" altLang="ja-JP" sz="2000" b="1" dirty="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dirty="0">
                <a:latin typeface="+mn-ea"/>
                <a:ea typeface="+mn-ea"/>
                <a:sym typeface="Wingdings" pitchFamily="2" charset="2"/>
              </a:rPr>
              <a:t>入手先：</a:t>
            </a:r>
            <a:r>
              <a:rPr lang="en-US" altLang="ja-JP" sz="2000" u="sng" dirty="0">
                <a:solidFill>
                  <a:srgbClr val="0000FF"/>
                </a:solidFill>
                <a:latin typeface="+mn-ea"/>
                <a:ea typeface="+mn-ea"/>
                <a:hlinkClick r:id="rId2"/>
              </a:rPr>
              <a:t>https://public.mdsystem.com/ja/web/imds-public-pages/faq</a:t>
            </a:r>
            <a:r>
              <a:rPr lang="en-US" altLang="ja-JP" sz="2000" u="sng" dirty="0">
                <a:solidFill>
                  <a:srgbClr val="0000FF"/>
                </a:solidFill>
                <a:latin typeface="+mn-ea"/>
                <a:ea typeface="+mn-ea"/>
              </a:rPr>
              <a:t> </a:t>
            </a:r>
            <a:endParaRPr lang="en-US" altLang="ja-JP" sz="2000" b="1" dirty="0">
              <a:solidFill>
                <a:srgbClr val="0000FF"/>
              </a:solidFill>
              <a:latin typeface="+mn-ea"/>
              <a:ea typeface="+mn-ea"/>
              <a:sym typeface="Wingdings" pitchFamily="2" charset="2"/>
            </a:endParaRPr>
          </a:p>
          <a:p>
            <a:r>
              <a:rPr lang="ja-JP" altLang="en-US" sz="2400" b="1" dirty="0">
                <a:latin typeface="+mn-ea"/>
                <a:sym typeface="Wingdings"/>
              </a:rPr>
              <a:t>　　　</a:t>
            </a:r>
            <a:r>
              <a:rPr lang="ja-JP" altLang="en-US" sz="1600" b="1" dirty="0">
                <a:latin typeface="+mn-ea"/>
                <a:ea typeface="+mn-ea"/>
                <a:sym typeface="Wingdings"/>
              </a:rPr>
              <a:t>　　　　　</a:t>
            </a:r>
            <a:r>
              <a:rPr lang="ja-JP" altLang="en-US" sz="1600" dirty="0">
                <a:latin typeface="+mn-ea"/>
                <a:ea typeface="+mn-ea"/>
              </a:rPr>
              <a:t>「</a:t>
            </a:r>
            <a:r>
              <a:rPr lang="en-US" altLang="ja-JP" sz="1600" dirty="0">
                <a:latin typeface="+mn-ea"/>
                <a:ea typeface="+mn-ea"/>
              </a:rPr>
              <a:t>FAQ(</a:t>
            </a:r>
            <a:r>
              <a:rPr lang="ja-JP" altLang="en-US" sz="1600" dirty="0">
                <a:latin typeface="+mn-ea"/>
                <a:ea typeface="+mn-ea"/>
              </a:rPr>
              <a:t>よくあるご質問集</a:t>
            </a:r>
            <a:r>
              <a:rPr lang="en-US" altLang="ja-JP" sz="1600" dirty="0">
                <a:latin typeface="+mn-ea"/>
                <a:ea typeface="+mn-ea"/>
              </a:rPr>
              <a:t>) – </a:t>
            </a:r>
            <a:r>
              <a:rPr lang="ja-JP" altLang="en-US" sz="1600" dirty="0">
                <a:latin typeface="+mn-ea"/>
                <a:ea typeface="+mn-ea"/>
              </a:rPr>
              <a:t>その他」の下方に記載されています。 </a:t>
            </a:r>
            <a:endParaRPr lang="en-US" altLang="ja-JP" sz="1600" b="1" dirty="0">
              <a:latin typeface="+mn-ea"/>
              <a:ea typeface="+mn-ea"/>
              <a:sym typeface="Wingdings"/>
            </a:endParaRPr>
          </a:p>
          <a:p>
            <a:endParaRPr lang="en-US" altLang="ja-JP" sz="1600" b="1" dirty="0">
              <a:latin typeface="+mj-ea"/>
              <a:ea typeface="+mj-ea"/>
              <a:sym typeface="Wingdings"/>
            </a:endParaRPr>
          </a:p>
          <a:p>
            <a:r>
              <a:rPr lang="ja-JP" altLang="en-US" sz="2000" b="1" dirty="0" smtClean="0">
                <a:solidFill>
                  <a:srgbClr val="FF0000"/>
                </a:solidFill>
                <a:latin typeface="+mn-ea"/>
                <a:ea typeface="+mn-ea"/>
                <a:sym typeface="Wingdings"/>
              </a:rPr>
              <a:t>　［注意点］</a:t>
            </a:r>
            <a:endParaRPr lang="en-US" altLang="ja-JP" sz="2000" b="1" dirty="0" smtClean="0">
              <a:solidFill>
                <a:srgbClr val="FF0000"/>
              </a:solidFill>
              <a:latin typeface="+mn-ea"/>
              <a:ea typeface="+mn-ea"/>
              <a:sym typeface="Wingdings"/>
            </a:endParaRPr>
          </a:p>
          <a:p>
            <a:r>
              <a:rPr lang="ja-JP" altLang="en-US" sz="2000" b="1" dirty="0">
                <a:latin typeface="+mn-ea"/>
                <a:ea typeface="+mn-ea"/>
                <a:sym typeface="Wingdings"/>
              </a:rPr>
              <a:t>　</a:t>
            </a:r>
            <a:r>
              <a:rPr lang="ja-JP" altLang="en-US" sz="2000" b="1" dirty="0" smtClean="0">
                <a:latin typeface="+mn-ea"/>
                <a:ea typeface="+mn-ea"/>
                <a:sym typeface="Wingdings"/>
              </a:rPr>
              <a:t>　</a:t>
            </a:r>
            <a:r>
              <a:rPr lang="ja-JP" altLang="en-US" sz="2000" b="1" dirty="0" smtClean="0">
                <a:latin typeface="+mn-ea"/>
                <a:sym typeface="Wingdings"/>
              </a:rPr>
              <a:t>・正しい</a:t>
            </a:r>
            <a:r>
              <a:rPr lang="ja-JP" altLang="en-US" sz="2000" b="1" dirty="0">
                <a:latin typeface="+mn-ea"/>
                <a:sym typeface="Wingdings"/>
              </a:rPr>
              <a:t>アプリケーションコードであるかどうかを</a:t>
            </a:r>
            <a:endParaRPr lang="en-US" altLang="ja-JP" sz="2000" b="1" dirty="0">
              <a:latin typeface="+mn-ea"/>
              <a:sym typeface="Wingdings"/>
            </a:endParaRPr>
          </a:p>
          <a:p>
            <a:r>
              <a:rPr lang="ja-JP" altLang="en-US" sz="2000" b="1" dirty="0">
                <a:latin typeface="+mn-ea"/>
                <a:sym typeface="Wingdings"/>
              </a:rPr>
              <a:t>　　　</a:t>
            </a:r>
            <a:r>
              <a:rPr lang="ja-JP" altLang="en-US" sz="2000" b="1" dirty="0" smtClean="0">
                <a:latin typeface="+mn-ea"/>
                <a:sym typeface="Wingdings"/>
              </a:rPr>
              <a:t>物質</a:t>
            </a:r>
            <a:r>
              <a:rPr lang="ja-JP" altLang="en-US" sz="2000" b="1" dirty="0">
                <a:latin typeface="+mn-ea"/>
                <a:sym typeface="Wingdings"/>
              </a:rPr>
              <a:t>毎に</a:t>
            </a:r>
            <a:r>
              <a:rPr lang="ja-JP" altLang="en-US" sz="2000" b="1" dirty="0" smtClean="0">
                <a:latin typeface="+mn-ea"/>
                <a:sym typeface="Wingdings"/>
              </a:rPr>
              <a:t>確認し選択して下さい。</a:t>
            </a:r>
            <a:endParaRPr lang="en-US" altLang="ja-JP" sz="2000" b="1" dirty="0" smtClean="0">
              <a:latin typeface="+mn-ea"/>
              <a:sym typeface="Wingdings"/>
            </a:endParaRPr>
          </a:p>
          <a:p>
            <a:endParaRPr lang="en-US" altLang="ja-JP" sz="2000" b="1" dirty="0" smtClean="0">
              <a:latin typeface="+mn-ea"/>
              <a:sym typeface="Wingdings"/>
            </a:endParaRPr>
          </a:p>
          <a:p>
            <a:r>
              <a:rPr lang="ja-JP" altLang="en-US" sz="2000" b="1" dirty="0" smtClean="0">
                <a:latin typeface="+mn-ea"/>
                <a:sym typeface="Wingdings"/>
              </a:rPr>
              <a:t>　　・</a:t>
            </a:r>
            <a:r>
              <a:rPr lang="en-US" altLang="ja-JP" sz="2000" b="1" dirty="0">
                <a:latin typeface="+mn-ea"/>
                <a:sym typeface="Wingdings"/>
              </a:rPr>
              <a:t>TG</a:t>
            </a:r>
            <a:r>
              <a:rPr lang="ja-JP" altLang="en-US" sz="2000" b="1" dirty="0">
                <a:latin typeface="+mn-ea"/>
                <a:sym typeface="Wingdings"/>
              </a:rPr>
              <a:t>の製品</a:t>
            </a:r>
            <a:r>
              <a:rPr lang="ja-JP" altLang="en-US" sz="2000" b="1" dirty="0" smtClean="0">
                <a:latin typeface="+mn-ea"/>
                <a:sym typeface="Wingdings"/>
              </a:rPr>
              <a:t>にアプリケーションコード「</a:t>
            </a:r>
            <a:r>
              <a:rPr lang="en-US" altLang="ja-JP" sz="2000" b="1" dirty="0" smtClean="0">
                <a:solidFill>
                  <a:srgbClr val="FF0000"/>
                </a:solidFill>
                <a:latin typeface="+mn-ea"/>
                <a:sym typeface="Wingdings"/>
              </a:rPr>
              <a:t>20</a:t>
            </a:r>
            <a:r>
              <a:rPr lang="ja-JP" altLang="en-US" sz="2000" b="1" dirty="0" smtClean="0">
                <a:latin typeface="+mn-ea"/>
                <a:sym typeface="Wingdings"/>
              </a:rPr>
              <a:t>」（使用禁止</a:t>
            </a:r>
            <a:endParaRPr lang="en-US" altLang="ja-JP" sz="2000" b="1" dirty="0" smtClean="0">
              <a:latin typeface="+mn-ea"/>
              <a:sym typeface="Wingdings"/>
            </a:endParaRPr>
          </a:p>
          <a:p>
            <a:r>
              <a:rPr lang="ja-JP" altLang="en-US" sz="2000" b="1" dirty="0">
                <a:latin typeface="+mn-ea"/>
                <a:sym typeface="Wingdings"/>
              </a:rPr>
              <a:t>　</a:t>
            </a:r>
            <a:r>
              <a:rPr lang="ja-JP" altLang="en-US" sz="2000" b="1" dirty="0" smtClean="0">
                <a:latin typeface="+mn-ea"/>
                <a:sym typeface="Wingdings"/>
              </a:rPr>
              <a:t>　　の可能性あり）が付く事はありえません。</a:t>
            </a:r>
            <a:endParaRPr lang="en-US" altLang="ja-JP" sz="2000" b="1" dirty="0" smtClean="0">
              <a:latin typeface="+mn-ea"/>
              <a:sym typeface="Wingdings"/>
            </a:endParaRPr>
          </a:p>
          <a:p>
            <a:endParaRPr lang="en-US" altLang="ja-JP" sz="2000" b="1" dirty="0">
              <a:latin typeface="+mn-ea"/>
              <a:sym typeface="Wingdings"/>
            </a:endParaRPr>
          </a:p>
          <a:p>
            <a:r>
              <a:rPr lang="ja-JP" altLang="en-US" sz="2000" b="1" dirty="0">
                <a:latin typeface="+mn-ea"/>
                <a:sym typeface="Wingdings"/>
              </a:rPr>
              <a:t>　　・特に</a:t>
            </a:r>
            <a:r>
              <a:rPr lang="ja-JP" altLang="en-US" sz="2000" b="1" u="sng" dirty="0">
                <a:solidFill>
                  <a:srgbClr val="FF0000"/>
                </a:solidFill>
                <a:latin typeface="+mn-ea"/>
                <a:sym typeface="Wingdings"/>
              </a:rPr>
              <a:t>有効期限</a:t>
            </a:r>
            <a:r>
              <a:rPr lang="ja-JP" altLang="en-US" sz="2000" b="1" dirty="0">
                <a:latin typeface="+mn-ea"/>
                <a:sym typeface="Wingdings"/>
              </a:rPr>
              <a:t>に注意して下さい</a:t>
            </a:r>
            <a:r>
              <a:rPr lang="ja-JP" altLang="en-US" sz="2000" b="1" dirty="0" smtClean="0">
                <a:latin typeface="+mn-ea"/>
                <a:sym typeface="Wingdings"/>
              </a:rPr>
              <a:t>。</a:t>
            </a:r>
            <a:endParaRPr lang="en-US" altLang="ja-JP" sz="2000" b="1" dirty="0" smtClean="0">
              <a:latin typeface="+mn-ea"/>
              <a:sym typeface="Wingdings"/>
            </a:endParaRPr>
          </a:p>
        </p:txBody>
      </p:sp>
      <p:grpSp>
        <p:nvGrpSpPr>
          <p:cNvPr id="12" name="グループ化 11"/>
          <p:cNvGrpSpPr/>
          <p:nvPr/>
        </p:nvGrpSpPr>
        <p:grpSpPr>
          <a:xfrm>
            <a:off x="6516216" y="3861048"/>
            <a:ext cx="2050975" cy="2454402"/>
            <a:chOff x="6516216" y="3861048"/>
            <a:chExt cx="2050975" cy="2454402"/>
          </a:xfrm>
        </p:grpSpPr>
        <p:grpSp>
          <p:nvGrpSpPr>
            <p:cNvPr id="9" name="グループ化 8"/>
            <p:cNvGrpSpPr/>
            <p:nvPr/>
          </p:nvGrpSpPr>
          <p:grpSpPr>
            <a:xfrm>
              <a:off x="6804248" y="3861048"/>
              <a:ext cx="1741950" cy="2078524"/>
              <a:chOff x="3701025" y="2851500"/>
              <a:chExt cx="1741950" cy="2078524"/>
            </a:xfrm>
          </p:grpSpPr>
          <p:pic>
            <p:nvPicPr>
              <p:cNvPr id="7" name="図 6"/>
              <p:cNvPicPr>
                <a:picLocks noChangeAspect="1"/>
              </p:cNvPicPr>
              <p:nvPr/>
            </p:nvPicPr>
            <p:blipFill>
              <a:blip r:embed="rId3"/>
              <a:stretch>
                <a:fillRect/>
              </a:stretch>
            </p:blipFill>
            <p:spPr>
              <a:xfrm>
                <a:off x="3701025" y="2851500"/>
                <a:ext cx="1741950" cy="1155000"/>
              </a:xfrm>
              <a:prstGeom prst="rect">
                <a:avLst/>
              </a:prstGeom>
            </p:spPr>
          </p:pic>
          <p:pic>
            <p:nvPicPr>
              <p:cNvPr id="8" name="図 7"/>
              <p:cNvPicPr>
                <a:picLocks noChangeAspect="1"/>
              </p:cNvPicPr>
              <p:nvPr/>
            </p:nvPicPr>
            <p:blipFill>
              <a:blip r:embed="rId4"/>
              <a:stretch>
                <a:fillRect/>
              </a:stretch>
            </p:blipFill>
            <p:spPr>
              <a:xfrm>
                <a:off x="3701025" y="3995024"/>
                <a:ext cx="1741950" cy="935000"/>
              </a:xfrm>
              <a:prstGeom prst="rect">
                <a:avLst/>
              </a:prstGeom>
            </p:spPr>
          </p:pic>
        </p:grpSp>
        <p:cxnSp>
          <p:nvCxnSpPr>
            <p:cNvPr id="15" name="カギ線コネクタ 14"/>
            <p:cNvCxnSpPr>
              <a:stCxn id="17" idx="3"/>
              <a:endCxn id="18" idx="2"/>
            </p:cNvCxnSpPr>
            <p:nvPr/>
          </p:nvCxnSpPr>
          <p:spPr>
            <a:xfrm flipV="1">
              <a:off x="7788534" y="5942304"/>
              <a:ext cx="509254" cy="244462"/>
            </a:xfrm>
            <a:prstGeom prst="bentConnector2">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bwMode="auto">
            <a:xfrm>
              <a:off x="6516216" y="6058081"/>
              <a:ext cx="1272318" cy="257369"/>
            </a:xfrm>
            <a:prstGeom prst="rect">
              <a:avLst/>
            </a:prstGeom>
            <a:noFill/>
            <a:ln w="9525">
              <a:noFill/>
            </a:ln>
            <a:extLst/>
          </p:spPr>
          <p:txBody>
            <a:bodyPr wrap="none" lIns="72000" tIns="36000" rIns="72000" bIns="36000" rtlCol="0" anchor="t" anchorCtr="0">
              <a:spAutoFit/>
            </a:bodyPr>
            <a:lstStyle/>
            <a:p>
              <a:r>
                <a:rPr lang="ja-JP" altLang="en-US" sz="1200" dirty="0" smtClean="0">
                  <a:solidFill>
                    <a:srgbClr val="FF0000"/>
                  </a:solidFill>
                  <a:latin typeface="+mj-ea"/>
                  <a:ea typeface="+mj-ea"/>
                  <a:sym typeface="Wingdings" pitchFamily="2" charset="2"/>
                </a:rPr>
                <a:t>該当コードを選択</a:t>
              </a:r>
              <a:endParaRPr kumimoji="1" lang="ja-JP" altLang="en-US" sz="1200" dirty="0" smtClean="0">
                <a:solidFill>
                  <a:srgbClr val="FF0000"/>
                </a:solidFill>
                <a:latin typeface="+mj-ea"/>
                <a:ea typeface="+mj-ea"/>
                <a:sym typeface="Wingdings" pitchFamily="2" charset="2"/>
              </a:endParaRPr>
            </a:p>
          </p:txBody>
        </p:sp>
        <p:sp>
          <p:nvSpPr>
            <p:cNvPr id="18" name="角丸四角形 17"/>
            <p:cNvSpPr/>
            <p:nvPr/>
          </p:nvSpPr>
          <p:spPr>
            <a:xfrm>
              <a:off x="8028385" y="3861048"/>
              <a:ext cx="538806" cy="2081256"/>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円/楕円 18"/>
          <p:cNvSpPr/>
          <p:nvPr/>
        </p:nvSpPr>
        <p:spPr>
          <a:xfrm>
            <a:off x="7812360" y="69269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Tree>
    <p:extLst>
      <p:ext uri="{BB962C8B-B14F-4D97-AF65-F5344CB8AC3E}">
        <p14:creationId xmlns:p14="http://schemas.microsoft.com/office/powerpoint/2010/main" val="4252559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33</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３</a:t>
            </a:r>
            <a:r>
              <a:rPr lang="ja-JP" altLang="en-US" b="1" dirty="0" smtClean="0">
                <a:latin typeface="+mj-ea"/>
              </a:rPr>
              <a:t>．データ提出時の</a:t>
            </a:r>
            <a:r>
              <a:rPr lang="ja-JP" altLang="en-US" b="1" dirty="0">
                <a:latin typeface="+mj-ea"/>
              </a:rPr>
              <a:t>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3-1.</a:t>
            </a:r>
            <a:r>
              <a:rPr lang="ja-JP" altLang="en-US" b="1" dirty="0" smtClean="0">
                <a:latin typeface="+mj-ea"/>
              </a:rPr>
              <a:t>入力データ確認</a:t>
            </a:r>
            <a:endParaRPr kumimoji="1" lang="ja-JP" altLang="en-US" dirty="0"/>
          </a:p>
        </p:txBody>
      </p:sp>
      <p:sp>
        <p:nvSpPr>
          <p:cNvPr id="4" name="テキスト ボックス 3"/>
          <p:cNvSpPr txBox="1"/>
          <p:nvPr/>
        </p:nvSpPr>
        <p:spPr bwMode="auto">
          <a:xfrm>
            <a:off x="612000" y="1267200"/>
            <a:ext cx="4608072" cy="2042473"/>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b="1" dirty="0" smtClean="0">
                <a:solidFill>
                  <a:srgbClr val="0000FF"/>
                </a:solidFill>
                <a:latin typeface="+mj-ea"/>
                <a:ea typeface="+mj-ea"/>
                <a:sym typeface="Wingdings" pitchFamily="2" charset="2"/>
              </a:rPr>
              <a:t>チェックリスト項目内容の確認</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a:t>
            </a:r>
            <a:r>
              <a:rPr lang="en-US" altLang="ja-JP" sz="2000" b="1" dirty="0" smtClean="0">
                <a:latin typeface="+mj-ea"/>
                <a:ea typeface="+mj-ea"/>
                <a:sym typeface="Wingdings" pitchFamily="2" charset="2"/>
              </a:rPr>
              <a:t>JAPI</a:t>
            </a:r>
            <a:r>
              <a:rPr lang="en-US" altLang="ja-JP" sz="2000" b="1" dirty="0">
                <a:latin typeface="+mj-ea"/>
                <a:ea typeface="+mj-ea"/>
                <a:sym typeface="Wingdings" pitchFamily="2" charset="2"/>
              </a:rPr>
              <a:t>A</a:t>
            </a:r>
            <a:r>
              <a:rPr lang="ja-JP" altLang="en-US" sz="2000" b="1" dirty="0" smtClean="0">
                <a:latin typeface="+mj-ea"/>
                <a:ea typeface="+mj-ea"/>
                <a:sym typeface="Wingdings" pitchFamily="2" charset="2"/>
              </a:rPr>
              <a:t>シートチェックリスト」に</a:t>
            </a:r>
            <a:r>
              <a:rPr lang="en-US" altLang="ja-JP" sz="2000" b="1" dirty="0" smtClean="0">
                <a:latin typeface="+mj-ea"/>
                <a:ea typeface="+mj-ea"/>
                <a:sym typeface="Wingdings" pitchFamily="2" charset="2"/>
              </a:rPr>
              <a:t/>
            </a:r>
            <a:br>
              <a:rPr lang="en-US" altLang="ja-JP" sz="2000" b="1" dirty="0" smtClean="0">
                <a:latin typeface="+mj-ea"/>
                <a:ea typeface="+mj-ea"/>
                <a:sym typeface="Wingdings" pitchFamily="2" charset="2"/>
              </a:rPr>
            </a:br>
            <a:r>
              <a:rPr lang="ja-JP" altLang="en-US" sz="2000" b="1" dirty="0" smtClean="0">
                <a:latin typeface="+mj-ea"/>
                <a:ea typeface="+mj-ea"/>
                <a:sym typeface="Wingdings" pitchFamily="2" charset="2"/>
              </a:rPr>
              <a:t>　　　記載されている内容は、間違いが</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多い項目です。</a:t>
            </a:r>
            <a:r>
              <a:rPr lang="en-US" altLang="ja-JP" sz="2000" b="1" dirty="0" smtClean="0">
                <a:latin typeface="+mj-ea"/>
                <a:ea typeface="+mj-ea"/>
                <a:sym typeface="Wingdings" pitchFamily="2" charset="2"/>
              </a:rPr>
              <a:t/>
            </a:r>
            <a:br>
              <a:rPr lang="en-US" altLang="ja-JP" sz="2000" b="1" dirty="0" smtClean="0">
                <a:latin typeface="+mj-ea"/>
                <a:ea typeface="+mj-ea"/>
                <a:sym typeface="Wingdings" pitchFamily="2" charset="2"/>
              </a:rPr>
            </a:br>
            <a:r>
              <a:rPr lang="ja-JP" altLang="en-US" sz="2000" b="1" dirty="0" smtClean="0">
                <a:latin typeface="+mj-ea"/>
                <a:ea typeface="+mj-ea"/>
                <a:sym typeface="Wingdings" pitchFamily="2" charset="2"/>
              </a:rPr>
              <a:t>　　　　今一度ご確認をお願いします。</a:t>
            </a:r>
            <a:endParaRPr lang="en-US" altLang="ja-JP" sz="2000" b="1" dirty="0" smtClean="0">
              <a:latin typeface="+mj-ea"/>
              <a:ea typeface="+mj-ea"/>
              <a:sym typeface="Wingdings" pitchFamily="2" charset="2"/>
            </a:endParaRPr>
          </a:p>
        </p:txBody>
      </p:sp>
      <p:sp>
        <p:nvSpPr>
          <p:cNvPr id="7"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pic>
        <p:nvPicPr>
          <p:cNvPr id="8" name="図 7"/>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004048" y="1298745"/>
            <a:ext cx="3613790" cy="5040560"/>
          </a:xfrm>
          <a:prstGeom prst="rect">
            <a:avLst/>
          </a:prstGeom>
          <a:ln>
            <a:solidFill>
              <a:schemeClr val="bg1">
                <a:lumMod val="75000"/>
              </a:schemeClr>
            </a:solidFill>
          </a:ln>
        </p:spPr>
      </p:pic>
    </p:spTree>
    <p:extLst>
      <p:ext uri="{BB962C8B-B14F-4D97-AF65-F5344CB8AC3E}">
        <p14:creationId xmlns:p14="http://schemas.microsoft.com/office/powerpoint/2010/main" val="21933223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34</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３</a:t>
            </a:r>
            <a:r>
              <a:rPr lang="ja-JP" altLang="en-US" b="1" dirty="0" smtClean="0">
                <a:latin typeface="+mj-ea"/>
              </a:rPr>
              <a:t>．データ提出時の</a:t>
            </a:r>
            <a:r>
              <a:rPr lang="ja-JP" altLang="en-US" b="1" dirty="0">
                <a:latin typeface="+mj-ea"/>
              </a:rPr>
              <a:t>注意ポイント</a:t>
            </a:r>
            <a:r>
              <a:rPr lang="en-US" altLang="ja-JP" b="1" dirty="0">
                <a:latin typeface="+mj-ea"/>
              </a:rPr>
              <a:t/>
            </a:r>
            <a:br>
              <a:rPr lang="en-US" altLang="ja-JP" b="1" dirty="0">
                <a:latin typeface="+mj-ea"/>
              </a:rPr>
            </a:br>
            <a:r>
              <a:rPr lang="ja-JP" altLang="en-US" b="1" dirty="0">
                <a:latin typeface="+mj-ea"/>
              </a:rPr>
              <a:t>　</a:t>
            </a:r>
            <a:r>
              <a:rPr lang="en-US" altLang="ja-JP" b="1" dirty="0">
                <a:latin typeface="+mj-ea"/>
              </a:rPr>
              <a:t> 3-1.</a:t>
            </a:r>
            <a:r>
              <a:rPr lang="ja-JP" altLang="en-US" b="1" dirty="0">
                <a:latin typeface="+mj-ea"/>
              </a:rPr>
              <a:t>入力データ確認</a:t>
            </a:r>
            <a:endParaRPr kumimoji="1" lang="ja-JP" altLang="en-US" dirty="0"/>
          </a:p>
        </p:txBody>
      </p:sp>
      <p:sp>
        <p:nvSpPr>
          <p:cNvPr id="4" name="テキスト ボックス 3"/>
          <p:cNvSpPr txBox="1"/>
          <p:nvPr/>
        </p:nvSpPr>
        <p:spPr bwMode="auto">
          <a:xfrm>
            <a:off x="612000" y="1267200"/>
            <a:ext cx="8424936" cy="3581356"/>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b="1" dirty="0" smtClean="0">
                <a:solidFill>
                  <a:srgbClr val="0000FF"/>
                </a:solidFill>
                <a:latin typeface="+mj-ea"/>
                <a:ea typeface="+mj-ea"/>
                <a:sym typeface="Wingdings" pitchFamily="2" charset="2"/>
              </a:rPr>
              <a:t>入力データにエラーがない事を確認</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［入力データのチェック］を実行し、入力データにエラーがない事を確認</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endParaRPr lang="en-US" altLang="ja-JP" sz="2000" b="1" dirty="0" smtClean="0">
              <a:latin typeface="+mj-ea"/>
              <a:ea typeface="+mj-ea"/>
              <a:sym typeface="Wingdings" pitchFamily="2" charset="2"/>
            </a:endParaRPr>
          </a:p>
          <a:p>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latin typeface="+mj-ea"/>
                <a:ea typeface="+mj-ea"/>
                <a:sym typeface="Wingdings" pitchFamily="2" charset="2"/>
              </a:rPr>
              <a:t>　</a:t>
            </a:r>
            <a:r>
              <a:rPr lang="ja-JP" altLang="en-US" sz="2000" dirty="0">
                <a:latin typeface="+mj-ea"/>
                <a:sym typeface="Wingdings" pitchFamily="2" charset="2"/>
              </a:rPr>
              <a:t></a:t>
            </a:r>
            <a:r>
              <a:rPr lang="ja-JP" altLang="en-US" sz="2000" b="1" dirty="0">
                <a:latin typeface="+mj-ea"/>
                <a:sym typeface="Wingdings" pitchFamily="2" charset="2"/>
              </a:rPr>
              <a:t>　</a:t>
            </a:r>
            <a:r>
              <a:rPr lang="ja-JP" altLang="en-US" sz="2000" b="1" dirty="0" smtClean="0">
                <a:latin typeface="+mj-ea"/>
                <a:sym typeface="Wingdings" pitchFamily="2" charset="2"/>
              </a:rPr>
              <a:t>エラーがある場合はデータ</a:t>
            </a:r>
            <a:r>
              <a:rPr lang="ja-JP" altLang="en-US" sz="2000" b="1" dirty="0">
                <a:latin typeface="+mj-ea"/>
                <a:sym typeface="Wingdings" pitchFamily="2" charset="2"/>
              </a:rPr>
              <a:t>を</a:t>
            </a:r>
            <a:r>
              <a:rPr lang="ja-JP" altLang="en-US" sz="2000" b="1" dirty="0" smtClean="0">
                <a:latin typeface="+mj-ea"/>
                <a:sym typeface="Wingdings" pitchFamily="2" charset="2"/>
              </a:rPr>
              <a:t>修正のうえ、再度</a:t>
            </a:r>
            <a:r>
              <a:rPr lang="ja-JP" altLang="en-US" sz="2000" b="1" dirty="0">
                <a:latin typeface="+mj-ea"/>
                <a:sym typeface="Wingdings" pitchFamily="2" charset="2"/>
              </a:rPr>
              <a:t>［入力データのチェック</a:t>
            </a:r>
            <a:r>
              <a:rPr lang="ja-JP" altLang="en-US" sz="2000" b="1" dirty="0" smtClean="0">
                <a:latin typeface="+mj-ea"/>
                <a:sym typeface="Wingdings" pitchFamily="2" charset="2"/>
              </a:rPr>
              <a:t>］</a:t>
            </a:r>
            <a:endParaRPr lang="en-US" altLang="ja-JP" sz="2000" b="1" dirty="0" smtClean="0">
              <a:latin typeface="+mj-ea"/>
              <a:sym typeface="Wingdings" pitchFamily="2" charset="2"/>
            </a:endParaRPr>
          </a:p>
          <a:p>
            <a:r>
              <a:rPr lang="ja-JP" altLang="en-US" sz="2000" b="1" dirty="0">
                <a:latin typeface="+mj-ea"/>
                <a:sym typeface="Wingdings" pitchFamily="2" charset="2"/>
              </a:rPr>
              <a:t>　</a:t>
            </a:r>
            <a:r>
              <a:rPr lang="ja-JP" altLang="en-US" sz="2000" b="1" dirty="0" smtClean="0">
                <a:latin typeface="+mj-ea"/>
                <a:sym typeface="Wingdings" pitchFamily="2" charset="2"/>
              </a:rPr>
              <a:t>　　を実行</a:t>
            </a:r>
            <a:endParaRPr lang="en-US" altLang="ja-JP" sz="2000" b="1" dirty="0" smtClean="0">
              <a:latin typeface="+mj-ea"/>
              <a:ea typeface="+mj-ea"/>
              <a:sym typeface="Wingdings" pitchFamily="2" charset="2"/>
            </a:endParaRPr>
          </a:p>
        </p:txBody>
      </p:sp>
      <p:grpSp>
        <p:nvGrpSpPr>
          <p:cNvPr id="13" name="グループ化 12"/>
          <p:cNvGrpSpPr/>
          <p:nvPr/>
        </p:nvGrpSpPr>
        <p:grpSpPr>
          <a:xfrm>
            <a:off x="1538985" y="2564904"/>
            <a:ext cx="6570965" cy="1304353"/>
            <a:chOff x="1526391" y="2727586"/>
            <a:chExt cx="6570965" cy="1304353"/>
          </a:xfrm>
        </p:grpSpPr>
        <p:grpSp>
          <p:nvGrpSpPr>
            <p:cNvPr id="5" name="グループ化 4"/>
            <p:cNvGrpSpPr/>
            <p:nvPr/>
          </p:nvGrpSpPr>
          <p:grpSpPr>
            <a:xfrm>
              <a:off x="1526391" y="2727586"/>
              <a:ext cx="3549665" cy="1304353"/>
              <a:chOff x="1186095" y="2879192"/>
              <a:chExt cx="3549665" cy="1304353"/>
            </a:xfrm>
          </p:grpSpPr>
          <p:pic>
            <p:nvPicPr>
              <p:cNvPr id="6"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186095" y="2879192"/>
                <a:ext cx="3549665" cy="13043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角丸四角形 6"/>
              <p:cNvSpPr/>
              <p:nvPr/>
            </p:nvSpPr>
            <p:spPr>
              <a:xfrm>
                <a:off x="1414529" y="3287279"/>
                <a:ext cx="781208" cy="235148"/>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p:cNvGrpSpPr/>
            <p:nvPr/>
          </p:nvGrpSpPr>
          <p:grpSpPr>
            <a:xfrm>
              <a:off x="4552256" y="2816177"/>
              <a:ext cx="3545100" cy="1109289"/>
              <a:chOff x="4211960" y="2967783"/>
              <a:chExt cx="3545100" cy="1109289"/>
            </a:xfrm>
          </p:grpSpPr>
          <p:pic>
            <p:nvPicPr>
              <p:cNvPr id="9" name="Picture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4211960" y="2967783"/>
                <a:ext cx="3545100" cy="1109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角丸四角形 9"/>
              <p:cNvSpPr/>
              <p:nvPr/>
            </p:nvSpPr>
            <p:spPr>
              <a:xfrm>
                <a:off x="4299161" y="3578864"/>
                <a:ext cx="776895" cy="265832"/>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右矢印 10"/>
            <p:cNvSpPr/>
            <p:nvPr/>
          </p:nvSpPr>
          <p:spPr>
            <a:xfrm rot="565820">
              <a:off x="3248082" y="3165041"/>
              <a:ext cx="432048" cy="320675"/>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2" name="Picture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743129" y="4922123"/>
            <a:ext cx="5184576" cy="1370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34942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35</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３</a:t>
            </a:r>
            <a:r>
              <a:rPr lang="ja-JP" altLang="en-US" b="1" dirty="0" smtClean="0">
                <a:latin typeface="+mj-ea"/>
              </a:rPr>
              <a:t>．データ提出時の</a:t>
            </a:r>
            <a:r>
              <a:rPr lang="ja-JP" altLang="en-US" b="1" dirty="0">
                <a:latin typeface="+mj-ea"/>
              </a:rPr>
              <a:t>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3-2.</a:t>
            </a:r>
            <a:r>
              <a:rPr lang="ja-JP" altLang="en-US" b="1" dirty="0" smtClean="0">
                <a:latin typeface="+mj-ea"/>
              </a:rPr>
              <a:t>提出データ</a:t>
            </a:r>
            <a:endParaRPr kumimoji="1" lang="ja-JP" altLang="en-US" dirty="0"/>
          </a:p>
        </p:txBody>
      </p:sp>
      <p:sp>
        <p:nvSpPr>
          <p:cNvPr id="4" name="テキスト ボックス 3"/>
          <p:cNvSpPr txBox="1"/>
          <p:nvPr/>
        </p:nvSpPr>
        <p:spPr bwMode="auto">
          <a:xfrm>
            <a:off x="612000" y="1267200"/>
            <a:ext cx="8424936" cy="4504686"/>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b="1" dirty="0" smtClean="0">
                <a:solidFill>
                  <a:srgbClr val="0000FF"/>
                </a:solidFill>
                <a:latin typeface="+mj-ea"/>
                <a:ea typeface="+mj-ea"/>
                <a:sym typeface="Wingdings" pitchFamily="2" charset="2"/>
              </a:rPr>
              <a:t>提出データファイル形式</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弊社に提出して頂くファイルは、</a:t>
            </a:r>
            <a:r>
              <a:rPr lang="en-US" altLang="ja-JP" sz="2000" b="1" dirty="0" smtClean="0">
                <a:latin typeface="+mj-ea"/>
                <a:ea typeface="+mj-ea"/>
                <a:sym typeface="Wingdings" pitchFamily="2" charset="2"/>
              </a:rPr>
              <a:t>CSV</a:t>
            </a:r>
            <a:r>
              <a:rPr lang="ja-JP" altLang="en-US" sz="2000" b="1" dirty="0" smtClean="0">
                <a:latin typeface="+mj-ea"/>
                <a:ea typeface="+mj-ea"/>
                <a:sym typeface="Wingdings" pitchFamily="2" charset="2"/>
              </a:rPr>
              <a:t>ファイル形式で提出</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latin typeface="+mj-ea"/>
                <a:ea typeface="+mj-ea"/>
                <a:sym typeface="Wingdings" pitchFamily="2" charset="2"/>
              </a:rPr>
              <a:t>　</a:t>
            </a:r>
            <a:r>
              <a:rPr lang="ja-JP" altLang="en-US" sz="2000" dirty="0" smtClean="0">
                <a:latin typeface="+mj-ea"/>
                <a:sym typeface="Wingdings" pitchFamily="2" charset="2"/>
              </a:rPr>
              <a:t></a:t>
            </a:r>
            <a:r>
              <a:rPr lang="ja-JP" altLang="en-US" sz="2000" b="1" dirty="0">
                <a:latin typeface="+mj-ea"/>
                <a:sym typeface="Wingdings" pitchFamily="2" charset="2"/>
              </a:rPr>
              <a:t>　</a:t>
            </a:r>
            <a:r>
              <a:rPr lang="ja-JP" altLang="en-US" sz="2000" b="1" dirty="0" smtClean="0">
                <a:latin typeface="+mj-ea"/>
                <a:sym typeface="Wingdings" pitchFamily="2" charset="2"/>
              </a:rPr>
              <a:t>［</a:t>
            </a:r>
            <a:r>
              <a:rPr lang="en-US" altLang="ja-JP" sz="2000" b="1" dirty="0" smtClean="0">
                <a:latin typeface="+mj-ea"/>
                <a:sym typeface="Wingdings" pitchFamily="2" charset="2"/>
              </a:rPr>
              <a:t>CSV</a:t>
            </a:r>
            <a:r>
              <a:rPr lang="ja-JP" altLang="en-US" sz="2000" b="1" dirty="0" smtClean="0">
                <a:latin typeface="+mj-ea"/>
                <a:sym typeface="Wingdings" pitchFamily="2" charset="2"/>
              </a:rPr>
              <a:t>ファイルの出力］ボタンをクリックし、</a:t>
            </a:r>
            <a:r>
              <a:rPr lang="en-US" altLang="ja-JP" sz="2000" b="1" dirty="0" smtClean="0">
                <a:latin typeface="+mj-ea"/>
                <a:sym typeface="Wingdings" pitchFamily="2" charset="2"/>
              </a:rPr>
              <a:t>CSV</a:t>
            </a:r>
            <a:r>
              <a:rPr lang="ja-JP" altLang="en-US" sz="2000" b="1" dirty="0" smtClean="0">
                <a:latin typeface="+mj-ea"/>
                <a:sym typeface="Wingdings" pitchFamily="2" charset="2"/>
              </a:rPr>
              <a:t>ファイルを出力</a:t>
            </a:r>
            <a:endParaRPr lang="en-US" altLang="ja-JP" sz="2000" b="1" dirty="0" smtClean="0">
              <a:latin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solidFill>
                  <a:srgbClr val="FF0000"/>
                </a:solidFill>
                <a:latin typeface="+mj-ea"/>
                <a:ea typeface="+mj-ea"/>
                <a:sym typeface="Wingdings" pitchFamily="2" charset="2"/>
              </a:rPr>
              <a:t>　［注意点］</a:t>
            </a:r>
            <a:endParaRPr lang="en-US" altLang="ja-JP" sz="2000" b="1" dirty="0" smtClean="0">
              <a:solidFill>
                <a:srgbClr val="FF0000"/>
              </a:solidFill>
              <a:latin typeface="+mj-ea"/>
              <a:ea typeface="+mj-ea"/>
              <a:sym typeface="Wingdings" pitchFamily="2" charset="2"/>
            </a:endParaRPr>
          </a:p>
          <a:p>
            <a:r>
              <a:rPr lang="ja-JP" altLang="en-US" sz="2000" b="1" dirty="0">
                <a:solidFill>
                  <a:srgbClr val="FF0000"/>
                </a:solidFill>
                <a:latin typeface="+mj-ea"/>
                <a:ea typeface="+mj-ea"/>
                <a:sym typeface="Wingdings" pitchFamily="2" charset="2"/>
              </a:rPr>
              <a:t>　</a:t>
            </a:r>
            <a:r>
              <a:rPr lang="ja-JP" altLang="en-US" sz="2000" b="1" dirty="0" smtClean="0">
                <a:solidFill>
                  <a:srgbClr val="FF0000"/>
                </a:solidFill>
                <a:latin typeface="+mj-ea"/>
                <a:ea typeface="+mj-ea"/>
                <a:sym typeface="Wingdings" pitchFamily="2" charset="2"/>
              </a:rPr>
              <a:t>　</a:t>
            </a:r>
            <a:r>
              <a:rPr lang="ja-JP" altLang="en-US" sz="2000" b="1" dirty="0" smtClean="0">
                <a:latin typeface="+mj-ea"/>
                <a:ea typeface="+mj-ea"/>
                <a:sym typeface="Wingdings" pitchFamily="2" charset="2"/>
              </a:rPr>
              <a:t>・</a:t>
            </a:r>
            <a:r>
              <a:rPr lang="en-US" altLang="ja-JP" sz="2000" b="1" dirty="0" smtClean="0">
                <a:latin typeface="+mj-ea"/>
                <a:ea typeface="+mj-ea"/>
                <a:sym typeface="Wingdings" pitchFamily="2" charset="2"/>
              </a:rPr>
              <a:t>TG</a:t>
            </a:r>
            <a:r>
              <a:rPr lang="ja-JP" altLang="en-US" sz="2000" b="1" dirty="0" smtClean="0">
                <a:latin typeface="+mj-ea"/>
                <a:ea typeface="+mj-ea"/>
                <a:sym typeface="Wingdings" pitchFamily="2" charset="2"/>
              </a:rPr>
              <a:t>の</a:t>
            </a:r>
            <a:r>
              <a:rPr lang="en-US" altLang="ja-JP" sz="2000" b="1" dirty="0" smtClean="0">
                <a:latin typeface="+mj-ea"/>
                <a:ea typeface="+mj-ea"/>
                <a:sym typeface="Wingdings" pitchFamily="2" charset="2"/>
              </a:rPr>
              <a:t>E-mail</a:t>
            </a:r>
            <a:r>
              <a:rPr lang="ja-JP" altLang="en-US" sz="2000" b="1" dirty="0" smtClean="0">
                <a:latin typeface="+mj-ea"/>
                <a:ea typeface="+mj-ea"/>
                <a:sym typeface="Wingdings" pitchFamily="2" charset="2"/>
              </a:rPr>
              <a:t>受領制限を越えると受領できません。</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必ずファイル容量の小さい</a:t>
            </a:r>
            <a:r>
              <a:rPr lang="en-US" altLang="ja-JP" sz="2000" b="1" dirty="0" smtClean="0">
                <a:latin typeface="+mj-ea"/>
                <a:ea typeface="+mj-ea"/>
                <a:sym typeface="Wingdings" pitchFamily="2" charset="2"/>
              </a:rPr>
              <a:t>CSV</a:t>
            </a:r>
            <a:r>
              <a:rPr lang="ja-JP" altLang="en-US" sz="2000" b="1" dirty="0" smtClean="0">
                <a:latin typeface="+mj-ea"/>
                <a:ea typeface="+mj-ea"/>
                <a:sym typeface="Wingdings" pitchFamily="2" charset="2"/>
              </a:rPr>
              <a:t>ファイル形式にて提出下さい。</a:t>
            </a:r>
            <a:endParaRPr lang="en-US" altLang="ja-JP" sz="2000" b="1" dirty="0" smtClean="0">
              <a:latin typeface="+mj-ea"/>
              <a:ea typeface="+mj-ea"/>
              <a:sym typeface="Wingdings" pitchFamily="2" charset="2"/>
            </a:endParaRPr>
          </a:p>
          <a:p>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・出力した</a:t>
            </a:r>
            <a:r>
              <a:rPr lang="en-US" altLang="ja-JP" sz="2000" b="1" dirty="0" smtClean="0">
                <a:latin typeface="+mj-ea"/>
                <a:ea typeface="+mj-ea"/>
                <a:sym typeface="Wingdings" pitchFamily="2" charset="2"/>
              </a:rPr>
              <a:t>CSV</a:t>
            </a:r>
            <a:r>
              <a:rPr lang="ja-JP" altLang="en-US" sz="2000" b="1" dirty="0" smtClean="0">
                <a:latin typeface="+mj-ea"/>
                <a:ea typeface="+mj-ea"/>
                <a:sym typeface="Wingdings" pitchFamily="2" charset="2"/>
              </a:rPr>
              <a:t>ファイルを直接修正</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するとファイルが破損します。</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修正が必要な場合は、</a:t>
            </a:r>
            <a:r>
              <a:rPr lang="en-US" altLang="ja-JP" sz="2000" b="1" dirty="0" smtClean="0">
                <a:latin typeface="+mj-ea"/>
                <a:ea typeface="+mj-ea"/>
                <a:sym typeface="Wingdings" pitchFamily="2" charset="2"/>
              </a:rPr>
              <a:t>CSV</a:t>
            </a:r>
            <a:r>
              <a:rPr lang="ja-JP" altLang="en-US" sz="2000" b="1" dirty="0" smtClean="0">
                <a:latin typeface="+mj-ea"/>
                <a:ea typeface="+mj-ea"/>
                <a:sym typeface="Wingdings" pitchFamily="2" charset="2"/>
              </a:rPr>
              <a:t>ファイ</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ルを</a:t>
            </a:r>
            <a:r>
              <a:rPr lang="en-US" altLang="ja-JP" sz="2000" b="1" dirty="0" smtClean="0">
                <a:latin typeface="+mj-ea"/>
                <a:ea typeface="+mj-ea"/>
                <a:sym typeface="Wingdings" pitchFamily="2" charset="2"/>
              </a:rPr>
              <a:t>JAMA</a:t>
            </a:r>
            <a:r>
              <a:rPr lang="ja-JP" altLang="en-US" sz="2000" b="1" dirty="0" smtClean="0">
                <a:latin typeface="+mj-ea"/>
                <a:ea typeface="+mj-ea"/>
                <a:sym typeface="Wingdings" pitchFamily="2" charset="2"/>
              </a:rPr>
              <a:t>シートに取込んで下さい。</a:t>
            </a:r>
            <a:endParaRPr lang="en-US" altLang="ja-JP" sz="2000" b="1" dirty="0" smtClean="0">
              <a:latin typeface="+mj-ea"/>
              <a:ea typeface="+mj-ea"/>
              <a:sym typeface="Wingdings" pitchFamily="2" charset="2"/>
            </a:endParaRPr>
          </a:p>
        </p:txBody>
      </p:sp>
      <p:grpSp>
        <p:nvGrpSpPr>
          <p:cNvPr id="10" name="グループ化 9"/>
          <p:cNvGrpSpPr/>
          <p:nvPr/>
        </p:nvGrpSpPr>
        <p:grpSpPr>
          <a:xfrm>
            <a:off x="5220072" y="4797818"/>
            <a:ext cx="3577530" cy="1123379"/>
            <a:chOff x="5220072" y="4797818"/>
            <a:chExt cx="3577530" cy="1123379"/>
          </a:xfrm>
        </p:grpSpPr>
        <p:pic>
          <p:nvPicPr>
            <p:cNvPr id="9" name="図 8"/>
            <p:cNvPicPr>
              <a:picLocks noChangeAspect="1"/>
            </p:cNvPicPr>
            <p:nvPr/>
          </p:nvPicPr>
          <p:blipFill rotWithShape="1">
            <a:blip r:embed="rId2" cstate="screen">
              <a:extLst>
                <a:ext uri="{28A0092B-C50C-407E-A947-70E740481C1C}">
                  <a14:useLocalDpi xmlns:a14="http://schemas.microsoft.com/office/drawing/2010/main" val="0"/>
                </a:ext>
              </a:extLst>
            </a:blip>
            <a:srcRect/>
            <a:stretch/>
          </p:blipFill>
          <p:spPr>
            <a:xfrm>
              <a:off x="5220072" y="4797818"/>
              <a:ext cx="3577530" cy="1123379"/>
            </a:xfrm>
            <a:prstGeom prst="rect">
              <a:avLst/>
            </a:prstGeom>
          </p:spPr>
        </p:pic>
        <p:sp>
          <p:nvSpPr>
            <p:cNvPr id="7" name="角丸四角形 6"/>
            <p:cNvSpPr/>
            <p:nvPr/>
          </p:nvSpPr>
          <p:spPr>
            <a:xfrm>
              <a:off x="7679532" y="4869160"/>
              <a:ext cx="1118070" cy="360040"/>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273853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36</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３</a:t>
            </a:r>
            <a:r>
              <a:rPr lang="ja-JP" altLang="en-US" b="1" dirty="0" smtClean="0">
                <a:latin typeface="+mj-ea"/>
              </a:rPr>
              <a:t>．データ提出時の</a:t>
            </a:r>
            <a:r>
              <a:rPr lang="ja-JP" altLang="en-US" b="1" dirty="0">
                <a:latin typeface="+mj-ea"/>
              </a:rPr>
              <a:t>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3-2.</a:t>
            </a:r>
            <a:r>
              <a:rPr lang="ja-JP" altLang="en-US" b="1" dirty="0">
                <a:latin typeface="+mj-ea"/>
              </a:rPr>
              <a:t>提出データ</a:t>
            </a:r>
            <a:endParaRPr kumimoji="1" lang="ja-JP" altLang="en-US" dirty="0"/>
          </a:p>
        </p:txBody>
      </p:sp>
      <p:sp>
        <p:nvSpPr>
          <p:cNvPr id="4" name="テキスト ボックス 3"/>
          <p:cNvSpPr txBox="1"/>
          <p:nvPr/>
        </p:nvSpPr>
        <p:spPr bwMode="auto">
          <a:xfrm>
            <a:off x="612000" y="1267200"/>
            <a:ext cx="8064456" cy="1734697"/>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b="1" dirty="0">
                <a:solidFill>
                  <a:srgbClr val="0000FF"/>
                </a:solidFill>
                <a:latin typeface="+mj-ea"/>
                <a:ea typeface="+mj-ea"/>
                <a:sym typeface="Wingdings" pitchFamily="2" charset="2"/>
              </a:rPr>
              <a:t>提出</a:t>
            </a:r>
            <a:r>
              <a:rPr lang="ja-JP" altLang="en-US" sz="2400" b="1" dirty="0" smtClean="0">
                <a:solidFill>
                  <a:srgbClr val="0000FF"/>
                </a:solidFill>
                <a:latin typeface="+mj-ea"/>
                <a:ea typeface="+mj-ea"/>
                <a:sym typeface="Wingdings" pitchFamily="2" charset="2"/>
              </a:rPr>
              <a:t>ファイルのファイル名</a:t>
            </a:r>
            <a:endParaRPr lang="en-US" altLang="ja-JP" sz="2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弊社に提出して頂くファイルは、以下の要領でファイル名を付ける</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latin typeface="+mj-ea"/>
                <a:ea typeface="+mj-ea"/>
                <a:sym typeface="Wingdings" pitchFamily="2" charset="2"/>
              </a:rPr>
              <a:t>　　　　ファイル名の付け方：納入部品番号</a:t>
            </a:r>
            <a:r>
              <a:rPr lang="en-US" altLang="ja-JP" sz="2000" b="1" dirty="0" smtClean="0">
                <a:latin typeface="+mj-ea"/>
                <a:ea typeface="+mj-ea"/>
                <a:sym typeface="Wingdings" pitchFamily="2" charset="2"/>
              </a:rPr>
              <a:t>_</a:t>
            </a:r>
            <a:r>
              <a:rPr lang="ja-JP" altLang="en-US" sz="2000" b="1" dirty="0" smtClean="0">
                <a:latin typeface="+mj-ea"/>
                <a:ea typeface="+mj-ea"/>
                <a:sym typeface="Wingdings" pitchFamily="2" charset="2"/>
              </a:rPr>
              <a:t>作成日を半角英数で入力　</a:t>
            </a:r>
            <a:endParaRPr lang="en-US" altLang="ja-JP" sz="2000" b="1" dirty="0" smtClean="0">
              <a:latin typeface="+mj-ea"/>
              <a:ea typeface="+mj-ea"/>
              <a:sym typeface="Wingdings" pitchFamily="2" charset="2"/>
            </a:endParaRPr>
          </a:p>
        </p:txBody>
      </p:sp>
      <p:grpSp>
        <p:nvGrpSpPr>
          <p:cNvPr id="18" name="グループ化 17"/>
          <p:cNvGrpSpPr/>
          <p:nvPr/>
        </p:nvGrpSpPr>
        <p:grpSpPr>
          <a:xfrm>
            <a:off x="966359" y="3373370"/>
            <a:ext cx="6846001" cy="2666301"/>
            <a:chOff x="966359" y="3373370"/>
            <a:chExt cx="6846001" cy="2666301"/>
          </a:xfrm>
        </p:grpSpPr>
        <p:sp>
          <p:nvSpPr>
            <p:cNvPr id="5" name="テキスト ボックス 4"/>
            <p:cNvSpPr txBox="1"/>
            <p:nvPr/>
          </p:nvSpPr>
          <p:spPr bwMode="auto">
            <a:xfrm>
              <a:off x="2099269" y="4358954"/>
              <a:ext cx="2358003" cy="811367"/>
            </a:xfrm>
            <a:prstGeom prst="rect">
              <a:avLst/>
            </a:prstGeom>
            <a:noFill/>
            <a:ln w="9525">
              <a:solidFill>
                <a:srgbClr val="0000FF"/>
              </a:solidFill>
            </a:ln>
            <a:extLst/>
          </p:spPr>
          <p:txBody>
            <a:bodyPr wrap="square" lIns="72000" tIns="36000" rIns="72000" bIns="36000" rtlCol="0" anchor="t" anchorCtr="0">
              <a:spAutoFit/>
            </a:bodyPr>
            <a:lstStyle/>
            <a:p>
              <a:r>
                <a:rPr lang="ja-JP" altLang="en-US" sz="1600" b="1" dirty="0">
                  <a:latin typeface="+mj-ea"/>
                  <a:ea typeface="+mj-ea"/>
                  <a:sym typeface="Wingdings" pitchFamily="2" charset="2"/>
                </a:rPr>
                <a:t>納入部品番号</a:t>
              </a:r>
              <a:r>
                <a:rPr lang="ja-JP" altLang="en-US" sz="1600" b="1" dirty="0" smtClean="0">
                  <a:latin typeface="+mj-ea"/>
                  <a:ea typeface="+mj-ea"/>
                  <a:sym typeface="Wingdings" pitchFamily="2" charset="2"/>
                </a:rPr>
                <a:t>：</a:t>
              </a:r>
              <a:endParaRPr lang="en-US" altLang="ja-JP" sz="1600" b="1" dirty="0" smtClean="0">
                <a:latin typeface="+mj-ea"/>
                <a:ea typeface="+mj-ea"/>
                <a:sym typeface="Wingdings" pitchFamily="2" charset="2"/>
              </a:endParaRPr>
            </a:p>
            <a:p>
              <a:r>
                <a:rPr lang="ja-JP" altLang="en-US" sz="1600" b="1" dirty="0" smtClean="0">
                  <a:latin typeface="+mj-ea"/>
                  <a:ea typeface="+mj-ea"/>
                  <a:sym typeface="Wingdings" pitchFamily="2" charset="2"/>
                </a:rPr>
                <a:t>　</a:t>
              </a:r>
              <a:r>
                <a:rPr lang="en-US" altLang="ja-JP" sz="1600" b="1" dirty="0" smtClean="0">
                  <a:latin typeface="+mj-ea"/>
                  <a:ea typeface="+mj-ea"/>
                  <a:sym typeface="Wingdings" pitchFamily="2" charset="2"/>
                </a:rPr>
                <a:t>14</a:t>
              </a:r>
              <a:r>
                <a:rPr lang="ja-JP" altLang="en-US" sz="1600" b="1" dirty="0">
                  <a:latin typeface="+mj-ea"/>
                  <a:ea typeface="+mj-ea"/>
                  <a:sym typeface="Wingdings" pitchFamily="2" charset="2"/>
                </a:rPr>
                <a:t>桁（</a:t>
              </a:r>
              <a:r>
                <a:rPr lang="en-US" altLang="ja-JP" sz="1600" b="1" dirty="0">
                  <a:latin typeface="+mj-ea"/>
                  <a:ea typeface="+mj-ea"/>
                  <a:sym typeface="Wingdings" pitchFamily="2" charset="2"/>
                </a:rPr>
                <a:t>5</a:t>
              </a:r>
              <a:r>
                <a:rPr lang="ja-JP" altLang="en-US" sz="1600" b="1" dirty="0">
                  <a:latin typeface="+mj-ea"/>
                  <a:ea typeface="+mj-ea"/>
                  <a:sym typeface="Wingdings" pitchFamily="2" charset="2"/>
                </a:rPr>
                <a:t>桁</a:t>
              </a:r>
              <a:r>
                <a:rPr lang="en-US" altLang="ja-JP" sz="1600" b="1" dirty="0">
                  <a:latin typeface="+mj-ea"/>
                  <a:ea typeface="+mj-ea"/>
                  <a:sym typeface="Wingdings" pitchFamily="2" charset="2"/>
                </a:rPr>
                <a:t>-5</a:t>
              </a:r>
              <a:r>
                <a:rPr lang="ja-JP" altLang="en-US" sz="1600" b="1" dirty="0">
                  <a:latin typeface="+mj-ea"/>
                  <a:ea typeface="+mj-ea"/>
                  <a:sym typeface="Wingdings" pitchFamily="2" charset="2"/>
                </a:rPr>
                <a:t>桁</a:t>
              </a:r>
              <a:r>
                <a:rPr lang="en-US" altLang="ja-JP" sz="1600" b="1" dirty="0">
                  <a:latin typeface="+mj-ea"/>
                  <a:ea typeface="+mj-ea"/>
                  <a:sym typeface="Wingdings" pitchFamily="2" charset="2"/>
                </a:rPr>
                <a:t>-4</a:t>
              </a:r>
              <a:r>
                <a:rPr lang="ja-JP" altLang="en-US" sz="1600" b="1" dirty="0">
                  <a:latin typeface="+mj-ea"/>
                  <a:ea typeface="+mj-ea"/>
                  <a:sym typeface="Wingdings" pitchFamily="2" charset="2"/>
                </a:rPr>
                <a:t>桁）　</a:t>
              </a:r>
              <a:r>
                <a:rPr lang="en-US" altLang="ja-JP" sz="1600" b="1" dirty="0" smtClean="0">
                  <a:latin typeface="+mj-ea"/>
                  <a:ea typeface="+mj-ea"/>
                  <a:sym typeface="Wingdings" pitchFamily="2" charset="2"/>
                </a:rPr>
                <a:t/>
              </a:r>
              <a:br>
                <a:rPr lang="en-US" altLang="ja-JP" sz="1600" b="1" dirty="0" smtClean="0">
                  <a:latin typeface="+mj-ea"/>
                  <a:ea typeface="+mj-ea"/>
                  <a:sym typeface="Wingdings" pitchFamily="2" charset="2"/>
                </a:rPr>
              </a:br>
              <a:r>
                <a:rPr lang="ja-JP" altLang="en-US" sz="1600" b="1" dirty="0" smtClean="0">
                  <a:latin typeface="+mj-ea"/>
                  <a:ea typeface="+mj-ea"/>
                  <a:sym typeface="Wingdings" pitchFamily="2" charset="2"/>
                </a:rPr>
                <a:t>　詳細</a:t>
              </a:r>
              <a:r>
                <a:rPr lang="ja-JP" altLang="en-US" sz="1600" b="1" dirty="0">
                  <a:latin typeface="+mj-ea"/>
                  <a:ea typeface="+mj-ea"/>
                  <a:sym typeface="Wingdings" pitchFamily="2" charset="2"/>
                </a:rPr>
                <a:t>は別紙</a:t>
              </a:r>
              <a:r>
                <a:rPr lang="en-US" altLang="ja-JP" sz="1600" b="1" dirty="0">
                  <a:latin typeface="+mj-ea"/>
                  <a:ea typeface="+mj-ea"/>
                  <a:sym typeface="Wingdings" pitchFamily="2" charset="2"/>
                </a:rPr>
                <a:t>.2</a:t>
              </a:r>
              <a:r>
                <a:rPr lang="ja-JP" altLang="en-US" sz="1600" b="1" dirty="0">
                  <a:latin typeface="+mj-ea"/>
                  <a:ea typeface="+mj-ea"/>
                  <a:sym typeface="Wingdings" pitchFamily="2" charset="2"/>
                </a:rPr>
                <a:t>参照</a:t>
              </a:r>
              <a:endParaRPr kumimoji="1" lang="ja-JP" altLang="en-US" sz="1600" b="1" dirty="0" smtClean="0">
                <a:latin typeface="+mj-ea"/>
                <a:ea typeface="+mj-ea"/>
                <a:sym typeface="Wingdings" pitchFamily="2" charset="2"/>
              </a:endParaRPr>
            </a:p>
          </p:txBody>
        </p:sp>
        <p:sp>
          <p:nvSpPr>
            <p:cNvPr id="6" name="テキスト ボックス 5"/>
            <p:cNvSpPr txBox="1"/>
            <p:nvPr/>
          </p:nvSpPr>
          <p:spPr bwMode="auto">
            <a:xfrm>
              <a:off x="5633316" y="4486629"/>
              <a:ext cx="2179044" cy="565146"/>
            </a:xfrm>
            <a:prstGeom prst="rect">
              <a:avLst/>
            </a:prstGeom>
            <a:noFill/>
            <a:ln w="9525">
              <a:solidFill>
                <a:srgbClr val="FF0000"/>
              </a:solidFill>
            </a:ln>
            <a:extLst/>
          </p:spPr>
          <p:txBody>
            <a:bodyPr wrap="square" lIns="72000" tIns="36000" rIns="72000" bIns="36000" rtlCol="0" anchor="t" anchorCtr="0">
              <a:spAutoFit/>
            </a:bodyPr>
            <a:lstStyle/>
            <a:p>
              <a:r>
                <a:rPr lang="ja-JP" altLang="en-US" sz="1600" b="1" dirty="0">
                  <a:latin typeface="+mj-ea"/>
                  <a:ea typeface="+mj-ea"/>
                  <a:sym typeface="Wingdings" pitchFamily="2" charset="2"/>
                </a:rPr>
                <a:t>作成日</a:t>
              </a:r>
              <a:r>
                <a:rPr lang="ja-JP" altLang="en-US" sz="1600" b="1" dirty="0" smtClean="0">
                  <a:latin typeface="+mj-ea"/>
                  <a:ea typeface="+mj-ea"/>
                  <a:sym typeface="Wingdings" pitchFamily="2" charset="2"/>
                </a:rPr>
                <a:t>：</a:t>
              </a:r>
              <a:endParaRPr lang="en-US" altLang="ja-JP" sz="1600" b="1" dirty="0" smtClean="0">
                <a:latin typeface="+mj-ea"/>
                <a:ea typeface="+mj-ea"/>
                <a:sym typeface="Wingdings" pitchFamily="2" charset="2"/>
              </a:endParaRPr>
            </a:p>
            <a:p>
              <a:r>
                <a:rPr lang="ja-JP" altLang="en-US" sz="1600" b="1" dirty="0">
                  <a:latin typeface="+mj-ea"/>
                  <a:ea typeface="+mj-ea"/>
                  <a:sym typeface="Wingdings" pitchFamily="2" charset="2"/>
                </a:rPr>
                <a:t>　</a:t>
              </a:r>
              <a:r>
                <a:rPr lang="ja-JP" altLang="en-US" sz="1600" b="1" dirty="0" smtClean="0">
                  <a:latin typeface="+mj-ea"/>
                  <a:ea typeface="+mj-ea"/>
                  <a:sym typeface="Wingdings" pitchFamily="2" charset="2"/>
                </a:rPr>
                <a:t>年月日</a:t>
              </a:r>
              <a:r>
                <a:rPr lang="ja-JP" altLang="en-US" sz="1600" b="1" dirty="0">
                  <a:latin typeface="+mj-ea"/>
                  <a:ea typeface="+mj-ea"/>
                  <a:sym typeface="Wingdings" pitchFamily="2" charset="2"/>
                </a:rPr>
                <a:t>を</a:t>
              </a:r>
              <a:r>
                <a:rPr lang="en-US" altLang="ja-JP" sz="1600" b="1" dirty="0" err="1" smtClean="0">
                  <a:latin typeface="+mj-ea"/>
                  <a:ea typeface="+mj-ea"/>
                  <a:sym typeface="Wingdings" pitchFamily="2" charset="2"/>
                </a:rPr>
                <a:t>yymmdd</a:t>
              </a:r>
              <a:endParaRPr lang="en-US" altLang="ja-JP" sz="1600" b="1" dirty="0">
                <a:latin typeface="+mj-ea"/>
                <a:ea typeface="+mj-ea"/>
                <a:sym typeface="Wingdings" pitchFamily="2" charset="2"/>
              </a:endParaRPr>
            </a:p>
          </p:txBody>
        </p:sp>
        <p:cxnSp>
          <p:nvCxnSpPr>
            <p:cNvPr id="7" name="直線コネクタ 6"/>
            <p:cNvCxnSpPr/>
            <p:nvPr/>
          </p:nvCxnSpPr>
          <p:spPr>
            <a:xfrm>
              <a:off x="2099269" y="3998761"/>
              <a:ext cx="3748414"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032468" y="4000071"/>
              <a:ext cx="134260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848616" y="4002230"/>
              <a:ext cx="18385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bwMode="auto">
            <a:xfrm>
              <a:off x="3188231" y="5474525"/>
              <a:ext cx="2538082" cy="565146"/>
            </a:xfrm>
            <a:prstGeom prst="rect">
              <a:avLst/>
            </a:prstGeom>
            <a:noFill/>
            <a:ln w="9525">
              <a:solidFill>
                <a:srgbClr val="00CC00"/>
              </a:solidFill>
            </a:ln>
            <a:extLst/>
          </p:spPr>
          <p:txBody>
            <a:bodyPr wrap="square" lIns="72000" tIns="36000" rIns="72000" bIns="36000" rtlCol="0" anchor="t" anchorCtr="0">
              <a:spAutoFit/>
            </a:bodyPr>
            <a:lstStyle/>
            <a:p>
              <a:pPr algn="ctr"/>
              <a:r>
                <a:rPr lang="ja-JP" altLang="en-US" sz="1600" b="1" dirty="0" smtClean="0">
                  <a:latin typeface="+mj-ea"/>
                  <a:ea typeface="+mj-ea"/>
                  <a:sym typeface="Wingdings" pitchFamily="2" charset="2"/>
                </a:rPr>
                <a:t>部品番号と作成日の間に</a:t>
              </a:r>
              <a:endParaRPr lang="en-US" altLang="ja-JP" sz="1600" b="1" dirty="0" smtClean="0">
                <a:latin typeface="+mj-ea"/>
                <a:ea typeface="+mj-ea"/>
                <a:sym typeface="Wingdings" pitchFamily="2" charset="2"/>
              </a:endParaRPr>
            </a:p>
            <a:p>
              <a:pPr algn="ctr"/>
              <a:r>
                <a:rPr lang="ja-JP" altLang="en-US" sz="1600" b="1" dirty="0" smtClean="0">
                  <a:latin typeface="+mj-ea"/>
                  <a:ea typeface="+mj-ea"/>
                  <a:sym typeface="Wingdings" pitchFamily="2" charset="2"/>
                </a:rPr>
                <a:t>「</a:t>
              </a:r>
              <a:r>
                <a:rPr lang="en-US" altLang="ja-JP" sz="1600" b="1" dirty="0" smtClean="0">
                  <a:latin typeface="+mj-ea"/>
                  <a:ea typeface="+mj-ea"/>
                  <a:sym typeface="Wingdings" pitchFamily="2" charset="2"/>
                </a:rPr>
                <a:t>_</a:t>
              </a:r>
              <a:r>
                <a:rPr lang="ja-JP" altLang="en-US" sz="1600" b="1" dirty="0" smtClean="0">
                  <a:latin typeface="+mj-ea"/>
                  <a:ea typeface="+mj-ea"/>
                  <a:sym typeface="Wingdings" pitchFamily="2" charset="2"/>
                </a:rPr>
                <a:t>（アンダーバー）」</a:t>
              </a:r>
              <a:endParaRPr lang="en-US" altLang="ja-JP" sz="1600" b="1" dirty="0">
                <a:latin typeface="+mj-ea"/>
                <a:ea typeface="+mj-ea"/>
                <a:sym typeface="Wingdings" pitchFamily="2" charset="2"/>
              </a:endParaRPr>
            </a:p>
          </p:txBody>
        </p:sp>
        <p:cxnSp>
          <p:nvCxnSpPr>
            <p:cNvPr id="11" name="直線矢印コネクタ 10"/>
            <p:cNvCxnSpPr>
              <a:stCxn id="10" idx="0"/>
              <a:endCxn id="17" idx="2"/>
            </p:cNvCxnSpPr>
            <p:nvPr/>
          </p:nvCxnSpPr>
          <p:spPr>
            <a:xfrm flipV="1">
              <a:off x="4457272" y="3993481"/>
              <a:ext cx="1488639" cy="1481044"/>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5" idx="0"/>
              <a:endCxn id="16" idx="2"/>
            </p:cNvCxnSpPr>
            <p:nvPr/>
          </p:nvCxnSpPr>
          <p:spPr>
            <a:xfrm flipV="1">
              <a:off x="3278271" y="3986745"/>
              <a:ext cx="681972" cy="372209"/>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6" idx="0"/>
              <a:endCxn id="15" idx="2"/>
            </p:cNvCxnSpPr>
            <p:nvPr/>
          </p:nvCxnSpPr>
          <p:spPr>
            <a:xfrm flipV="1">
              <a:off x="6722838" y="3991590"/>
              <a:ext cx="0" cy="49503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bwMode="auto">
            <a:xfrm>
              <a:off x="966359" y="3373370"/>
              <a:ext cx="6840760" cy="626701"/>
            </a:xfrm>
            <a:prstGeom prst="rect">
              <a:avLst/>
            </a:prstGeom>
            <a:noFill/>
            <a:ln w="9525">
              <a:noFill/>
            </a:ln>
            <a:extLst/>
          </p:spPr>
          <p:txBody>
            <a:bodyPr wrap="square" lIns="72000" tIns="36000" rIns="72000" bIns="36000" rtlCol="0" anchor="t" anchorCtr="0">
              <a:spAutoFit/>
            </a:bodyPr>
            <a:lstStyle/>
            <a:p>
              <a:pPr algn="ctr"/>
              <a:r>
                <a:rPr lang="ja-JP" altLang="en-US" sz="3600" b="1" dirty="0" smtClean="0">
                  <a:latin typeface="+mj-ea"/>
                  <a:ea typeface="+mj-ea"/>
                  <a:sym typeface="Wingdings" pitchFamily="2" charset="2"/>
                </a:rPr>
                <a:t>例：</a:t>
              </a:r>
              <a:r>
                <a:rPr lang="en-US" altLang="ja-JP" sz="3600" b="1" dirty="0" smtClean="0">
                  <a:latin typeface="+mj-ea"/>
                  <a:sym typeface="Wingdings" pitchFamily="2" charset="2"/>
                </a:rPr>
                <a:t>12345-12345-A000_180612</a:t>
              </a:r>
              <a:endParaRPr lang="en-US" altLang="ja-JP" sz="3600" b="1" dirty="0">
                <a:latin typeface="+mj-ea"/>
                <a:sym typeface="Wingdings" pitchFamily="2" charset="2"/>
              </a:endParaRPr>
            </a:p>
          </p:txBody>
        </p:sp>
        <p:sp>
          <p:nvSpPr>
            <p:cNvPr id="15" name="正方形/長方形 14"/>
            <p:cNvSpPr/>
            <p:nvPr/>
          </p:nvSpPr>
          <p:spPr>
            <a:xfrm>
              <a:off x="6070605" y="3653941"/>
              <a:ext cx="1304466" cy="33764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099269" y="3649096"/>
              <a:ext cx="3721948" cy="33764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5821217" y="3655832"/>
              <a:ext cx="249388" cy="33764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3571360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37</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a:latin typeface="+mj-ea"/>
              </a:rPr>
              <a:t>３</a:t>
            </a:r>
            <a:r>
              <a:rPr lang="ja-JP" altLang="en-US" b="1" dirty="0" smtClean="0">
                <a:latin typeface="+mj-ea"/>
              </a:rPr>
              <a:t>．データ提出時の</a:t>
            </a:r>
            <a:r>
              <a:rPr lang="ja-JP" altLang="en-US" b="1" dirty="0">
                <a:latin typeface="+mj-ea"/>
              </a:rPr>
              <a:t>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3-2</a:t>
            </a:r>
            <a:r>
              <a:rPr lang="en-US" altLang="ja-JP" b="1" dirty="0">
                <a:latin typeface="+mj-ea"/>
              </a:rPr>
              <a:t>.</a:t>
            </a:r>
            <a:r>
              <a:rPr lang="ja-JP" altLang="en-US" b="1" dirty="0">
                <a:latin typeface="+mj-ea"/>
              </a:rPr>
              <a:t>提出データ</a:t>
            </a:r>
            <a:endParaRPr kumimoji="1" lang="ja-JP" altLang="en-US" dirty="0"/>
          </a:p>
        </p:txBody>
      </p:sp>
      <p:sp>
        <p:nvSpPr>
          <p:cNvPr id="4" name="テキスト ボックス 3"/>
          <p:cNvSpPr txBox="1"/>
          <p:nvPr/>
        </p:nvSpPr>
        <p:spPr bwMode="auto">
          <a:xfrm>
            <a:off x="612000" y="1267200"/>
            <a:ext cx="8424936" cy="3581356"/>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データファイルの提出先</a:t>
            </a:r>
            <a:endParaRPr lang="en-US" altLang="ja-JP" sz="2400" b="1" dirty="0" smtClean="0">
              <a:solidFill>
                <a:srgbClr val="0000FF"/>
              </a:solidFill>
              <a:latin typeface="+mj-ea"/>
              <a:ea typeface="+mj-ea"/>
              <a:sym typeface="Wingdings" pitchFamily="2" charset="2"/>
            </a:endParaRPr>
          </a:p>
          <a:p>
            <a:endParaRPr lang="en-US" altLang="ja-JP" sz="2400" b="1" dirty="0" smtClean="0">
              <a:solidFill>
                <a:srgbClr val="0000FF"/>
              </a:solidFill>
              <a:latin typeface="+mj-ea"/>
              <a:ea typeface="+mj-ea"/>
              <a:sym typeface="Wingdings" pitchFamily="2" charset="2"/>
            </a:endParaRPr>
          </a:p>
          <a:p>
            <a:r>
              <a:rPr kumimoji="1" lang="ja-JP" altLang="en-US" sz="2000" dirty="0">
                <a:latin typeface="+mj-ea"/>
                <a:ea typeface="+mj-ea"/>
                <a:sym typeface="Wingdings" pitchFamily="2" charset="2"/>
              </a:rPr>
              <a:t>　</a:t>
            </a:r>
            <a:r>
              <a:rPr lang="ja-JP" altLang="en-US" sz="2000" dirty="0" smtClean="0">
                <a:latin typeface="+mj-ea"/>
                <a:ea typeface="+mj-ea"/>
                <a:sym typeface="Wingdings" pitchFamily="2" charset="2"/>
              </a:rPr>
              <a:t></a:t>
            </a:r>
            <a:r>
              <a:rPr lang="ja-JP" altLang="en-US" sz="2000" b="1" dirty="0" smtClean="0">
                <a:latin typeface="+mj-ea"/>
                <a:ea typeface="+mj-ea"/>
                <a:sym typeface="Wingdings" pitchFamily="2" charset="2"/>
              </a:rPr>
              <a:t>　データ（</a:t>
            </a:r>
            <a:r>
              <a:rPr lang="en-US" altLang="ja-JP" sz="2000" b="1" dirty="0" smtClean="0">
                <a:latin typeface="+mj-ea"/>
                <a:ea typeface="+mj-ea"/>
                <a:sym typeface="Wingdings" pitchFamily="2" charset="2"/>
              </a:rPr>
              <a:t>CSV</a:t>
            </a:r>
            <a:r>
              <a:rPr lang="ja-JP" altLang="en-US" sz="2000" b="1" dirty="0" smtClean="0">
                <a:latin typeface="+mj-ea"/>
                <a:ea typeface="+mj-ea"/>
                <a:sym typeface="Wingdings" pitchFamily="2" charset="2"/>
              </a:rPr>
              <a:t>ファイル）は、</a:t>
            </a:r>
            <a:r>
              <a:rPr lang="ja-JP" altLang="en-US" sz="2000" b="1" dirty="0" smtClean="0">
                <a:solidFill>
                  <a:srgbClr val="0000FF"/>
                </a:solidFill>
                <a:latin typeface="+mj-ea"/>
                <a:ea typeface="+mj-ea"/>
                <a:sym typeface="Wingdings" pitchFamily="2" charset="2"/>
              </a:rPr>
              <a:t>依頼</a:t>
            </a:r>
            <a:r>
              <a:rPr lang="en-US" altLang="ja-JP" sz="2000" b="1" dirty="0" smtClean="0">
                <a:solidFill>
                  <a:srgbClr val="0000FF"/>
                </a:solidFill>
                <a:latin typeface="+mj-ea"/>
                <a:ea typeface="+mj-ea"/>
                <a:sym typeface="Wingdings" pitchFamily="2" charset="2"/>
              </a:rPr>
              <a:t>Mail</a:t>
            </a:r>
            <a:r>
              <a:rPr lang="ja-JP" altLang="en-US" sz="2000" b="1" dirty="0" smtClean="0">
                <a:solidFill>
                  <a:srgbClr val="0000FF"/>
                </a:solidFill>
                <a:latin typeface="+mj-ea"/>
                <a:ea typeface="+mj-ea"/>
                <a:sym typeface="Wingdings" pitchFamily="2" charset="2"/>
              </a:rPr>
              <a:t>の返信</a:t>
            </a:r>
            <a:r>
              <a:rPr lang="ja-JP" altLang="en-US" sz="2000" b="1" dirty="0" smtClean="0">
                <a:latin typeface="+mj-ea"/>
                <a:ea typeface="+mj-ea"/>
                <a:sym typeface="Wingdings" pitchFamily="2" charset="2"/>
              </a:rPr>
              <a:t>で依頼者および指定された</a:t>
            </a:r>
            <a:endParaRPr lang="en-US" altLang="ja-JP" sz="2000" b="1" dirty="0" smtClean="0">
              <a:latin typeface="+mj-ea"/>
              <a:ea typeface="+mj-ea"/>
              <a:sym typeface="Wingdings" pitchFamily="2" charset="2"/>
            </a:endParaRPr>
          </a:p>
          <a:p>
            <a:r>
              <a:rPr lang="ja-JP" altLang="en-US" sz="2000" b="1" dirty="0">
                <a:latin typeface="+mj-ea"/>
                <a:ea typeface="+mj-ea"/>
                <a:sym typeface="Wingdings" pitchFamily="2" charset="2"/>
              </a:rPr>
              <a:t>　</a:t>
            </a:r>
            <a:r>
              <a:rPr lang="ja-JP" altLang="en-US" sz="2000" b="1" dirty="0" smtClean="0">
                <a:latin typeface="+mj-ea"/>
                <a:ea typeface="+mj-ea"/>
                <a:sym typeface="Wingdings" pitchFamily="2" charset="2"/>
              </a:rPr>
              <a:t>　　提出先へ送信して下さい。</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endParaRPr lang="en-US" altLang="ja-JP" sz="2000" b="1" dirty="0" smtClean="0">
              <a:latin typeface="+mj-ea"/>
              <a:ea typeface="+mj-ea"/>
              <a:sym typeface="Wingdings" pitchFamily="2" charset="2"/>
            </a:endParaRPr>
          </a:p>
          <a:p>
            <a:endParaRPr lang="en-US" altLang="ja-JP" sz="2000" b="1" dirty="0">
              <a:latin typeface="+mn-ea"/>
              <a:ea typeface="+mn-ea"/>
              <a:sym typeface="Wingdings" pitchFamily="2" charset="2"/>
            </a:endParaRPr>
          </a:p>
          <a:p>
            <a:r>
              <a:rPr lang="ja-JP" altLang="en-US" sz="2000" b="1" dirty="0">
                <a:solidFill>
                  <a:srgbClr val="FF0000"/>
                </a:solidFill>
                <a:latin typeface="+mn-ea"/>
                <a:ea typeface="+mn-ea"/>
                <a:sym typeface="Wingdings" pitchFamily="2" charset="2"/>
              </a:rPr>
              <a:t>　</a:t>
            </a:r>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・データには、機密情報が含まれています。</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提出される際は、パスワードの設定をお願いします。</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・パスワードは、データ送信の</a:t>
            </a:r>
            <a:r>
              <a:rPr lang="en-US" altLang="ja-JP" sz="2000" b="1" dirty="0" smtClean="0">
                <a:latin typeface="+mn-ea"/>
                <a:ea typeface="+mn-ea"/>
                <a:sym typeface="Wingdings" pitchFamily="2" charset="2"/>
              </a:rPr>
              <a:t>Mail</a:t>
            </a:r>
            <a:r>
              <a:rPr lang="ja-JP" altLang="en-US" sz="2000" b="1" dirty="0" smtClean="0">
                <a:latin typeface="+mn-ea"/>
                <a:ea typeface="+mn-ea"/>
                <a:sym typeface="Wingdings" pitchFamily="2" charset="2"/>
              </a:rPr>
              <a:t>とは、別の</a:t>
            </a:r>
            <a:r>
              <a:rPr lang="en-US" altLang="ja-JP" sz="2000" b="1" dirty="0" smtClean="0">
                <a:latin typeface="+mn-ea"/>
                <a:ea typeface="+mn-ea"/>
                <a:sym typeface="Wingdings" pitchFamily="2" charset="2"/>
              </a:rPr>
              <a:t>Mail</a:t>
            </a:r>
            <a:r>
              <a:rPr lang="ja-JP" altLang="en-US" sz="2000" b="1" dirty="0" smtClean="0">
                <a:latin typeface="+mn-ea"/>
                <a:ea typeface="+mn-ea"/>
                <a:sym typeface="Wingdings" pitchFamily="2" charset="2"/>
              </a:rPr>
              <a:t>でご連絡下さい。</a:t>
            </a:r>
            <a:endParaRPr lang="en-US" altLang="ja-JP" sz="2000" b="1" dirty="0" smtClean="0">
              <a:latin typeface="+mn-ea"/>
              <a:ea typeface="+mn-ea"/>
              <a:sym typeface="Wingdings" pitchFamily="2" charset="2"/>
            </a:endParaRPr>
          </a:p>
        </p:txBody>
      </p:sp>
      <p:sp>
        <p:nvSpPr>
          <p:cNvPr id="5" name="円/楕円 8"/>
          <p:cNvSpPr/>
          <p:nvPr/>
        </p:nvSpPr>
        <p:spPr>
          <a:xfrm>
            <a:off x="7809749"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4083060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38</a:t>
            </a:fld>
            <a:endParaRPr lang="en-US" altLang="ja-JP" dirty="0"/>
          </a:p>
        </p:txBody>
      </p:sp>
      <p:sp>
        <p:nvSpPr>
          <p:cNvPr id="3" name="タイトル 2"/>
          <p:cNvSpPr>
            <a:spLocks noGrp="1"/>
          </p:cNvSpPr>
          <p:nvPr>
            <p:ph type="title"/>
          </p:nvPr>
        </p:nvSpPr>
        <p:spPr>
          <a:xfrm>
            <a:off x="1475656" y="0"/>
            <a:ext cx="6332094" cy="981758"/>
          </a:xfrm>
        </p:spPr>
        <p:txBody>
          <a:bodyPr/>
          <a:lstStyle/>
          <a:p>
            <a:r>
              <a:rPr lang="ja-JP" altLang="en-US" b="1" dirty="0" smtClean="0">
                <a:latin typeface="+mj-ea"/>
              </a:rPr>
              <a:t>４．問い合わせ先</a:t>
            </a:r>
            <a:r>
              <a:rPr lang="en-US" altLang="ja-JP" b="1" dirty="0" smtClean="0">
                <a:latin typeface="+mj-ea"/>
              </a:rPr>
              <a:t/>
            </a:r>
            <a:br>
              <a:rPr lang="en-US" altLang="ja-JP" b="1" dirty="0" smtClean="0">
                <a:latin typeface="+mj-ea"/>
              </a:rPr>
            </a:br>
            <a:r>
              <a:rPr lang="ja-JP" altLang="en-US" b="1" dirty="0">
                <a:latin typeface="+mj-ea"/>
              </a:rPr>
              <a:t>　</a:t>
            </a:r>
            <a:endParaRPr kumimoji="1" lang="ja-JP" altLang="en-US" dirty="0"/>
          </a:p>
        </p:txBody>
      </p:sp>
      <p:sp>
        <p:nvSpPr>
          <p:cNvPr id="5" name="テキスト ボックス 4"/>
          <p:cNvSpPr txBox="1"/>
          <p:nvPr/>
        </p:nvSpPr>
        <p:spPr bwMode="auto">
          <a:xfrm>
            <a:off x="179512" y="1700808"/>
            <a:ext cx="8640960" cy="3519801"/>
          </a:xfrm>
          <a:prstGeom prst="rect">
            <a:avLst/>
          </a:prstGeom>
          <a:noFill/>
          <a:ln w="25400">
            <a:noFill/>
          </a:ln>
          <a:extLst/>
        </p:spPr>
        <p:txBody>
          <a:bodyPr wrap="square" lIns="72000" tIns="36000" rIns="72000" bIns="36000" rtlCol="0" anchor="t" anchorCtr="0">
            <a:spAutoFit/>
          </a:bodyPr>
          <a:lstStyle/>
          <a:p>
            <a:r>
              <a:rPr kumimoji="1" lang="ja-JP" altLang="en-US" sz="2000" dirty="0" smtClean="0">
                <a:latin typeface="+mj-ea"/>
                <a:ea typeface="+mj-ea"/>
                <a:sym typeface="Wingdings" pitchFamily="2" charset="2"/>
              </a:rPr>
              <a:t>　</a:t>
            </a:r>
            <a:r>
              <a:rPr lang="en-US" altLang="ja-JP" sz="2400" dirty="0" smtClean="0">
                <a:solidFill>
                  <a:srgbClr val="0000FF"/>
                </a:solidFill>
                <a:latin typeface="+mj-ea"/>
                <a:ea typeface="+mj-ea"/>
                <a:sym typeface="Wingdings" pitchFamily="2" charset="2"/>
              </a:rPr>
              <a:t>JAPIA</a:t>
            </a:r>
            <a:r>
              <a:rPr lang="ja-JP" altLang="en-US" sz="2400" dirty="0" smtClean="0">
                <a:solidFill>
                  <a:srgbClr val="0000FF"/>
                </a:solidFill>
                <a:latin typeface="+mj-ea"/>
                <a:ea typeface="+mj-ea"/>
                <a:sym typeface="Wingdings" pitchFamily="2" charset="2"/>
              </a:rPr>
              <a:t>シート入力に関する問い合わせは、</a:t>
            </a:r>
            <a:r>
              <a:rPr lang="en-US" altLang="ja-JP" sz="2400" dirty="0" smtClean="0">
                <a:solidFill>
                  <a:srgbClr val="0000FF"/>
                </a:solidFill>
                <a:latin typeface="+mj-ea"/>
                <a:ea typeface="+mj-ea"/>
                <a:sym typeface="Wingdings" pitchFamily="2" charset="2"/>
              </a:rPr>
              <a:t>E-mail</a:t>
            </a:r>
            <a:r>
              <a:rPr lang="ja-JP" altLang="en-US" sz="2400" dirty="0" smtClean="0">
                <a:solidFill>
                  <a:srgbClr val="0000FF"/>
                </a:solidFill>
                <a:latin typeface="+mj-ea"/>
                <a:ea typeface="+mj-ea"/>
                <a:sym typeface="Wingdings" pitchFamily="2" charset="2"/>
              </a:rPr>
              <a:t>でお願いします。</a:t>
            </a:r>
            <a:endParaRPr lang="en-US" altLang="ja-JP" sz="2400" dirty="0" smtClean="0">
              <a:solidFill>
                <a:srgbClr val="0000FF"/>
              </a:solidFill>
              <a:latin typeface="+mj-ea"/>
              <a:ea typeface="+mj-ea"/>
              <a:sym typeface="Wingdings" pitchFamily="2" charset="2"/>
            </a:endParaRPr>
          </a:p>
          <a:p>
            <a:r>
              <a:rPr lang="ja-JP" altLang="en-US" sz="2000" dirty="0" smtClean="0">
                <a:latin typeface="+mj-ea"/>
                <a:ea typeface="+mj-ea"/>
                <a:sym typeface="Wingdings" pitchFamily="2" charset="2"/>
              </a:rPr>
              <a:t>　　　</a:t>
            </a:r>
            <a:endParaRPr lang="en-US" altLang="ja-JP" sz="2000" dirty="0" smtClean="0">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dirty="0" smtClean="0">
                <a:latin typeface="+mj-ea"/>
                <a:ea typeface="+mj-ea"/>
                <a:sym typeface="Wingdings" pitchFamily="2" charset="2"/>
              </a:rPr>
              <a:t>　　　</a:t>
            </a:r>
            <a:r>
              <a:rPr lang="ja-JP" altLang="en-US" sz="2000" dirty="0" smtClean="0">
                <a:latin typeface="+mj-ea"/>
                <a:sym typeface="Wingdings" pitchFamily="2" charset="2"/>
              </a:rPr>
              <a:t>　</a:t>
            </a:r>
            <a:r>
              <a:rPr lang="ja-JP" altLang="en-US" sz="2000" dirty="0" smtClean="0">
                <a:latin typeface="+mn-ea"/>
                <a:ea typeface="+mn-ea"/>
                <a:sym typeface="Wingdings" pitchFamily="2" charset="2"/>
              </a:rPr>
              <a:t>ＴＧテクノ株式会社　材料グループ</a:t>
            </a:r>
            <a:r>
              <a:rPr lang="ja-JP" altLang="en-US" sz="2000" dirty="0">
                <a:latin typeface="+mn-ea"/>
                <a:ea typeface="+mn-ea"/>
                <a:sym typeface="Wingdings" pitchFamily="2" charset="2"/>
              </a:rPr>
              <a:t>　</a:t>
            </a:r>
            <a:r>
              <a:rPr lang="ja-JP" altLang="en-US" sz="2000" dirty="0" smtClean="0">
                <a:latin typeface="+mn-ea"/>
                <a:ea typeface="+mn-ea"/>
                <a:sym typeface="Wingdings" pitchFamily="2" charset="2"/>
              </a:rPr>
              <a:t>（業務委託先）</a:t>
            </a:r>
            <a:endParaRPr lang="en-US" altLang="ja-JP" sz="2000" dirty="0" smtClean="0">
              <a:latin typeface="+mn-ea"/>
              <a:ea typeface="+mn-ea"/>
              <a:sym typeface="Wingdings" pitchFamily="2" charset="2"/>
            </a:endParaRPr>
          </a:p>
          <a:p>
            <a:r>
              <a:rPr lang="ja-JP" altLang="en-US" sz="2000" dirty="0">
                <a:latin typeface="+mn-ea"/>
                <a:ea typeface="+mn-ea"/>
                <a:sym typeface="Wingdings" pitchFamily="2" charset="2"/>
              </a:rPr>
              <a:t>　</a:t>
            </a:r>
            <a:r>
              <a:rPr lang="ja-JP" altLang="en-US" sz="2000" dirty="0" smtClean="0">
                <a:latin typeface="+mn-ea"/>
                <a:ea typeface="+mn-ea"/>
                <a:sym typeface="Wingdings" pitchFamily="2" charset="2"/>
              </a:rPr>
              <a:t>　　　　　　服部　正樹</a:t>
            </a:r>
            <a:endParaRPr lang="en-US" altLang="ja-JP" sz="2000" dirty="0" smtClean="0">
              <a:latin typeface="+mn-ea"/>
              <a:ea typeface="+mn-ea"/>
              <a:sym typeface="Wingdings" pitchFamily="2" charset="2"/>
            </a:endParaRPr>
          </a:p>
          <a:p>
            <a:r>
              <a:rPr lang="ja-JP" altLang="en-US" sz="2000" dirty="0" smtClean="0">
                <a:latin typeface="+mn-ea"/>
                <a:ea typeface="+mn-ea"/>
                <a:sym typeface="Wingdings" pitchFamily="2" charset="2"/>
              </a:rPr>
              <a:t>　　　　　　　</a:t>
            </a:r>
            <a:r>
              <a:rPr lang="en-US" altLang="ja-JP" sz="2000" dirty="0" smtClean="0">
                <a:latin typeface="+mn-ea"/>
                <a:ea typeface="+mn-ea"/>
                <a:sym typeface="Wingdings" pitchFamily="2" charset="2"/>
              </a:rPr>
              <a:t>E-</a:t>
            </a:r>
            <a:r>
              <a:rPr lang="en-US" altLang="ja-JP" sz="2000" dirty="0" smtClean="0">
                <a:latin typeface="+mn-ea"/>
                <a:ea typeface="+mn-ea"/>
              </a:rPr>
              <a:t>mail</a:t>
            </a:r>
            <a:r>
              <a:rPr lang="ja-JP" altLang="ja-JP" sz="2000" dirty="0" smtClean="0">
                <a:latin typeface="+mn-ea"/>
                <a:ea typeface="+mn-ea"/>
              </a:rPr>
              <a:t>： </a:t>
            </a:r>
            <a:r>
              <a:rPr lang="en-US" altLang="ja-JP" sz="2000" dirty="0" smtClean="0">
                <a:solidFill>
                  <a:srgbClr val="0000FF"/>
                </a:solidFill>
                <a:latin typeface="+mn-ea"/>
                <a:ea typeface="+mn-ea"/>
              </a:rPr>
              <a:t>masaki.hattori@tgtc.toyoda-gosei.co.jp</a:t>
            </a:r>
            <a:endParaRPr lang="en-US" altLang="ja-JP" sz="2000" dirty="0" smtClean="0">
              <a:solidFill>
                <a:srgbClr val="0000FF"/>
              </a:solidFill>
              <a:latin typeface="+mn-ea"/>
              <a:ea typeface="+mn-ea"/>
              <a:sym typeface="Wingdings" pitchFamily="2" charset="2"/>
            </a:endParaRPr>
          </a:p>
          <a:p>
            <a:endParaRPr lang="en-US" altLang="ja-JP" sz="2000" dirty="0" smtClean="0">
              <a:latin typeface="+mn-ea"/>
              <a:ea typeface="+mn-ea"/>
              <a:sym typeface="Wingdings" pitchFamily="2" charset="2"/>
            </a:endParaRPr>
          </a:p>
          <a:p>
            <a:endParaRPr lang="en-US" altLang="ja-JP" sz="2000" dirty="0" smtClean="0">
              <a:latin typeface="+mn-ea"/>
              <a:ea typeface="+mn-ea"/>
              <a:sym typeface="Wingdings" pitchFamily="2" charset="2"/>
            </a:endParaRPr>
          </a:p>
          <a:p>
            <a:r>
              <a:rPr lang="ja-JP" altLang="en-US" sz="2000" dirty="0">
                <a:latin typeface="+mn-ea"/>
                <a:ea typeface="+mn-ea"/>
                <a:sym typeface="Wingdings" pitchFamily="2" charset="2"/>
              </a:rPr>
              <a:t>　</a:t>
            </a:r>
            <a:r>
              <a:rPr lang="ja-JP" altLang="en-US" sz="2000" dirty="0" smtClean="0">
                <a:latin typeface="+mn-ea"/>
                <a:ea typeface="+mn-ea"/>
                <a:sym typeface="Wingdings" pitchFamily="2" charset="2"/>
              </a:rPr>
              <a:t>　　</a:t>
            </a:r>
            <a:r>
              <a:rPr lang="ja-JP" altLang="en-US" sz="2000" dirty="0" smtClean="0">
                <a:latin typeface="+mj-ea"/>
                <a:sym typeface="Wingdings" pitchFamily="2" charset="2"/>
              </a:rPr>
              <a:t></a:t>
            </a:r>
            <a:r>
              <a:rPr lang="ja-JP" altLang="en-US" sz="2000" dirty="0">
                <a:latin typeface="+mj-ea"/>
                <a:sym typeface="Wingdings" pitchFamily="2" charset="2"/>
              </a:rPr>
              <a:t>　</a:t>
            </a:r>
            <a:r>
              <a:rPr lang="ja-JP" altLang="en-US" sz="2000" dirty="0" smtClean="0">
                <a:latin typeface="+mn-ea"/>
                <a:ea typeface="+mn-ea"/>
                <a:sym typeface="Wingdings" pitchFamily="2" charset="2"/>
              </a:rPr>
              <a:t>豊田合成株式会社　設計統括部　法規認証室</a:t>
            </a:r>
            <a:endParaRPr lang="en-US" altLang="ja-JP" sz="2000" dirty="0" smtClean="0">
              <a:latin typeface="+mn-ea"/>
              <a:ea typeface="+mn-ea"/>
              <a:sym typeface="Wingdings" pitchFamily="2" charset="2"/>
            </a:endParaRPr>
          </a:p>
          <a:p>
            <a:r>
              <a:rPr lang="ja-JP" altLang="en-US" sz="2000" dirty="0">
                <a:latin typeface="+mn-ea"/>
                <a:ea typeface="+mn-ea"/>
                <a:sym typeface="Wingdings" pitchFamily="2" charset="2"/>
              </a:rPr>
              <a:t>　</a:t>
            </a:r>
            <a:r>
              <a:rPr lang="ja-JP" altLang="en-US" sz="2000" dirty="0" smtClean="0">
                <a:latin typeface="+mn-ea"/>
                <a:ea typeface="+mn-ea"/>
                <a:sym typeface="Wingdings" pitchFamily="2" charset="2"/>
              </a:rPr>
              <a:t>　　　　　　太田　直美</a:t>
            </a:r>
            <a:endParaRPr lang="en-US" altLang="ja-JP" sz="2000" dirty="0" smtClean="0">
              <a:latin typeface="+mn-ea"/>
              <a:ea typeface="+mn-ea"/>
              <a:sym typeface="Wingdings" pitchFamily="2" charset="2"/>
            </a:endParaRPr>
          </a:p>
          <a:p>
            <a:r>
              <a:rPr lang="ja-JP" altLang="en-US" sz="2000" dirty="0">
                <a:latin typeface="+mn-ea"/>
                <a:ea typeface="+mn-ea"/>
                <a:sym typeface="Wingdings" pitchFamily="2" charset="2"/>
              </a:rPr>
              <a:t>　</a:t>
            </a:r>
            <a:r>
              <a:rPr lang="ja-JP" altLang="en-US" sz="2000" dirty="0" smtClean="0">
                <a:latin typeface="+mn-ea"/>
                <a:ea typeface="+mn-ea"/>
                <a:sym typeface="Wingdings" pitchFamily="2" charset="2"/>
              </a:rPr>
              <a:t>　　　　　　</a:t>
            </a:r>
            <a:r>
              <a:rPr lang="en-US" altLang="ja-JP" sz="2000" dirty="0" smtClean="0">
                <a:latin typeface="+mn-ea"/>
                <a:ea typeface="+mn-ea"/>
                <a:sym typeface="Wingdings" pitchFamily="2" charset="2"/>
              </a:rPr>
              <a:t>E-</a:t>
            </a:r>
            <a:r>
              <a:rPr lang="en-US" altLang="ja-JP" sz="2000" dirty="0" smtClean="0">
                <a:latin typeface="+mn-ea"/>
                <a:ea typeface="+mn-ea"/>
              </a:rPr>
              <a:t>mail</a:t>
            </a:r>
            <a:r>
              <a:rPr lang="ja-JP" altLang="ja-JP" sz="2000" dirty="0" smtClean="0">
                <a:latin typeface="+mn-ea"/>
                <a:ea typeface="+mn-ea"/>
              </a:rPr>
              <a:t>：</a:t>
            </a:r>
            <a:r>
              <a:rPr lang="en-US" altLang="ja-JP" sz="2000" dirty="0" smtClean="0">
                <a:solidFill>
                  <a:srgbClr val="0000FF"/>
                </a:solidFill>
                <a:latin typeface="+mn-ea"/>
                <a:ea typeface="+mn-ea"/>
              </a:rPr>
              <a:t>naomi.ota@toyoda-gosei.co.jp</a:t>
            </a:r>
            <a:r>
              <a:rPr lang="ja-JP" altLang="ja-JP" sz="2000" dirty="0" smtClean="0"/>
              <a:t> </a:t>
            </a:r>
            <a:r>
              <a:rPr lang="ja-JP" altLang="en-US" sz="2000" dirty="0" smtClean="0">
                <a:latin typeface="+mj-ea"/>
                <a:ea typeface="+mj-ea"/>
                <a:sym typeface="Wingdings"/>
              </a:rPr>
              <a:t>　　　　</a:t>
            </a:r>
            <a:endParaRPr lang="en-US" altLang="ja-JP" sz="2000" dirty="0" smtClean="0">
              <a:latin typeface="+mj-ea"/>
              <a:ea typeface="+mj-ea"/>
              <a:sym typeface="Wingdings"/>
            </a:endParaRPr>
          </a:p>
        </p:txBody>
      </p:sp>
      <p:sp>
        <p:nvSpPr>
          <p:cNvPr id="4" name="テキスト ボックス 3"/>
          <p:cNvSpPr txBox="1"/>
          <p:nvPr/>
        </p:nvSpPr>
        <p:spPr bwMode="auto">
          <a:xfrm>
            <a:off x="4499992" y="2492896"/>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6" name="テキスト ボックス 5"/>
          <p:cNvSpPr txBox="1"/>
          <p:nvPr/>
        </p:nvSpPr>
        <p:spPr bwMode="auto">
          <a:xfrm>
            <a:off x="5796136" y="4005064"/>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Tree>
    <p:extLst>
      <p:ext uri="{BB962C8B-B14F-4D97-AF65-F5344CB8AC3E}">
        <p14:creationId xmlns:p14="http://schemas.microsoft.com/office/powerpoint/2010/main" val="15953040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39</a:t>
            </a:fld>
            <a:endParaRPr lang="en-US" altLang="ja-JP" dirty="0"/>
          </a:p>
        </p:txBody>
      </p:sp>
      <p:sp>
        <p:nvSpPr>
          <p:cNvPr id="4" name="Rectangle 2"/>
          <p:cNvSpPr txBox="1">
            <a:spLocks noChangeArrowheads="1"/>
          </p:cNvSpPr>
          <p:nvPr/>
        </p:nvSpPr>
        <p:spPr>
          <a:xfrm>
            <a:off x="179387" y="1340768"/>
            <a:ext cx="8785225" cy="2160588"/>
          </a:xfrm>
          <a:prstGeom prst="rect">
            <a:avLst/>
          </a:prstGeom>
          <a:noFill/>
        </p:spPr>
        <p:txBody>
          <a:bodyPr anchor="ctr" anchorCtr="0"/>
          <a:lstStyle>
            <a:lvl1pPr algn="l" rtl="0" eaLnBrk="0" fontAlgn="base" hangingPunct="0">
              <a:spcBef>
                <a:spcPct val="0"/>
              </a:spcBef>
              <a:spcAft>
                <a:spcPct val="0"/>
              </a:spcAft>
              <a:defRPr kumimoji="1" sz="24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sz="3600">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sz="3600">
                <a:solidFill>
                  <a:schemeClr val="tx2"/>
                </a:solidFill>
                <a:latin typeface="ＭＳ Ｐゴシック" pitchFamily="50" charset="-128"/>
                <a:ea typeface="ＭＳ Ｐゴシック" pitchFamily="50" charset="-128"/>
              </a:defRPr>
            </a:lvl9pPr>
          </a:lstStyle>
          <a:p>
            <a:pPr algn="ctr" eaLnBrk="1" hangingPunct="1"/>
            <a:r>
              <a:rPr lang="ja-JP" altLang="en-US" sz="8800" kern="0" dirty="0" smtClean="0"/>
              <a:t>ＥＮＤ</a:t>
            </a:r>
          </a:p>
        </p:txBody>
      </p:sp>
      <p:sp>
        <p:nvSpPr>
          <p:cNvPr id="5" name="Rectangle 3"/>
          <p:cNvSpPr>
            <a:spLocks noChangeArrowheads="1"/>
          </p:cNvSpPr>
          <p:nvPr/>
        </p:nvSpPr>
        <p:spPr bwMode="auto">
          <a:xfrm>
            <a:off x="0" y="4077072"/>
            <a:ext cx="9144000" cy="151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7200" dirty="0">
                <a:solidFill>
                  <a:srgbClr val="FF0000"/>
                </a:solidFill>
                <a:latin typeface="Arial" charset="0"/>
              </a:rPr>
              <a:t>No Data</a:t>
            </a:r>
            <a:r>
              <a:rPr lang="ja-JP" altLang="en-US" sz="7200" dirty="0">
                <a:solidFill>
                  <a:srgbClr val="FF0000"/>
                </a:solidFill>
                <a:latin typeface="Arial" charset="0"/>
              </a:rPr>
              <a:t>　</a:t>
            </a:r>
            <a:r>
              <a:rPr lang="en-US" altLang="ja-JP" sz="7200" dirty="0">
                <a:solidFill>
                  <a:srgbClr val="FF0000"/>
                </a:solidFill>
                <a:latin typeface="Arial" charset="0"/>
              </a:rPr>
              <a:t>No Market</a:t>
            </a:r>
          </a:p>
        </p:txBody>
      </p:sp>
    </p:spTree>
    <p:extLst>
      <p:ext uri="{BB962C8B-B14F-4D97-AF65-F5344CB8AC3E}">
        <p14:creationId xmlns:p14="http://schemas.microsoft.com/office/powerpoint/2010/main" val="3797227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4</a:t>
            </a:fld>
            <a:endParaRPr lang="en-US" altLang="ja-JP" dirty="0"/>
          </a:p>
        </p:txBody>
      </p:sp>
      <p:sp>
        <p:nvSpPr>
          <p:cNvPr id="4" name="タイトル 2"/>
          <p:cNvSpPr>
            <a:spLocks noGrp="1"/>
          </p:cNvSpPr>
          <p:nvPr>
            <p:ph type="title"/>
          </p:nvPr>
        </p:nvSpPr>
        <p:spPr>
          <a:xfrm>
            <a:off x="1475656" y="0"/>
            <a:ext cx="6332094" cy="981758"/>
          </a:xfrm>
        </p:spPr>
        <p:txBody>
          <a:bodyPr/>
          <a:lstStyle/>
          <a:p>
            <a:r>
              <a:rPr kumimoji="1" lang="ja-JP" altLang="en-US" sz="3200" b="1" dirty="0" smtClean="0"/>
              <a:t>目次</a:t>
            </a:r>
            <a:endParaRPr kumimoji="1" lang="ja-JP" altLang="en-US" sz="3200" b="1" dirty="0"/>
          </a:p>
        </p:txBody>
      </p:sp>
      <p:pic>
        <p:nvPicPr>
          <p:cNvPr id="3" name="図 2"/>
          <p:cNvPicPr>
            <a:picLocks noChangeAspect="1"/>
          </p:cNvPicPr>
          <p:nvPr/>
        </p:nvPicPr>
        <p:blipFill>
          <a:blip r:embed="rId2"/>
          <a:stretch>
            <a:fillRect/>
          </a:stretch>
        </p:blipFill>
        <p:spPr>
          <a:xfrm>
            <a:off x="755576" y="1984142"/>
            <a:ext cx="7761286" cy="3677106"/>
          </a:xfrm>
          <a:prstGeom prst="rect">
            <a:avLst/>
          </a:prstGeom>
        </p:spPr>
      </p:pic>
    </p:spTree>
    <p:extLst>
      <p:ext uri="{BB962C8B-B14F-4D97-AF65-F5344CB8AC3E}">
        <p14:creationId xmlns:p14="http://schemas.microsoft.com/office/powerpoint/2010/main" val="26241027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7885113" y="-4377"/>
            <a:ext cx="1258887" cy="482400"/>
          </a:xfrm>
          <a:solidFill>
            <a:schemeClr val="bg1"/>
          </a:solidFill>
        </p:spPr>
        <p:txBody>
          <a:bodyPr/>
          <a:lstStyle/>
          <a:p>
            <a:pPr algn="ctr">
              <a:defRPr/>
            </a:pPr>
            <a:r>
              <a:rPr lang="ja-JP" altLang="en-US" dirty="0" smtClean="0"/>
              <a:t>別紙</a:t>
            </a:r>
            <a:r>
              <a:rPr lang="en-US" altLang="ja-JP" dirty="0" smtClean="0"/>
              <a:t>.1</a:t>
            </a:r>
            <a:endParaRPr lang="en-US" altLang="ja-JP" dirty="0"/>
          </a:p>
        </p:txBody>
      </p:sp>
      <p:sp>
        <p:nvSpPr>
          <p:cNvPr id="3" name="タイトル 2"/>
          <p:cNvSpPr>
            <a:spLocks noGrp="1"/>
          </p:cNvSpPr>
          <p:nvPr>
            <p:ph type="title"/>
          </p:nvPr>
        </p:nvSpPr>
        <p:spPr/>
        <p:txBody>
          <a:bodyPr/>
          <a:lstStyle/>
          <a:p>
            <a:r>
              <a:rPr lang="ja-JP" altLang="en-US" b="1" dirty="0" smtClean="0">
                <a:latin typeface="+mj-ea"/>
              </a:rPr>
              <a:t>納入部品番号・構成部品番号の記載位置</a:t>
            </a:r>
            <a:endParaRPr kumimoji="1" lang="ja-JP" altLang="en-US" b="1" dirty="0"/>
          </a:p>
        </p:txBody>
      </p:sp>
      <p:sp>
        <p:nvSpPr>
          <p:cNvPr id="16" name="Text Box 34"/>
          <p:cNvSpPr txBox="1">
            <a:spLocks noChangeArrowheads="1"/>
          </p:cNvSpPr>
          <p:nvPr/>
        </p:nvSpPr>
        <p:spPr bwMode="auto">
          <a:xfrm>
            <a:off x="3351049" y="4769495"/>
            <a:ext cx="365516" cy="24070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7432" tIns="22860"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1" i="0" u="none" strike="noStrike" baseline="0" dirty="0">
                <a:solidFill>
                  <a:srgbClr val="000000"/>
                </a:solidFill>
                <a:latin typeface="ＭＳ Ｐゴシック"/>
                <a:ea typeface="ＭＳ Ｐゴシック"/>
              </a:rPr>
              <a:t>拡大</a:t>
            </a:r>
          </a:p>
        </p:txBody>
      </p:sp>
      <p:sp>
        <p:nvSpPr>
          <p:cNvPr id="23" name="テキスト ボックス 22"/>
          <p:cNvSpPr txBox="1"/>
          <p:nvPr/>
        </p:nvSpPr>
        <p:spPr bwMode="auto">
          <a:xfrm>
            <a:off x="975974" y="3917900"/>
            <a:ext cx="1931152" cy="288147"/>
          </a:xfrm>
          <a:prstGeom prst="rect">
            <a:avLst/>
          </a:prstGeom>
          <a:noFill/>
          <a:ln w="25400">
            <a:noFill/>
          </a:ln>
          <a:extLst/>
        </p:spPr>
        <p:txBody>
          <a:bodyPr wrap="none" lIns="72000" tIns="36000" rIns="72000" bIns="36000" rtlCol="0" anchor="t" anchorCtr="0">
            <a:spAutoFit/>
          </a:bodyPr>
          <a:lstStyle/>
          <a:p>
            <a:r>
              <a:rPr lang="ja-JP" altLang="en-US" sz="1400" b="1" dirty="0" smtClean="0">
                <a:latin typeface="+mj-ea"/>
                <a:ea typeface="+mj-ea"/>
                <a:sym typeface="Wingdings" pitchFamily="2" charset="2"/>
              </a:rPr>
              <a:t>豊田合成 技術指示書</a:t>
            </a:r>
            <a:r>
              <a:rPr lang="en-US" altLang="ja-JP" sz="1400" b="1" dirty="0" smtClean="0">
                <a:latin typeface="+mj-ea"/>
                <a:ea typeface="+mj-ea"/>
                <a:sym typeface="Wingdings" pitchFamily="2" charset="2"/>
              </a:rPr>
              <a:t>A</a:t>
            </a:r>
            <a:endParaRPr kumimoji="1" lang="ja-JP" altLang="en-US" sz="1400" b="1" dirty="0" smtClean="0">
              <a:latin typeface="+mj-ea"/>
              <a:ea typeface="+mj-ea"/>
              <a:sym typeface="Wingdings" pitchFamily="2" charset="2"/>
            </a:endParaRPr>
          </a:p>
        </p:txBody>
      </p:sp>
      <p:sp>
        <p:nvSpPr>
          <p:cNvPr id="28"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grpSp>
        <p:nvGrpSpPr>
          <p:cNvPr id="14" name="グループ化 13"/>
          <p:cNvGrpSpPr/>
          <p:nvPr/>
        </p:nvGrpSpPr>
        <p:grpSpPr>
          <a:xfrm>
            <a:off x="864657" y="1675948"/>
            <a:ext cx="3952729" cy="1740803"/>
            <a:chOff x="864657" y="1675948"/>
            <a:chExt cx="3952729" cy="1740803"/>
          </a:xfrm>
        </p:grpSpPr>
        <p:grpSp>
          <p:nvGrpSpPr>
            <p:cNvPr id="13" name="グループ化 12"/>
            <p:cNvGrpSpPr/>
            <p:nvPr/>
          </p:nvGrpSpPr>
          <p:grpSpPr>
            <a:xfrm>
              <a:off x="864657" y="1675948"/>
              <a:ext cx="2571102" cy="1740803"/>
              <a:chOff x="864657" y="1675948"/>
              <a:chExt cx="2571102" cy="1740803"/>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864657" y="1675948"/>
                <a:ext cx="2571102" cy="1740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Rectangle 26"/>
              <p:cNvSpPr>
                <a:spLocks noChangeArrowheads="1"/>
              </p:cNvSpPr>
              <p:nvPr/>
            </p:nvSpPr>
            <p:spPr bwMode="auto">
              <a:xfrm>
                <a:off x="2240271" y="2158741"/>
                <a:ext cx="1168400" cy="201512"/>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7" name="Rectangle 26"/>
              <p:cNvSpPr>
                <a:spLocks noChangeArrowheads="1"/>
              </p:cNvSpPr>
              <p:nvPr/>
            </p:nvSpPr>
            <p:spPr bwMode="auto">
              <a:xfrm>
                <a:off x="2246621" y="3116003"/>
                <a:ext cx="1174750" cy="198697"/>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11" name="テキスト ボックス 10"/>
            <p:cNvSpPr txBox="1"/>
            <p:nvPr/>
          </p:nvSpPr>
          <p:spPr bwMode="auto">
            <a:xfrm>
              <a:off x="4008337" y="2550493"/>
              <a:ext cx="809049" cy="380480"/>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000" b="1" dirty="0" smtClean="0">
                  <a:latin typeface="+mj-ea"/>
                  <a:ea typeface="+mj-ea"/>
                  <a:sym typeface="Wingdings" pitchFamily="2" charset="2"/>
                </a:rPr>
                <a:t>社内品番</a:t>
              </a:r>
              <a:endParaRPr kumimoji="1" lang="en-US" altLang="ja-JP" sz="1000" b="1" dirty="0" smtClean="0">
                <a:latin typeface="+mj-ea"/>
                <a:ea typeface="+mj-ea"/>
                <a:sym typeface="Wingdings" pitchFamily="2" charset="2"/>
              </a:endParaRPr>
            </a:p>
            <a:p>
              <a:pPr marL="0" indent="0" eaLnBrk="1" hangingPunct="1">
                <a:spcBef>
                  <a:spcPct val="0"/>
                </a:spcBef>
                <a:buFont typeface="Arial" charset="0"/>
                <a:buNone/>
              </a:pPr>
              <a:r>
                <a:rPr kumimoji="1" lang="ja-JP" altLang="en-US" sz="1000" b="1" dirty="0" smtClean="0">
                  <a:latin typeface="+mj-ea"/>
                  <a:ea typeface="+mj-ea"/>
                  <a:sym typeface="Wingdings" pitchFamily="2" charset="2"/>
                </a:rPr>
                <a:t>（</a:t>
              </a:r>
              <a:r>
                <a:rPr kumimoji="1" lang="en-US" altLang="ja-JP" sz="1000" b="1" dirty="0" smtClean="0">
                  <a:latin typeface="+mj-ea"/>
                  <a:ea typeface="+mj-ea"/>
                  <a:sym typeface="Wingdings" pitchFamily="2" charset="2"/>
                </a:rPr>
                <a:t>PART No.</a:t>
              </a:r>
              <a:r>
                <a:rPr kumimoji="1" lang="ja-JP" altLang="en-US" sz="1000" b="1" dirty="0" smtClean="0">
                  <a:latin typeface="+mj-ea"/>
                  <a:ea typeface="+mj-ea"/>
                  <a:sym typeface="Wingdings" pitchFamily="2" charset="2"/>
                </a:rPr>
                <a:t>）</a:t>
              </a:r>
            </a:p>
          </p:txBody>
        </p:sp>
      </p:grpSp>
      <p:cxnSp>
        <p:nvCxnSpPr>
          <p:cNvPr id="24" name="直線矢印コネクタ 23"/>
          <p:cNvCxnSpPr>
            <a:stCxn id="11" idx="1"/>
            <a:endCxn id="26" idx="3"/>
          </p:cNvCxnSpPr>
          <p:nvPr/>
        </p:nvCxnSpPr>
        <p:spPr>
          <a:xfrm flipH="1" flipV="1">
            <a:off x="3408671" y="2259497"/>
            <a:ext cx="599666" cy="4812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11" idx="1"/>
            <a:endCxn id="27" idx="3"/>
          </p:cNvCxnSpPr>
          <p:nvPr/>
        </p:nvCxnSpPr>
        <p:spPr>
          <a:xfrm flipH="1">
            <a:off x="3421371" y="2740733"/>
            <a:ext cx="586966" cy="47461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bwMode="auto">
          <a:xfrm>
            <a:off x="844476" y="1381576"/>
            <a:ext cx="3163861" cy="288147"/>
          </a:xfrm>
          <a:prstGeom prst="rect">
            <a:avLst/>
          </a:prstGeom>
          <a:noFill/>
          <a:ln w="25400">
            <a:noFill/>
          </a:ln>
          <a:extLst/>
        </p:spPr>
        <p:txBody>
          <a:bodyPr wrap="none" lIns="72000" tIns="36000" rIns="72000" bIns="36000" rtlCol="0" anchor="t" anchorCtr="0">
            <a:spAutoFit/>
          </a:bodyPr>
          <a:lstStyle/>
          <a:p>
            <a:r>
              <a:rPr lang="ja-JP" altLang="en-US" sz="1400" b="1" dirty="0" smtClean="0">
                <a:latin typeface="+mj-ea"/>
                <a:ea typeface="+mj-ea"/>
                <a:sym typeface="Wingdings" pitchFamily="2" charset="2"/>
              </a:rPr>
              <a:t>豊田合成 </a:t>
            </a:r>
            <a:r>
              <a:rPr lang="ja-JP" altLang="en-US" sz="1400" b="1" dirty="0">
                <a:latin typeface="+mj-ea"/>
                <a:ea typeface="+mj-ea"/>
                <a:sym typeface="Wingdings" pitchFamily="2" charset="2"/>
              </a:rPr>
              <a:t>社内図面：右下枠内</a:t>
            </a:r>
            <a:r>
              <a:rPr lang="ja-JP" altLang="en-US" sz="1400" b="1" dirty="0" smtClean="0">
                <a:latin typeface="+mj-ea"/>
                <a:ea typeface="+mj-ea"/>
                <a:sym typeface="Wingdings" pitchFamily="2" charset="2"/>
              </a:rPr>
              <a:t>の品番欄</a:t>
            </a:r>
            <a:endParaRPr kumimoji="1" lang="ja-JP" altLang="en-US" sz="1400" b="1" dirty="0" smtClean="0">
              <a:latin typeface="+mj-ea"/>
              <a:ea typeface="+mj-ea"/>
              <a:sym typeface="Wingdings" pitchFamily="2" charset="2"/>
            </a:endParaRPr>
          </a:p>
        </p:txBody>
      </p:sp>
      <p:grpSp>
        <p:nvGrpSpPr>
          <p:cNvPr id="55" name="グループ化 54"/>
          <p:cNvGrpSpPr/>
          <p:nvPr/>
        </p:nvGrpSpPr>
        <p:grpSpPr>
          <a:xfrm>
            <a:off x="971600" y="4352088"/>
            <a:ext cx="2091468" cy="1392245"/>
            <a:chOff x="861491" y="3826724"/>
            <a:chExt cx="2091468" cy="1392245"/>
          </a:xfrm>
        </p:grpSpPr>
        <p:pic>
          <p:nvPicPr>
            <p:cNvPr id="102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64657" y="3826724"/>
              <a:ext cx="2088302" cy="1392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 name="正方形/長方形 50"/>
            <p:cNvSpPr/>
            <p:nvPr/>
          </p:nvSpPr>
          <p:spPr>
            <a:xfrm>
              <a:off x="861491" y="4141464"/>
              <a:ext cx="800621" cy="83058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2" name="直線矢印コネクタ 41"/>
          <p:cNvCxnSpPr>
            <a:stCxn id="51" idx="3"/>
            <a:endCxn id="43" idx="1"/>
          </p:cNvCxnSpPr>
          <p:nvPr/>
        </p:nvCxnSpPr>
        <p:spPr>
          <a:xfrm flipV="1">
            <a:off x="1772221" y="5048211"/>
            <a:ext cx="2787390" cy="33910"/>
          </a:xfrm>
          <a:prstGeom prst="straightConnector1">
            <a:avLst/>
          </a:prstGeom>
          <a:ln w="66675">
            <a:solidFill>
              <a:srgbClr val="6600FF"/>
            </a:solidFill>
            <a:tailEnd type="triangle"/>
          </a:ln>
        </p:spPr>
        <p:style>
          <a:lnRef idx="1">
            <a:schemeClr val="accent1"/>
          </a:lnRef>
          <a:fillRef idx="0">
            <a:schemeClr val="accent1"/>
          </a:fillRef>
          <a:effectRef idx="0">
            <a:schemeClr val="accent1"/>
          </a:effectRef>
          <a:fontRef idx="minor">
            <a:schemeClr val="tx1"/>
          </a:fontRef>
        </p:style>
      </p:cxnSp>
      <p:sp>
        <p:nvSpPr>
          <p:cNvPr id="19" name="Line 31"/>
          <p:cNvSpPr>
            <a:spLocks noChangeShapeType="1"/>
          </p:cNvSpPr>
          <p:nvPr/>
        </p:nvSpPr>
        <p:spPr bwMode="auto">
          <a:xfrm flipV="1">
            <a:off x="5147113" y="5511015"/>
            <a:ext cx="766691" cy="551471"/>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0" name="Line 32"/>
          <p:cNvSpPr>
            <a:spLocks noChangeShapeType="1"/>
          </p:cNvSpPr>
          <p:nvPr/>
        </p:nvSpPr>
        <p:spPr bwMode="auto">
          <a:xfrm flipV="1">
            <a:off x="5147113" y="5861156"/>
            <a:ext cx="722116" cy="201331"/>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 name="Line 33"/>
          <p:cNvSpPr>
            <a:spLocks noChangeShapeType="1"/>
          </p:cNvSpPr>
          <p:nvPr/>
        </p:nvSpPr>
        <p:spPr bwMode="auto">
          <a:xfrm>
            <a:off x="5147113" y="6062487"/>
            <a:ext cx="677541" cy="122549"/>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pic>
        <p:nvPicPr>
          <p:cNvPr id="43" name="Picture 3"/>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4504" r="60809" b="17710"/>
          <a:stretch/>
        </p:blipFill>
        <p:spPr bwMode="auto">
          <a:xfrm>
            <a:off x="4559611" y="3717032"/>
            <a:ext cx="2708385" cy="2662358"/>
          </a:xfrm>
          <a:prstGeom prst="rect">
            <a:avLst/>
          </a:prstGeom>
          <a:noFill/>
          <a:ln w="15875">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sp>
        <p:nvSpPr>
          <p:cNvPr id="58" name="テキスト ボックス 57"/>
          <p:cNvSpPr txBox="1"/>
          <p:nvPr/>
        </p:nvSpPr>
        <p:spPr bwMode="auto">
          <a:xfrm>
            <a:off x="7380312" y="4810386"/>
            <a:ext cx="1331616" cy="380480"/>
          </a:xfrm>
          <a:prstGeom prst="rect">
            <a:avLst/>
          </a:prstGeom>
          <a:solidFill>
            <a:schemeClr val="bg1"/>
          </a:solidFill>
          <a:ln w="9525">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1000" b="1" dirty="0" smtClean="0">
                <a:latin typeface="+mj-ea"/>
                <a:ea typeface="+mj-ea"/>
                <a:sym typeface="Wingdings" pitchFamily="2" charset="2"/>
              </a:rPr>
              <a:t>下段：社内品番</a:t>
            </a:r>
            <a:endParaRPr lang="en-US" altLang="ja-JP" sz="1000" b="1" dirty="0" smtClean="0">
              <a:latin typeface="+mj-ea"/>
              <a:ea typeface="+mj-ea"/>
              <a:sym typeface="Wingdings" pitchFamily="2" charset="2"/>
            </a:endParaRPr>
          </a:p>
          <a:p>
            <a:pPr marL="0" indent="0" eaLnBrk="1" hangingPunct="1">
              <a:spcBef>
                <a:spcPct val="0"/>
              </a:spcBef>
              <a:buFont typeface="Arial" charset="0"/>
              <a:buNone/>
            </a:pPr>
            <a:r>
              <a:rPr lang="ja-JP" altLang="en-US" sz="1000" b="1" dirty="0" smtClean="0">
                <a:latin typeface="+mj-ea"/>
                <a:ea typeface="+mj-ea"/>
                <a:sym typeface="Wingdings" pitchFamily="2" charset="2"/>
              </a:rPr>
              <a:t>　　　　（</a:t>
            </a:r>
            <a:r>
              <a:rPr lang="en-US" altLang="ja-JP" sz="1000" b="1" dirty="0" smtClean="0">
                <a:latin typeface="+mj-ea"/>
                <a:ea typeface="+mj-ea"/>
                <a:sym typeface="Wingdings" pitchFamily="2" charset="2"/>
              </a:rPr>
              <a:t>TG Part No.</a:t>
            </a:r>
            <a:r>
              <a:rPr lang="ja-JP" altLang="en-US" sz="1000" b="1" dirty="0" smtClean="0">
                <a:latin typeface="+mj-ea"/>
                <a:ea typeface="+mj-ea"/>
                <a:sym typeface="Wingdings" pitchFamily="2" charset="2"/>
              </a:rPr>
              <a:t>）</a:t>
            </a:r>
            <a:endParaRPr kumimoji="1" lang="ja-JP" altLang="en-US" sz="1000" b="1" dirty="0" smtClean="0">
              <a:latin typeface="+mj-ea"/>
              <a:ea typeface="+mj-ea"/>
              <a:sym typeface="Wingdings" pitchFamily="2" charset="2"/>
            </a:endParaRPr>
          </a:p>
        </p:txBody>
      </p:sp>
      <p:sp>
        <p:nvSpPr>
          <p:cNvPr id="63" name="正方形/長方形 62"/>
          <p:cNvSpPr/>
          <p:nvPr/>
        </p:nvSpPr>
        <p:spPr>
          <a:xfrm>
            <a:off x="4915951" y="4139480"/>
            <a:ext cx="649030" cy="9438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4925476" y="4915570"/>
            <a:ext cx="656174" cy="85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920712" y="5693485"/>
            <a:ext cx="653793" cy="929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矢印コネクタ 65"/>
          <p:cNvCxnSpPr>
            <a:stCxn id="58" idx="1"/>
            <a:endCxn id="63" idx="3"/>
          </p:cNvCxnSpPr>
          <p:nvPr/>
        </p:nvCxnSpPr>
        <p:spPr>
          <a:xfrm flipH="1" flipV="1">
            <a:off x="5564981" y="4186672"/>
            <a:ext cx="1815331" cy="81395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58" idx="1"/>
            <a:endCxn id="65" idx="3"/>
          </p:cNvCxnSpPr>
          <p:nvPr/>
        </p:nvCxnSpPr>
        <p:spPr>
          <a:xfrm flipH="1">
            <a:off x="5574505" y="5000626"/>
            <a:ext cx="1805807" cy="73933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58" idx="1"/>
            <a:endCxn id="64" idx="3"/>
          </p:cNvCxnSpPr>
          <p:nvPr/>
        </p:nvCxnSpPr>
        <p:spPr>
          <a:xfrm flipH="1" flipV="1">
            <a:off x="5581650" y="4958098"/>
            <a:ext cx="1798662" cy="4252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bwMode="auto">
          <a:xfrm>
            <a:off x="5081593" y="1894320"/>
            <a:ext cx="3630335" cy="996033"/>
          </a:xfrm>
          <a:prstGeom prst="rect">
            <a:avLst/>
          </a:prstGeom>
          <a:noFill/>
          <a:ln w="38100" cmpd="dbl">
            <a:solidFill>
              <a:srgbClr val="0000FF"/>
            </a:solid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2000" b="1" dirty="0" smtClean="0">
                <a:solidFill>
                  <a:srgbClr val="0000FF"/>
                </a:solidFill>
                <a:latin typeface="+mj-ea"/>
                <a:ea typeface="+mj-ea"/>
                <a:sym typeface="Wingdings" pitchFamily="2" charset="2"/>
              </a:rPr>
              <a:t>図面と技術指示書に相違のある</a:t>
            </a:r>
            <a:endParaRPr lang="en-US" altLang="ja-JP" sz="20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lang="ja-JP" altLang="en-US" sz="2000" b="1" dirty="0" smtClean="0">
                <a:solidFill>
                  <a:srgbClr val="0000FF"/>
                </a:solidFill>
                <a:latin typeface="+mj-ea"/>
                <a:ea typeface="+mj-ea"/>
                <a:sym typeface="Wingdings" pitchFamily="2" charset="2"/>
              </a:rPr>
              <a:t>場合は、図面に記載されている</a:t>
            </a:r>
            <a:endParaRPr lang="en-US" altLang="ja-JP" sz="20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lang="ja-JP" altLang="en-US" sz="2000" b="1" dirty="0" smtClean="0">
                <a:solidFill>
                  <a:srgbClr val="0000FF"/>
                </a:solidFill>
                <a:latin typeface="+mj-ea"/>
                <a:ea typeface="+mj-ea"/>
                <a:sym typeface="Wingdings" pitchFamily="2" charset="2"/>
              </a:rPr>
              <a:t>部品名称とする</a:t>
            </a:r>
            <a:endParaRPr lang="en-US" altLang="ja-JP" sz="2000" b="1" dirty="0" smtClean="0">
              <a:solidFill>
                <a:srgbClr val="0000FF"/>
              </a:solidFill>
              <a:latin typeface="+mj-ea"/>
              <a:ea typeface="+mj-ea"/>
              <a:sym typeface="Wingdings" pitchFamily="2" charset="2"/>
            </a:endParaRPr>
          </a:p>
        </p:txBody>
      </p:sp>
    </p:spTree>
    <p:extLst>
      <p:ext uri="{BB962C8B-B14F-4D97-AF65-F5344CB8AC3E}">
        <p14:creationId xmlns:p14="http://schemas.microsoft.com/office/powerpoint/2010/main" val="17926164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7885113" y="0"/>
            <a:ext cx="1258887" cy="482400"/>
          </a:xfrm>
          <a:solidFill>
            <a:schemeClr val="bg1"/>
          </a:solidFill>
        </p:spPr>
        <p:txBody>
          <a:bodyPr/>
          <a:lstStyle/>
          <a:p>
            <a:pPr algn="ctr">
              <a:defRPr/>
            </a:pPr>
            <a:r>
              <a:rPr lang="ja-JP" altLang="en-US" dirty="0" smtClean="0"/>
              <a:t>別紙</a:t>
            </a:r>
            <a:r>
              <a:rPr lang="en-US" altLang="ja-JP" dirty="0" smtClean="0"/>
              <a:t>.2</a:t>
            </a:r>
            <a:endParaRPr lang="en-US" altLang="ja-JP" dirty="0"/>
          </a:p>
        </p:txBody>
      </p:sp>
      <p:sp>
        <p:nvSpPr>
          <p:cNvPr id="3" name="タイトル 2"/>
          <p:cNvSpPr>
            <a:spLocks noGrp="1"/>
          </p:cNvSpPr>
          <p:nvPr>
            <p:ph type="title"/>
          </p:nvPr>
        </p:nvSpPr>
        <p:spPr>
          <a:xfrm>
            <a:off x="1475656" y="0"/>
            <a:ext cx="7128792" cy="981758"/>
          </a:xfrm>
        </p:spPr>
        <p:txBody>
          <a:bodyPr/>
          <a:lstStyle/>
          <a:p>
            <a:r>
              <a:rPr lang="ja-JP" altLang="en-US" b="1" dirty="0">
                <a:latin typeface="+mj-ea"/>
              </a:rPr>
              <a:t>部品番号の変換</a:t>
            </a:r>
            <a:r>
              <a:rPr lang="ja-JP" altLang="en-US" b="1" dirty="0" smtClean="0">
                <a:latin typeface="+mj-ea"/>
              </a:rPr>
              <a:t>方法</a:t>
            </a:r>
            <a:endParaRPr kumimoji="1" lang="ja-JP" altLang="en-US" b="1" dirty="0">
              <a:latin typeface="+mj-ea"/>
            </a:endParaRPr>
          </a:p>
        </p:txBody>
      </p:sp>
      <p:sp>
        <p:nvSpPr>
          <p:cNvPr id="4" name="テキスト ボックス 3"/>
          <p:cNvSpPr txBox="1"/>
          <p:nvPr/>
        </p:nvSpPr>
        <p:spPr bwMode="auto">
          <a:xfrm>
            <a:off x="216024" y="1772816"/>
            <a:ext cx="8748464" cy="3396690"/>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2400" dirty="0" smtClean="0">
                <a:latin typeface="+mj-ea"/>
                <a:ea typeface="+mj-ea"/>
                <a:sym typeface="Wingdings" pitchFamily="2" charset="2"/>
              </a:rPr>
              <a:t>　</a:t>
            </a:r>
            <a:r>
              <a:rPr kumimoji="1" lang="ja-JP" altLang="en-US" sz="2400" dirty="0" smtClean="0">
                <a:latin typeface="+mj-ea"/>
                <a:ea typeface="+mj-ea"/>
                <a:sym typeface="Wingdings" pitchFamily="2" charset="2"/>
              </a:rPr>
              <a:t>社内品番が </a:t>
            </a:r>
            <a:r>
              <a:rPr lang="en-US" altLang="ja-JP" sz="2400" dirty="0" smtClean="0">
                <a:latin typeface="+mj-ea"/>
                <a:ea typeface="+mj-ea"/>
                <a:sym typeface="Wingdings" pitchFamily="2" charset="2"/>
              </a:rPr>
              <a:t>10</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桁）の場合、後ろに「</a:t>
            </a:r>
            <a:r>
              <a:rPr lang="en-US" altLang="ja-JP" sz="2400" dirty="0" smtClean="0">
                <a:solidFill>
                  <a:srgbClr val="FF0000"/>
                </a:solidFill>
                <a:latin typeface="+mj-ea"/>
                <a:ea typeface="+mj-ea"/>
                <a:sym typeface="Wingdings" pitchFamily="2" charset="2"/>
              </a:rPr>
              <a:t>-0000</a:t>
            </a:r>
            <a:r>
              <a:rPr lang="ja-JP" altLang="en-US" sz="2400" dirty="0" smtClean="0">
                <a:latin typeface="+mj-ea"/>
                <a:ea typeface="+mj-ea"/>
                <a:sym typeface="Wingdings" pitchFamily="2" charset="2"/>
              </a:rPr>
              <a:t>」をつける</a:t>
            </a:r>
            <a:endParaRPr lang="en-US" altLang="ja-JP" sz="2400" dirty="0" smtClean="0">
              <a:latin typeface="+mj-ea"/>
              <a:ea typeface="+mj-ea"/>
              <a:sym typeface="Wingdings" pitchFamily="2" charset="2"/>
            </a:endParaRPr>
          </a:p>
          <a:p>
            <a:pPr marL="0" indent="0" eaLnBrk="1" hangingPunct="1">
              <a:spcBef>
                <a:spcPct val="0"/>
              </a:spcBef>
              <a:buFont typeface="Arial" charset="0"/>
              <a:buNone/>
            </a:pPr>
            <a:r>
              <a:rPr kumimoji="1" lang="ja-JP" altLang="en-US" sz="2400" dirty="0">
                <a:latin typeface="+mj-ea"/>
                <a:ea typeface="+mj-ea"/>
                <a:sym typeface="Wingdings" pitchFamily="2" charset="2"/>
              </a:rPr>
              <a:t>　</a:t>
            </a:r>
            <a:r>
              <a:rPr kumimoji="1" lang="ja-JP" altLang="en-US" sz="2400" dirty="0" smtClean="0">
                <a:latin typeface="+mj-ea"/>
                <a:ea typeface="+mj-ea"/>
                <a:sym typeface="Wingdings" pitchFamily="2" charset="2"/>
              </a:rPr>
              <a:t>　　　例：</a:t>
            </a:r>
            <a:r>
              <a:rPr kumimoji="1" lang="en-US" altLang="ja-JP" sz="2400" dirty="0" smtClean="0">
                <a:latin typeface="+mj-ea"/>
                <a:ea typeface="+mj-ea"/>
                <a:sym typeface="Wingdings" pitchFamily="2" charset="2"/>
              </a:rPr>
              <a:t>12345-12345</a:t>
            </a:r>
            <a:r>
              <a:rPr kumimoji="1" lang="ja-JP" altLang="en-US" sz="2400" dirty="0" smtClean="0">
                <a:latin typeface="+mj-ea"/>
                <a:ea typeface="+mj-ea"/>
                <a:sym typeface="Wingdings" pitchFamily="2" charset="2"/>
              </a:rPr>
              <a:t>　⇒　</a:t>
            </a:r>
            <a:r>
              <a:rPr kumimoji="1" lang="en-US" altLang="ja-JP" sz="2400" dirty="0" smtClean="0">
                <a:latin typeface="+mj-ea"/>
                <a:ea typeface="+mj-ea"/>
                <a:sym typeface="Wingdings" pitchFamily="2" charset="2"/>
              </a:rPr>
              <a:t>12345-12345</a:t>
            </a:r>
            <a:r>
              <a:rPr kumimoji="1" lang="en-US" altLang="ja-JP" sz="2400" u="sng" dirty="0" smtClean="0">
                <a:solidFill>
                  <a:srgbClr val="FF0000"/>
                </a:solidFill>
                <a:latin typeface="+mj-ea"/>
                <a:ea typeface="+mj-ea"/>
                <a:sym typeface="Wingdings" pitchFamily="2" charset="2"/>
              </a:rPr>
              <a:t>-0000</a:t>
            </a:r>
          </a:p>
          <a:p>
            <a:pPr marL="0" indent="0" eaLnBrk="1" hangingPunct="1">
              <a:spcBef>
                <a:spcPct val="0"/>
              </a:spcBef>
              <a:buFont typeface="Arial" charset="0"/>
              <a:buNone/>
            </a:pPr>
            <a:endParaRPr lang="en-US" altLang="ja-JP" sz="2400" dirty="0">
              <a:latin typeface="+mj-ea"/>
              <a:ea typeface="+mj-ea"/>
              <a:sym typeface="Wingdings" pitchFamily="2" charset="2"/>
            </a:endParaRPr>
          </a:p>
          <a:p>
            <a:r>
              <a:rPr lang="ja-JP" altLang="en-US" sz="2400" dirty="0">
                <a:latin typeface="+mj-ea"/>
                <a:sym typeface="Wingdings" pitchFamily="2" charset="2"/>
              </a:rPr>
              <a:t>　</a:t>
            </a:r>
            <a:r>
              <a:rPr lang="ja-JP" altLang="en-US" sz="2400" dirty="0" smtClean="0">
                <a:latin typeface="+mj-ea"/>
                <a:ea typeface="+mj-ea"/>
                <a:sym typeface="Wingdings" pitchFamily="2" charset="2"/>
              </a:rPr>
              <a:t>社内品番が </a:t>
            </a:r>
            <a:r>
              <a:rPr lang="en-US" altLang="ja-JP" sz="2400" dirty="0" smtClean="0">
                <a:latin typeface="+mj-ea"/>
                <a:ea typeface="+mj-ea"/>
                <a:sym typeface="Wingdings" pitchFamily="2" charset="2"/>
              </a:rPr>
              <a:t>11</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-1</a:t>
            </a:r>
            <a:r>
              <a:rPr lang="ja-JP" altLang="en-US" sz="2400" dirty="0" smtClean="0">
                <a:latin typeface="+mj-ea"/>
                <a:ea typeface="+mj-ea"/>
                <a:sym typeface="Wingdings" pitchFamily="2" charset="2"/>
              </a:rPr>
              <a:t>桁）の場合、後ろに「</a:t>
            </a:r>
            <a:r>
              <a:rPr lang="en-US" altLang="ja-JP" sz="2400" dirty="0" smtClean="0">
                <a:solidFill>
                  <a:srgbClr val="FF0000"/>
                </a:solidFill>
                <a:latin typeface="+mj-ea"/>
                <a:ea typeface="+mj-ea"/>
                <a:sym typeface="Wingdings" pitchFamily="2" charset="2"/>
              </a:rPr>
              <a:t>000</a:t>
            </a:r>
            <a:r>
              <a:rPr lang="ja-JP" altLang="en-US" sz="2400" dirty="0" smtClean="0">
                <a:latin typeface="+mj-ea"/>
                <a:ea typeface="+mj-ea"/>
                <a:sym typeface="Wingdings" pitchFamily="2" charset="2"/>
              </a:rPr>
              <a:t>」をつける</a:t>
            </a:r>
            <a:endParaRPr lang="en-US" altLang="ja-JP" sz="2400" dirty="0" smtClean="0">
              <a:latin typeface="+mj-ea"/>
              <a:ea typeface="+mj-ea"/>
              <a:sym typeface="Wingdings" pitchFamily="2" charset="2"/>
            </a:endParaRPr>
          </a:p>
          <a:p>
            <a:pPr marL="0" indent="0" eaLnBrk="1" hangingPunct="1">
              <a:spcBef>
                <a:spcPct val="0"/>
              </a:spcBef>
              <a:buFont typeface="Arial" charset="0"/>
              <a:buNone/>
            </a:pPr>
            <a:r>
              <a:rPr lang="ja-JP" altLang="en-US" sz="2400" dirty="0">
                <a:latin typeface="+mj-ea"/>
                <a:ea typeface="+mj-ea"/>
                <a:sym typeface="Wingdings" pitchFamily="2" charset="2"/>
              </a:rPr>
              <a:t>　</a:t>
            </a:r>
            <a:r>
              <a:rPr lang="ja-JP" altLang="en-US" sz="2400" dirty="0" smtClean="0">
                <a:latin typeface="+mj-ea"/>
                <a:ea typeface="+mj-ea"/>
                <a:sym typeface="Wingdings" pitchFamily="2" charset="2"/>
              </a:rPr>
              <a:t>　　　例：</a:t>
            </a:r>
            <a:r>
              <a:rPr lang="en-US" altLang="ja-JP" sz="2400" dirty="0" smtClean="0">
                <a:latin typeface="+mj-ea"/>
                <a:ea typeface="+mj-ea"/>
                <a:sym typeface="Wingdings" pitchFamily="2" charset="2"/>
              </a:rPr>
              <a:t>12345-12345-A</a:t>
            </a:r>
            <a:r>
              <a:rPr lang="ja-JP" altLang="en-US" sz="2400" dirty="0" smtClean="0">
                <a:latin typeface="+mj-ea"/>
                <a:ea typeface="+mj-ea"/>
                <a:sym typeface="Wingdings" pitchFamily="2" charset="2"/>
              </a:rPr>
              <a:t>　⇒　</a:t>
            </a:r>
            <a:r>
              <a:rPr lang="en-US" altLang="ja-JP" sz="2400" dirty="0" smtClean="0">
                <a:latin typeface="+mj-ea"/>
                <a:ea typeface="+mj-ea"/>
                <a:sym typeface="Wingdings" pitchFamily="2" charset="2"/>
              </a:rPr>
              <a:t>12345-12345-A</a:t>
            </a:r>
            <a:r>
              <a:rPr lang="en-US" altLang="ja-JP" sz="2400" u="sng" dirty="0" smtClean="0">
                <a:solidFill>
                  <a:srgbClr val="FF0000"/>
                </a:solidFill>
                <a:latin typeface="+mj-ea"/>
                <a:ea typeface="+mj-ea"/>
                <a:sym typeface="Wingdings" pitchFamily="2" charset="2"/>
              </a:rPr>
              <a:t>000</a:t>
            </a:r>
          </a:p>
          <a:p>
            <a:pPr marL="0" indent="0" eaLnBrk="1" hangingPunct="1">
              <a:spcBef>
                <a:spcPct val="0"/>
              </a:spcBef>
              <a:buFont typeface="Arial" charset="0"/>
              <a:buNone/>
            </a:pPr>
            <a:endParaRPr lang="en-US" altLang="ja-JP" sz="2400" dirty="0">
              <a:latin typeface="+mj-ea"/>
              <a:ea typeface="+mj-ea"/>
              <a:sym typeface="Wingdings" pitchFamily="2" charset="2"/>
            </a:endParaRPr>
          </a:p>
          <a:p>
            <a:r>
              <a:rPr lang="ja-JP" altLang="en-US" sz="2400" dirty="0">
                <a:latin typeface="+mj-ea"/>
                <a:sym typeface="Wingdings" pitchFamily="2" charset="2"/>
              </a:rPr>
              <a:t>　</a:t>
            </a:r>
            <a:r>
              <a:rPr lang="ja-JP" altLang="en-US" sz="2400" dirty="0" smtClean="0">
                <a:latin typeface="+mj-ea"/>
                <a:ea typeface="+mj-ea"/>
                <a:sym typeface="Wingdings" pitchFamily="2" charset="2"/>
              </a:rPr>
              <a:t>社内品番が </a:t>
            </a:r>
            <a:r>
              <a:rPr lang="en-US" altLang="ja-JP" sz="2400" dirty="0" smtClean="0">
                <a:latin typeface="+mj-ea"/>
                <a:ea typeface="+mj-ea"/>
                <a:sym typeface="Wingdings" pitchFamily="2" charset="2"/>
              </a:rPr>
              <a:t>12</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-5</a:t>
            </a:r>
            <a:r>
              <a:rPr lang="ja-JP" altLang="en-US" sz="2400" dirty="0" smtClean="0">
                <a:latin typeface="+mj-ea"/>
                <a:ea typeface="+mj-ea"/>
                <a:sym typeface="Wingdings" pitchFamily="2" charset="2"/>
              </a:rPr>
              <a:t>桁</a:t>
            </a:r>
            <a:r>
              <a:rPr lang="en-US" altLang="ja-JP" sz="2400" dirty="0" smtClean="0">
                <a:latin typeface="+mj-ea"/>
                <a:ea typeface="+mj-ea"/>
                <a:sym typeface="Wingdings" pitchFamily="2" charset="2"/>
              </a:rPr>
              <a:t>-2</a:t>
            </a:r>
            <a:r>
              <a:rPr lang="ja-JP" altLang="en-US" sz="2400" dirty="0" smtClean="0">
                <a:latin typeface="+mj-ea"/>
                <a:ea typeface="+mj-ea"/>
                <a:sym typeface="Wingdings" pitchFamily="2" charset="2"/>
              </a:rPr>
              <a:t>桁）の場合、後ろの</a:t>
            </a:r>
            <a:r>
              <a:rPr lang="en-US" altLang="ja-JP" sz="2400" dirty="0" smtClean="0">
                <a:latin typeface="+mj-ea"/>
                <a:ea typeface="+mj-ea"/>
                <a:sym typeface="Wingdings" pitchFamily="2" charset="2"/>
              </a:rPr>
              <a:t>2</a:t>
            </a:r>
            <a:r>
              <a:rPr lang="ja-JP" altLang="en-US" sz="2400" dirty="0" smtClean="0">
                <a:latin typeface="+mj-ea"/>
                <a:ea typeface="+mj-ea"/>
                <a:sym typeface="Wingdings" pitchFamily="2" charset="2"/>
              </a:rPr>
              <a:t>桁の</a:t>
            </a:r>
            <a:r>
              <a:rPr lang="ja-JP" altLang="en-US" sz="2400" dirty="0" smtClean="0">
                <a:solidFill>
                  <a:srgbClr val="FF0000"/>
                </a:solidFill>
                <a:latin typeface="+mj-ea"/>
                <a:ea typeface="+mj-ea"/>
                <a:sym typeface="Wingdings" pitchFamily="2" charset="2"/>
              </a:rPr>
              <a:t>前後</a:t>
            </a:r>
            <a:r>
              <a:rPr lang="ja-JP" altLang="en-US" sz="2400" dirty="0" smtClean="0">
                <a:latin typeface="+mj-ea"/>
                <a:ea typeface="+mj-ea"/>
                <a:sym typeface="Wingdings" pitchFamily="2" charset="2"/>
              </a:rPr>
              <a:t>に</a:t>
            </a:r>
            <a:endParaRPr lang="en-US" altLang="ja-JP" sz="2400" dirty="0" smtClean="0">
              <a:latin typeface="+mj-ea"/>
              <a:ea typeface="+mj-ea"/>
              <a:sym typeface="Wingdings" pitchFamily="2" charset="2"/>
            </a:endParaRPr>
          </a:p>
          <a:p>
            <a:pPr marL="0" indent="0" eaLnBrk="1" hangingPunct="1">
              <a:spcBef>
                <a:spcPct val="0"/>
              </a:spcBef>
              <a:buFont typeface="Arial" charset="0"/>
              <a:buNone/>
            </a:pPr>
            <a:r>
              <a:rPr lang="ja-JP" altLang="en-US" sz="2400" dirty="0">
                <a:latin typeface="+mj-ea"/>
                <a:ea typeface="+mj-ea"/>
                <a:sym typeface="Wingdings" pitchFamily="2" charset="2"/>
              </a:rPr>
              <a:t>　</a:t>
            </a:r>
            <a:r>
              <a:rPr lang="ja-JP" altLang="en-US" sz="2400" dirty="0" smtClean="0">
                <a:latin typeface="+mj-ea"/>
                <a:ea typeface="+mj-ea"/>
                <a:sym typeface="Wingdings" pitchFamily="2" charset="2"/>
              </a:rPr>
              <a:t>　「</a:t>
            </a:r>
            <a:r>
              <a:rPr lang="en-US" altLang="ja-JP" sz="2400" dirty="0" smtClean="0">
                <a:solidFill>
                  <a:srgbClr val="FF0000"/>
                </a:solidFill>
                <a:latin typeface="+mj-ea"/>
                <a:ea typeface="+mj-ea"/>
                <a:sym typeface="Wingdings" pitchFamily="2" charset="2"/>
              </a:rPr>
              <a:t>0</a:t>
            </a:r>
            <a:r>
              <a:rPr lang="ja-JP" altLang="en-US" sz="2400" dirty="0" smtClean="0">
                <a:latin typeface="+mj-ea"/>
                <a:ea typeface="+mj-ea"/>
                <a:sym typeface="Wingdings" pitchFamily="2" charset="2"/>
              </a:rPr>
              <a:t>」をつける</a:t>
            </a:r>
            <a:endParaRPr lang="en-US" altLang="ja-JP" sz="2400" dirty="0" smtClean="0">
              <a:latin typeface="+mj-ea"/>
              <a:ea typeface="+mj-ea"/>
              <a:sym typeface="Wingdings" pitchFamily="2" charset="2"/>
            </a:endParaRPr>
          </a:p>
          <a:p>
            <a:pPr marL="0" indent="0" eaLnBrk="1" hangingPunct="1">
              <a:spcBef>
                <a:spcPct val="0"/>
              </a:spcBef>
              <a:buFont typeface="Arial" charset="0"/>
              <a:buNone/>
            </a:pPr>
            <a:r>
              <a:rPr lang="ja-JP" altLang="en-US" sz="2400" dirty="0">
                <a:latin typeface="+mj-ea"/>
                <a:ea typeface="+mj-ea"/>
                <a:sym typeface="Wingdings" pitchFamily="2" charset="2"/>
              </a:rPr>
              <a:t>　</a:t>
            </a:r>
            <a:r>
              <a:rPr lang="ja-JP" altLang="en-US" sz="2400" dirty="0" smtClean="0">
                <a:latin typeface="+mj-ea"/>
                <a:ea typeface="+mj-ea"/>
                <a:sym typeface="Wingdings" pitchFamily="2" charset="2"/>
              </a:rPr>
              <a:t>　　　例：</a:t>
            </a:r>
            <a:r>
              <a:rPr lang="en-US" altLang="ja-JP" sz="2400" dirty="0" smtClean="0">
                <a:latin typeface="+mj-ea"/>
                <a:ea typeface="+mj-ea"/>
                <a:sym typeface="Wingdings" pitchFamily="2" charset="2"/>
              </a:rPr>
              <a:t>12345-12345-B1</a:t>
            </a:r>
            <a:r>
              <a:rPr lang="ja-JP" altLang="en-US" sz="2400" dirty="0" smtClean="0">
                <a:latin typeface="+mj-ea"/>
                <a:ea typeface="+mj-ea"/>
                <a:sym typeface="Wingdings" pitchFamily="2" charset="2"/>
              </a:rPr>
              <a:t>　⇒　</a:t>
            </a:r>
            <a:r>
              <a:rPr lang="en-US" altLang="ja-JP" sz="2400" dirty="0" smtClean="0">
                <a:latin typeface="+mj-ea"/>
                <a:ea typeface="+mj-ea"/>
                <a:sym typeface="Wingdings" pitchFamily="2" charset="2"/>
              </a:rPr>
              <a:t>12345-12345-</a:t>
            </a:r>
            <a:r>
              <a:rPr lang="en-US" altLang="ja-JP" sz="2400" u="sng" dirty="0" smtClean="0">
                <a:solidFill>
                  <a:srgbClr val="FF0000"/>
                </a:solidFill>
                <a:latin typeface="+mj-ea"/>
                <a:ea typeface="+mj-ea"/>
                <a:sym typeface="Wingdings" pitchFamily="2" charset="2"/>
              </a:rPr>
              <a:t>0</a:t>
            </a:r>
            <a:r>
              <a:rPr lang="en-US" altLang="ja-JP" sz="2400" dirty="0" smtClean="0">
                <a:latin typeface="+mj-ea"/>
                <a:ea typeface="+mj-ea"/>
                <a:sym typeface="Wingdings" pitchFamily="2" charset="2"/>
              </a:rPr>
              <a:t>B1</a:t>
            </a:r>
            <a:r>
              <a:rPr lang="en-US" altLang="ja-JP" sz="2400" u="sng" dirty="0" smtClean="0">
                <a:solidFill>
                  <a:srgbClr val="FF0000"/>
                </a:solidFill>
                <a:latin typeface="+mj-ea"/>
                <a:ea typeface="+mj-ea"/>
                <a:sym typeface="Wingdings" pitchFamily="2" charset="2"/>
              </a:rPr>
              <a:t>0</a:t>
            </a:r>
          </a:p>
        </p:txBody>
      </p:sp>
      <p:sp>
        <p:nvSpPr>
          <p:cNvPr id="6" name="円/楕円 5"/>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Tree>
    <p:extLst>
      <p:ext uri="{BB962C8B-B14F-4D97-AF65-F5344CB8AC3E}">
        <p14:creationId xmlns:p14="http://schemas.microsoft.com/office/powerpoint/2010/main" val="25706406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7885113" y="0"/>
            <a:ext cx="1258887" cy="482400"/>
          </a:xfrm>
          <a:solidFill>
            <a:schemeClr val="bg1"/>
          </a:solidFill>
        </p:spPr>
        <p:txBody>
          <a:bodyPr/>
          <a:lstStyle/>
          <a:p>
            <a:pPr algn="ctr">
              <a:defRPr/>
            </a:pPr>
            <a:r>
              <a:rPr lang="ja-JP" altLang="en-US" dirty="0" smtClean="0"/>
              <a:t>別紙</a:t>
            </a:r>
            <a:r>
              <a:rPr lang="en-US" altLang="ja-JP" dirty="0" smtClean="0"/>
              <a:t>.3</a:t>
            </a:r>
            <a:endParaRPr lang="en-US" altLang="ja-JP" dirty="0"/>
          </a:p>
        </p:txBody>
      </p:sp>
      <p:sp>
        <p:nvSpPr>
          <p:cNvPr id="3" name="タイトル 2"/>
          <p:cNvSpPr>
            <a:spLocks noGrp="1"/>
          </p:cNvSpPr>
          <p:nvPr>
            <p:ph type="title"/>
          </p:nvPr>
        </p:nvSpPr>
        <p:spPr/>
        <p:txBody>
          <a:bodyPr/>
          <a:lstStyle/>
          <a:p>
            <a:r>
              <a:rPr lang="ja-JP" altLang="en-US" b="1" dirty="0" smtClean="0">
                <a:latin typeface="+mj-ea"/>
              </a:rPr>
              <a:t>納入部品名称・構成部品名称の記載位置</a:t>
            </a:r>
            <a:endParaRPr kumimoji="1" lang="ja-JP" altLang="en-US" b="1" dirty="0"/>
          </a:p>
        </p:txBody>
      </p:sp>
      <p:sp>
        <p:nvSpPr>
          <p:cNvPr id="28"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grpSp>
        <p:nvGrpSpPr>
          <p:cNvPr id="40" name="グループ化 39"/>
          <p:cNvGrpSpPr/>
          <p:nvPr/>
        </p:nvGrpSpPr>
        <p:grpSpPr>
          <a:xfrm>
            <a:off x="4283968" y="1417416"/>
            <a:ext cx="3714601" cy="1740803"/>
            <a:chOff x="4545762" y="1563495"/>
            <a:chExt cx="3714601" cy="1740803"/>
          </a:xfrm>
        </p:grpSpPr>
        <p:grpSp>
          <p:nvGrpSpPr>
            <p:cNvPr id="35" name="グループ化 34"/>
            <p:cNvGrpSpPr/>
            <p:nvPr/>
          </p:nvGrpSpPr>
          <p:grpSpPr>
            <a:xfrm>
              <a:off x="4545762" y="1563495"/>
              <a:ext cx="2571102" cy="1740803"/>
              <a:chOff x="4545762" y="1563495"/>
              <a:chExt cx="2571102" cy="1740803"/>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4545762" y="1563495"/>
                <a:ext cx="2571102" cy="1740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Rectangle 26"/>
              <p:cNvSpPr>
                <a:spLocks noChangeArrowheads="1"/>
              </p:cNvSpPr>
              <p:nvPr/>
            </p:nvSpPr>
            <p:spPr bwMode="auto">
              <a:xfrm>
                <a:off x="5921376" y="1593850"/>
                <a:ext cx="1168400" cy="260350"/>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7" name="Rectangle 26"/>
              <p:cNvSpPr>
                <a:spLocks noChangeArrowheads="1"/>
              </p:cNvSpPr>
              <p:nvPr/>
            </p:nvSpPr>
            <p:spPr bwMode="auto">
              <a:xfrm>
                <a:off x="5927726" y="2546350"/>
                <a:ext cx="1174750" cy="269875"/>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11" name="テキスト ボックス 10"/>
            <p:cNvSpPr txBox="1"/>
            <p:nvPr/>
          </p:nvSpPr>
          <p:spPr bwMode="auto">
            <a:xfrm>
              <a:off x="7651688" y="2057560"/>
              <a:ext cx="608675" cy="380480"/>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000" b="1" dirty="0" smtClean="0">
                  <a:latin typeface="+mj-ea"/>
                  <a:ea typeface="+mj-ea"/>
                  <a:sym typeface="Wingdings" pitchFamily="2" charset="2"/>
                </a:rPr>
                <a:t>品名</a:t>
              </a:r>
              <a:endParaRPr lang="en-US" altLang="ja-JP" sz="1000" b="1" dirty="0" smtClean="0">
                <a:latin typeface="+mj-ea"/>
                <a:ea typeface="+mj-ea"/>
                <a:sym typeface="Wingdings" pitchFamily="2" charset="2"/>
              </a:endParaRPr>
            </a:p>
            <a:p>
              <a:pPr marL="0" indent="0" eaLnBrk="1" hangingPunct="1">
                <a:spcBef>
                  <a:spcPct val="0"/>
                </a:spcBef>
                <a:buFont typeface="Arial" charset="0"/>
                <a:buNone/>
              </a:pPr>
              <a:r>
                <a:rPr kumimoji="1" lang="ja-JP" altLang="en-US" sz="1000" b="1" dirty="0" smtClean="0">
                  <a:latin typeface="+mj-ea"/>
                  <a:ea typeface="+mj-ea"/>
                  <a:sym typeface="Wingdings" pitchFamily="2" charset="2"/>
                </a:rPr>
                <a:t>（</a:t>
              </a:r>
              <a:r>
                <a:rPr kumimoji="1" lang="en-US" altLang="ja-JP" sz="1000" b="1" dirty="0" smtClean="0">
                  <a:latin typeface="+mj-ea"/>
                  <a:ea typeface="+mj-ea"/>
                  <a:sym typeface="Wingdings" pitchFamily="2" charset="2"/>
                </a:rPr>
                <a:t>NAME</a:t>
              </a:r>
              <a:r>
                <a:rPr kumimoji="1" lang="ja-JP" altLang="en-US" sz="1000" b="1" dirty="0" smtClean="0">
                  <a:latin typeface="+mj-ea"/>
                  <a:ea typeface="+mj-ea"/>
                  <a:sym typeface="Wingdings" pitchFamily="2" charset="2"/>
                </a:rPr>
                <a:t>）</a:t>
              </a:r>
            </a:p>
          </p:txBody>
        </p:sp>
      </p:grpSp>
      <p:cxnSp>
        <p:nvCxnSpPr>
          <p:cNvPr id="24" name="直線矢印コネクタ 23"/>
          <p:cNvCxnSpPr>
            <a:stCxn id="11" idx="1"/>
            <a:endCxn id="26" idx="3"/>
          </p:cNvCxnSpPr>
          <p:nvPr/>
        </p:nvCxnSpPr>
        <p:spPr>
          <a:xfrm flipH="1" flipV="1">
            <a:off x="6827982" y="1577946"/>
            <a:ext cx="561912" cy="52377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11" idx="1"/>
            <a:endCxn id="27" idx="3"/>
          </p:cNvCxnSpPr>
          <p:nvPr/>
        </p:nvCxnSpPr>
        <p:spPr>
          <a:xfrm flipH="1">
            <a:off x="6840682" y="2101721"/>
            <a:ext cx="549212" cy="4334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bwMode="auto">
          <a:xfrm>
            <a:off x="789121" y="1551686"/>
            <a:ext cx="3163861" cy="288147"/>
          </a:xfrm>
          <a:prstGeom prst="rect">
            <a:avLst/>
          </a:prstGeom>
          <a:noFill/>
          <a:ln w="25400">
            <a:noFill/>
          </a:ln>
          <a:extLst/>
        </p:spPr>
        <p:txBody>
          <a:bodyPr wrap="none" lIns="72000" tIns="36000" rIns="72000" bIns="36000" rtlCol="0" anchor="t" anchorCtr="0">
            <a:spAutoFit/>
          </a:bodyPr>
          <a:lstStyle/>
          <a:p>
            <a:r>
              <a:rPr lang="ja-JP" altLang="en-US" sz="1400" b="1" dirty="0" smtClean="0">
                <a:latin typeface="+mj-ea"/>
                <a:ea typeface="+mj-ea"/>
                <a:sym typeface="Wingdings" pitchFamily="2" charset="2"/>
              </a:rPr>
              <a:t>豊田合成 </a:t>
            </a:r>
            <a:r>
              <a:rPr lang="ja-JP" altLang="en-US" sz="1400" b="1" dirty="0">
                <a:latin typeface="+mj-ea"/>
                <a:ea typeface="+mj-ea"/>
                <a:sym typeface="Wingdings" pitchFamily="2" charset="2"/>
              </a:rPr>
              <a:t>社内図面：右下枠内</a:t>
            </a:r>
            <a:r>
              <a:rPr lang="ja-JP" altLang="en-US" sz="1400" b="1" dirty="0" smtClean="0">
                <a:latin typeface="+mj-ea"/>
                <a:ea typeface="+mj-ea"/>
                <a:sym typeface="Wingdings" pitchFamily="2" charset="2"/>
              </a:rPr>
              <a:t>の品名欄</a:t>
            </a:r>
            <a:endParaRPr kumimoji="1" lang="ja-JP" altLang="en-US" sz="1400" b="1" dirty="0" smtClean="0">
              <a:latin typeface="+mj-ea"/>
              <a:ea typeface="+mj-ea"/>
              <a:sym typeface="Wingdings" pitchFamily="2" charset="2"/>
            </a:endParaRPr>
          </a:p>
        </p:txBody>
      </p:sp>
      <p:sp>
        <p:nvSpPr>
          <p:cNvPr id="36" name="テキスト ボックス 35"/>
          <p:cNvSpPr txBox="1"/>
          <p:nvPr/>
        </p:nvSpPr>
        <p:spPr bwMode="auto">
          <a:xfrm>
            <a:off x="792006" y="3435021"/>
            <a:ext cx="7740434" cy="719034"/>
          </a:xfrm>
          <a:prstGeom prst="rect">
            <a:avLst/>
          </a:prstGeom>
          <a:noFill/>
          <a:ln w="25400">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en-US" altLang="ja-JP" sz="1400" b="1" dirty="0" smtClean="0">
                <a:latin typeface="+mj-ea"/>
                <a:ea typeface="+mj-ea"/>
                <a:sym typeface="Wingdings" pitchFamily="2" charset="2"/>
              </a:rPr>
              <a:t>※</a:t>
            </a:r>
            <a:r>
              <a:rPr lang="ja-JP" altLang="en-US" sz="1400" b="1" dirty="0" smtClean="0">
                <a:latin typeface="+mj-ea"/>
                <a:ea typeface="+mj-ea"/>
                <a:sym typeface="Wingdings" pitchFamily="2" charset="2"/>
              </a:rPr>
              <a:t>構成部品上位の図面にある構成部品一覧に記載されている構成部品名称と</a:t>
            </a:r>
            <a:r>
              <a:rPr kumimoji="1" lang="ja-JP" altLang="en-US" sz="1400" b="1" dirty="0" smtClean="0">
                <a:latin typeface="+mj-ea"/>
                <a:ea typeface="+mj-ea"/>
                <a:sym typeface="Wingdings" pitchFamily="2" charset="2"/>
              </a:rPr>
              <a:t>構成部品単品図に</a:t>
            </a:r>
            <a:endParaRPr kumimoji="1" lang="en-US" altLang="ja-JP" sz="1400" b="1" dirty="0" smtClean="0">
              <a:latin typeface="+mj-ea"/>
              <a:ea typeface="+mj-ea"/>
              <a:sym typeface="Wingdings" pitchFamily="2" charset="2"/>
            </a:endParaRPr>
          </a:p>
          <a:p>
            <a:pPr marL="0" indent="0" eaLnBrk="1" hangingPunct="1">
              <a:spcBef>
                <a:spcPct val="0"/>
              </a:spcBef>
              <a:buFont typeface="Arial" charset="0"/>
              <a:buNone/>
            </a:pPr>
            <a:r>
              <a:rPr lang="ja-JP" altLang="en-US" sz="1400" b="1" dirty="0">
                <a:latin typeface="+mj-ea"/>
                <a:ea typeface="+mj-ea"/>
                <a:sym typeface="Wingdings" pitchFamily="2" charset="2"/>
              </a:rPr>
              <a:t>　</a:t>
            </a:r>
            <a:r>
              <a:rPr lang="ja-JP" altLang="en-US" sz="1400" b="1" dirty="0" smtClean="0">
                <a:latin typeface="+mj-ea"/>
                <a:ea typeface="+mj-ea"/>
                <a:sym typeface="Wingdings" pitchFamily="2" charset="2"/>
              </a:rPr>
              <a:t>　</a:t>
            </a:r>
            <a:r>
              <a:rPr kumimoji="1" lang="ja-JP" altLang="en-US" sz="1400" b="1" dirty="0" smtClean="0">
                <a:latin typeface="+mj-ea"/>
                <a:ea typeface="+mj-ea"/>
                <a:sym typeface="Wingdings" pitchFamily="2" charset="2"/>
              </a:rPr>
              <a:t>記載されている部品名称が</a:t>
            </a:r>
            <a:r>
              <a:rPr lang="ja-JP" altLang="en-US" sz="1400" b="1" dirty="0" smtClean="0">
                <a:latin typeface="+mj-ea"/>
                <a:ea typeface="+mj-ea"/>
                <a:sym typeface="Wingdings" pitchFamily="2" charset="2"/>
              </a:rPr>
              <a:t>異なる場合は、</a:t>
            </a:r>
            <a:r>
              <a:rPr lang="ja-JP" altLang="en-US" sz="1400" b="1" dirty="0" smtClean="0">
                <a:solidFill>
                  <a:srgbClr val="FF0000"/>
                </a:solidFill>
                <a:latin typeface="+mj-ea"/>
                <a:ea typeface="+mj-ea"/>
                <a:sym typeface="Wingdings" pitchFamily="2" charset="2"/>
              </a:rPr>
              <a:t>単品図に記載されてる部品名称を「正」として入力</a:t>
            </a:r>
            <a:r>
              <a:rPr lang="ja-JP" altLang="en-US" sz="1400" b="1" dirty="0" smtClean="0">
                <a:latin typeface="+mj-ea"/>
                <a:ea typeface="+mj-ea"/>
                <a:sym typeface="Wingdings" pitchFamily="2" charset="2"/>
              </a:rPr>
              <a:t>して</a:t>
            </a:r>
            <a:endParaRPr lang="en-US" altLang="ja-JP" sz="1400" b="1" dirty="0" smtClean="0">
              <a:latin typeface="+mj-ea"/>
              <a:ea typeface="+mj-ea"/>
              <a:sym typeface="Wingdings" pitchFamily="2" charset="2"/>
            </a:endParaRPr>
          </a:p>
          <a:p>
            <a:pPr marL="0" indent="0" eaLnBrk="1" hangingPunct="1">
              <a:spcBef>
                <a:spcPct val="0"/>
              </a:spcBef>
              <a:buFont typeface="Arial" charset="0"/>
              <a:buNone/>
            </a:pPr>
            <a:r>
              <a:rPr lang="ja-JP" altLang="en-US" sz="1400" b="1" dirty="0">
                <a:latin typeface="+mj-ea"/>
                <a:ea typeface="+mj-ea"/>
                <a:sym typeface="Wingdings" pitchFamily="2" charset="2"/>
              </a:rPr>
              <a:t>　</a:t>
            </a:r>
            <a:r>
              <a:rPr lang="ja-JP" altLang="en-US" sz="1400" b="1" dirty="0" smtClean="0">
                <a:latin typeface="+mj-ea"/>
                <a:ea typeface="+mj-ea"/>
                <a:sym typeface="Wingdings" pitchFamily="2" charset="2"/>
              </a:rPr>
              <a:t>　下さい。</a:t>
            </a:r>
            <a:r>
              <a:rPr kumimoji="1" lang="ja-JP" altLang="en-US" sz="1400" b="1" dirty="0" smtClean="0">
                <a:latin typeface="+mj-ea"/>
                <a:ea typeface="+mj-ea"/>
                <a:sym typeface="Wingdings" pitchFamily="2" charset="2"/>
              </a:rPr>
              <a:t>　単品図がない場合は除く。</a:t>
            </a:r>
          </a:p>
        </p:txBody>
      </p:sp>
      <p:sp>
        <p:nvSpPr>
          <p:cNvPr id="38" name="テキスト ボックス 37"/>
          <p:cNvSpPr txBox="1"/>
          <p:nvPr/>
        </p:nvSpPr>
        <p:spPr bwMode="auto">
          <a:xfrm>
            <a:off x="623936" y="4234638"/>
            <a:ext cx="914848" cy="226591"/>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000" b="1" dirty="0" smtClean="0">
                <a:latin typeface="+mj-ea"/>
                <a:ea typeface="+mj-ea"/>
                <a:sym typeface="Wingdings" pitchFamily="2" charset="2"/>
              </a:rPr>
              <a:t>構成部品一覧</a:t>
            </a:r>
            <a:endParaRPr kumimoji="1" lang="ja-JP" altLang="en-US" sz="1000" b="1" dirty="0" smtClean="0">
              <a:latin typeface="+mj-ea"/>
              <a:ea typeface="+mj-ea"/>
              <a:sym typeface="Wingdings" pitchFamily="2" charset="2"/>
            </a:endParaRPr>
          </a:p>
        </p:txBody>
      </p:sp>
      <p:grpSp>
        <p:nvGrpSpPr>
          <p:cNvPr id="9" name="グループ化 8"/>
          <p:cNvGrpSpPr/>
          <p:nvPr/>
        </p:nvGrpSpPr>
        <p:grpSpPr>
          <a:xfrm>
            <a:off x="1043608" y="5182221"/>
            <a:ext cx="3312368" cy="1215671"/>
            <a:chOff x="1043608" y="5182221"/>
            <a:chExt cx="3312368" cy="1215671"/>
          </a:xfrm>
        </p:grpSpPr>
        <p:pic>
          <p:nvPicPr>
            <p:cNvPr id="5" name="図 4"/>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1043608" y="5182221"/>
              <a:ext cx="3312368" cy="1215671"/>
            </a:xfrm>
            <a:prstGeom prst="rect">
              <a:avLst/>
            </a:prstGeom>
          </p:spPr>
        </p:pic>
        <p:sp>
          <p:nvSpPr>
            <p:cNvPr id="23" name="Rectangle 26"/>
            <p:cNvSpPr>
              <a:spLocks noChangeArrowheads="1"/>
            </p:cNvSpPr>
            <p:nvPr/>
          </p:nvSpPr>
          <p:spPr bwMode="auto">
            <a:xfrm>
              <a:off x="1171599" y="5347321"/>
              <a:ext cx="3101951" cy="164479"/>
            </a:xfrm>
            <a:prstGeom prst="rect">
              <a:avLst/>
            </a:prstGeom>
            <a:noFill/>
            <a:ln w="25400" algn="ctr">
              <a:solidFill>
                <a:srgbClr val="0000FF"/>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10" name="グループ化 9"/>
          <p:cNvGrpSpPr/>
          <p:nvPr/>
        </p:nvGrpSpPr>
        <p:grpSpPr>
          <a:xfrm>
            <a:off x="5304826" y="4451741"/>
            <a:ext cx="2587877" cy="1690747"/>
            <a:chOff x="5304826" y="4451741"/>
            <a:chExt cx="2587877" cy="1690747"/>
          </a:xfrm>
        </p:grpSpPr>
        <p:pic>
          <p:nvPicPr>
            <p:cNvPr id="6" name="図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304826" y="4451741"/>
              <a:ext cx="2587877" cy="1690747"/>
            </a:xfrm>
            <a:prstGeom prst="rect">
              <a:avLst/>
            </a:prstGeom>
          </p:spPr>
        </p:pic>
        <p:sp>
          <p:nvSpPr>
            <p:cNvPr id="25" name="Rectangle 26"/>
            <p:cNvSpPr>
              <a:spLocks noChangeArrowheads="1"/>
            </p:cNvSpPr>
            <p:nvPr/>
          </p:nvSpPr>
          <p:spPr bwMode="auto">
            <a:xfrm>
              <a:off x="5317771" y="4482792"/>
              <a:ext cx="2568929" cy="609908"/>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8" name="グループ化 7"/>
          <p:cNvGrpSpPr/>
          <p:nvPr/>
        </p:nvGrpSpPr>
        <p:grpSpPr>
          <a:xfrm>
            <a:off x="611560" y="4482793"/>
            <a:ext cx="4303340" cy="362257"/>
            <a:chOff x="611560" y="4482793"/>
            <a:chExt cx="4303340" cy="362257"/>
          </a:xfrm>
        </p:grpSpPr>
        <p:pic>
          <p:nvPicPr>
            <p:cNvPr id="41" name="図 40"/>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20960" y="4542752"/>
              <a:ext cx="4250779" cy="226097"/>
            </a:xfrm>
            <a:prstGeom prst="rect">
              <a:avLst/>
            </a:prstGeom>
          </p:spPr>
        </p:pic>
        <p:sp>
          <p:nvSpPr>
            <p:cNvPr id="7" name="四角形吹き出し 6"/>
            <p:cNvSpPr/>
            <p:nvPr/>
          </p:nvSpPr>
          <p:spPr>
            <a:xfrm>
              <a:off x="611560" y="4482793"/>
              <a:ext cx="4303340" cy="362257"/>
            </a:xfrm>
            <a:prstGeom prst="wedgeRectCallout">
              <a:avLst>
                <a:gd name="adj1" fmla="val -20529"/>
                <a:gd name="adj2" fmla="val 176449"/>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Rectangle 26"/>
          <p:cNvSpPr>
            <a:spLocks noChangeArrowheads="1"/>
          </p:cNvSpPr>
          <p:nvPr/>
        </p:nvSpPr>
        <p:spPr bwMode="auto">
          <a:xfrm>
            <a:off x="2792619" y="4540096"/>
            <a:ext cx="915285" cy="228753"/>
          </a:xfrm>
          <a:prstGeom prst="rect">
            <a:avLst/>
          </a:prstGeom>
          <a:noFill/>
          <a:ln w="25400" algn="ctr">
            <a:solidFill>
              <a:srgbClr xmlns:mc="http://schemas.openxmlformats.org/markup-compatibility/2006" xmlns:a14="http://schemas.microsoft.com/office/drawing/2010/main" val="FF0000" mc:Ignorable="a14" a14:legacySpreadsheetColorIndex="10"/>
            </a:solidFill>
            <a:miter lim="800000"/>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9">
                    <a:alpha val="79999"/>
                  </a:srgbClr>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43" name="テキスト ボックス 42"/>
          <p:cNvSpPr txBox="1"/>
          <p:nvPr/>
        </p:nvSpPr>
        <p:spPr bwMode="auto">
          <a:xfrm>
            <a:off x="5359841" y="4219536"/>
            <a:ext cx="528524" cy="226591"/>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000" b="1" dirty="0" smtClean="0">
                <a:latin typeface="+mj-ea"/>
                <a:ea typeface="+mj-ea"/>
                <a:sym typeface="Wingdings" pitchFamily="2" charset="2"/>
              </a:rPr>
              <a:t>単品図</a:t>
            </a:r>
            <a:endParaRPr kumimoji="1" lang="ja-JP" altLang="en-US" sz="1000" b="1" dirty="0" smtClean="0">
              <a:latin typeface="+mj-ea"/>
              <a:ea typeface="+mj-ea"/>
              <a:sym typeface="Wingdings" pitchFamily="2" charset="2"/>
            </a:endParaRPr>
          </a:p>
        </p:txBody>
      </p:sp>
      <p:sp>
        <p:nvSpPr>
          <p:cNvPr id="12" name="テキスト ボックス 11"/>
          <p:cNvSpPr txBox="1"/>
          <p:nvPr/>
        </p:nvSpPr>
        <p:spPr bwMode="auto">
          <a:xfrm>
            <a:off x="3635896" y="5013061"/>
            <a:ext cx="1406353" cy="288147"/>
          </a:xfrm>
          <a:prstGeom prst="rect">
            <a:avLst/>
          </a:prstGeom>
          <a:noFill/>
          <a:ln w="25400">
            <a:noFill/>
          </a:ln>
          <a:extLst/>
        </p:spPr>
        <p:txBody>
          <a:bodyPr wrap="square" lIns="72000" tIns="36000" rIns="72000" bIns="36000" rtlCol="0" anchor="ctr" anchorCtr="0">
            <a:spAutoFit/>
          </a:bodyPr>
          <a:lstStyle/>
          <a:p>
            <a:pPr marL="0" indent="0" algn="ctr" eaLnBrk="1" hangingPunct="1">
              <a:spcBef>
                <a:spcPct val="0"/>
              </a:spcBef>
              <a:buFont typeface="Arial" charset="0"/>
              <a:buNone/>
            </a:pPr>
            <a:r>
              <a:rPr lang="ja-JP" altLang="en-US" sz="1400" dirty="0">
                <a:latin typeface="+mj-ea"/>
                <a:ea typeface="+mj-ea"/>
                <a:sym typeface="Wingdings" pitchFamily="2" charset="2"/>
              </a:rPr>
              <a:t>部品</a:t>
            </a:r>
            <a:r>
              <a:rPr lang="ja-JP" altLang="en-US" sz="1400" dirty="0" smtClean="0">
                <a:latin typeface="+mj-ea"/>
                <a:ea typeface="+mj-ea"/>
                <a:sym typeface="Wingdings" pitchFamily="2" charset="2"/>
              </a:rPr>
              <a:t>名称が違う</a:t>
            </a:r>
            <a:endParaRPr kumimoji="1" lang="ja-JP" altLang="en-US" sz="1400" dirty="0" smtClean="0">
              <a:latin typeface="+mj-ea"/>
              <a:ea typeface="+mj-ea"/>
              <a:sym typeface="Wingdings" pitchFamily="2" charset="2"/>
            </a:endParaRPr>
          </a:p>
        </p:txBody>
      </p:sp>
      <p:cxnSp>
        <p:nvCxnSpPr>
          <p:cNvPr id="14" name="直線矢印コネクタ 13"/>
          <p:cNvCxnSpPr>
            <a:stCxn id="12" idx="3"/>
            <a:endCxn id="25" idx="1"/>
          </p:cNvCxnSpPr>
          <p:nvPr/>
        </p:nvCxnSpPr>
        <p:spPr>
          <a:xfrm flipV="1">
            <a:off x="5042249" y="4787746"/>
            <a:ext cx="275522" cy="3693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12" idx="1"/>
            <a:endCxn id="42" idx="2"/>
          </p:cNvCxnSpPr>
          <p:nvPr/>
        </p:nvCxnSpPr>
        <p:spPr>
          <a:xfrm flipH="1" flipV="1">
            <a:off x="3250262" y="4768849"/>
            <a:ext cx="385634" cy="3882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2826815" y="4279271"/>
            <a:ext cx="936104" cy="720080"/>
            <a:chOff x="1619672" y="2780928"/>
            <a:chExt cx="1172947" cy="288032"/>
          </a:xfrm>
        </p:grpSpPr>
        <p:cxnSp>
          <p:nvCxnSpPr>
            <p:cNvPr id="13" name="直線コネクタ 12"/>
            <p:cNvCxnSpPr/>
            <p:nvPr/>
          </p:nvCxnSpPr>
          <p:spPr>
            <a:xfrm>
              <a:off x="1619672" y="2780928"/>
              <a:ext cx="1172947"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1619672" y="2780928"/>
              <a:ext cx="1172947"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テキスト ボックス 16"/>
          <p:cNvSpPr txBox="1"/>
          <p:nvPr/>
        </p:nvSpPr>
        <p:spPr bwMode="auto">
          <a:xfrm>
            <a:off x="6916296" y="4003499"/>
            <a:ext cx="792088" cy="442035"/>
          </a:xfrm>
          <a:prstGeom prst="rect">
            <a:avLst/>
          </a:prstGeom>
          <a:noFill/>
          <a:ln w="25400">
            <a:noFill/>
          </a:ln>
          <a:extLst/>
        </p:spPr>
        <p:txBody>
          <a:bodyPr wrap="square" lIns="72000" tIns="36000" rIns="72000" bIns="36000" rtlCol="0" anchor="ctr" anchorCtr="0">
            <a:spAutoFit/>
          </a:bodyPr>
          <a:lstStyle/>
          <a:p>
            <a:pPr marL="0" indent="0" algn="ctr" eaLnBrk="1" hangingPunct="1">
              <a:spcBef>
                <a:spcPct val="0"/>
              </a:spcBef>
              <a:buFont typeface="Arial" charset="0"/>
              <a:buNone/>
            </a:pPr>
            <a:r>
              <a:rPr lang="ja-JP" altLang="en-US" sz="2400" dirty="0">
                <a:latin typeface="+mj-ea"/>
                <a:ea typeface="+mj-ea"/>
                <a:sym typeface="Wingdings" pitchFamily="2" charset="2"/>
              </a:rPr>
              <a:t>正</a:t>
            </a:r>
            <a:endParaRPr kumimoji="1" lang="ja-JP" altLang="en-US" sz="2400" dirty="0" smtClean="0">
              <a:latin typeface="+mj-ea"/>
              <a:ea typeface="+mj-ea"/>
              <a:sym typeface="Wingdings" pitchFamily="2" charset="2"/>
            </a:endParaRPr>
          </a:p>
        </p:txBody>
      </p:sp>
      <p:sp>
        <p:nvSpPr>
          <p:cNvPr id="39" name="テキスト ボックス 38"/>
          <p:cNvSpPr txBox="1"/>
          <p:nvPr/>
        </p:nvSpPr>
        <p:spPr bwMode="auto">
          <a:xfrm>
            <a:off x="3877506" y="4003499"/>
            <a:ext cx="792088" cy="442035"/>
          </a:xfrm>
          <a:prstGeom prst="rect">
            <a:avLst/>
          </a:prstGeom>
          <a:noFill/>
          <a:ln w="25400">
            <a:noFill/>
          </a:ln>
          <a:extLst/>
        </p:spPr>
        <p:txBody>
          <a:bodyPr wrap="square" lIns="72000" tIns="36000" rIns="72000" bIns="36000" rtlCol="0" anchor="ctr" anchorCtr="0">
            <a:spAutoFit/>
          </a:bodyPr>
          <a:lstStyle/>
          <a:p>
            <a:pPr marL="0" indent="0" algn="ctr" eaLnBrk="1" hangingPunct="1">
              <a:spcBef>
                <a:spcPct val="0"/>
              </a:spcBef>
              <a:buFont typeface="Arial" charset="0"/>
              <a:buNone/>
            </a:pPr>
            <a:r>
              <a:rPr lang="ja-JP" altLang="en-US" sz="2400" dirty="0" smtClean="0">
                <a:latin typeface="+mj-ea"/>
                <a:ea typeface="+mj-ea"/>
                <a:sym typeface="Wingdings" pitchFamily="2" charset="2"/>
              </a:rPr>
              <a:t>誤</a:t>
            </a:r>
            <a:endParaRPr kumimoji="1" lang="ja-JP" altLang="en-US" sz="2400" dirty="0" smtClean="0">
              <a:latin typeface="+mj-ea"/>
              <a:ea typeface="+mj-ea"/>
              <a:sym typeface="Wingdings" pitchFamily="2" charset="2"/>
            </a:endParaRPr>
          </a:p>
        </p:txBody>
      </p:sp>
    </p:spTree>
    <p:extLst>
      <p:ext uri="{BB962C8B-B14F-4D97-AF65-F5344CB8AC3E}">
        <p14:creationId xmlns:p14="http://schemas.microsoft.com/office/powerpoint/2010/main" val="2869948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a:xfrm>
            <a:off x="7885113" y="0"/>
            <a:ext cx="1258887" cy="482400"/>
          </a:xfrm>
          <a:solidFill>
            <a:schemeClr val="bg1"/>
          </a:solidFill>
        </p:spPr>
        <p:txBody>
          <a:bodyPr/>
          <a:lstStyle/>
          <a:p>
            <a:pPr algn="ctr">
              <a:defRPr/>
            </a:pPr>
            <a:r>
              <a:rPr lang="ja-JP" altLang="en-US" dirty="0" smtClean="0"/>
              <a:t>別紙</a:t>
            </a:r>
            <a:r>
              <a:rPr lang="en-US" altLang="ja-JP" dirty="0" smtClean="0"/>
              <a:t>.3</a:t>
            </a:r>
            <a:endParaRPr lang="en-US" altLang="ja-JP" dirty="0"/>
          </a:p>
        </p:txBody>
      </p:sp>
      <p:sp>
        <p:nvSpPr>
          <p:cNvPr id="3" name="タイトル 2"/>
          <p:cNvSpPr>
            <a:spLocks noGrp="1"/>
          </p:cNvSpPr>
          <p:nvPr>
            <p:ph type="title"/>
          </p:nvPr>
        </p:nvSpPr>
        <p:spPr/>
        <p:txBody>
          <a:bodyPr/>
          <a:lstStyle/>
          <a:p>
            <a:r>
              <a:rPr lang="ja-JP" altLang="en-US" b="1" dirty="0" smtClean="0">
                <a:latin typeface="+mj-ea"/>
              </a:rPr>
              <a:t>納入部品名称・構成部品名称の記載位置</a:t>
            </a:r>
            <a:endParaRPr kumimoji="1" lang="ja-JP" altLang="en-US" b="1" dirty="0"/>
          </a:p>
        </p:txBody>
      </p:sp>
      <p:sp>
        <p:nvSpPr>
          <p:cNvPr id="16" name="Text Box 34"/>
          <p:cNvSpPr txBox="1">
            <a:spLocks noChangeArrowheads="1"/>
          </p:cNvSpPr>
          <p:nvPr/>
        </p:nvSpPr>
        <p:spPr bwMode="auto">
          <a:xfrm>
            <a:off x="3351049" y="2753271"/>
            <a:ext cx="365516" cy="24070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7432" tIns="22860"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1" i="0" u="none" strike="noStrike" baseline="0" dirty="0">
                <a:solidFill>
                  <a:srgbClr val="000000"/>
                </a:solidFill>
                <a:latin typeface="ＭＳ Ｐゴシック"/>
                <a:ea typeface="ＭＳ Ｐゴシック"/>
              </a:rPr>
              <a:t>拡大</a:t>
            </a:r>
          </a:p>
        </p:txBody>
      </p:sp>
      <p:sp>
        <p:nvSpPr>
          <p:cNvPr id="23" name="テキスト ボックス 22"/>
          <p:cNvSpPr txBox="1"/>
          <p:nvPr/>
        </p:nvSpPr>
        <p:spPr bwMode="auto">
          <a:xfrm>
            <a:off x="975974" y="1901676"/>
            <a:ext cx="1931152" cy="288147"/>
          </a:xfrm>
          <a:prstGeom prst="rect">
            <a:avLst/>
          </a:prstGeom>
          <a:noFill/>
          <a:ln w="25400">
            <a:noFill/>
          </a:ln>
          <a:extLst/>
        </p:spPr>
        <p:txBody>
          <a:bodyPr wrap="none" lIns="72000" tIns="36000" rIns="72000" bIns="36000" rtlCol="0" anchor="t" anchorCtr="0">
            <a:spAutoFit/>
          </a:bodyPr>
          <a:lstStyle/>
          <a:p>
            <a:r>
              <a:rPr lang="ja-JP" altLang="en-US" sz="1400" b="1" dirty="0" smtClean="0">
                <a:latin typeface="+mj-ea"/>
                <a:ea typeface="+mj-ea"/>
                <a:sym typeface="Wingdings" pitchFamily="2" charset="2"/>
              </a:rPr>
              <a:t>豊田合成 技術指示書</a:t>
            </a:r>
            <a:r>
              <a:rPr lang="en-US" altLang="ja-JP" sz="1400" b="1" dirty="0" smtClean="0">
                <a:latin typeface="+mj-ea"/>
                <a:ea typeface="+mj-ea"/>
                <a:sym typeface="Wingdings" pitchFamily="2" charset="2"/>
              </a:rPr>
              <a:t>A</a:t>
            </a:r>
            <a:endParaRPr kumimoji="1" lang="ja-JP" altLang="en-US" sz="1400" b="1" dirty="0" smtClean="0">
              <a:latin typeface="+mj-ea"/>
              <a:ea typeface="+mj-ea"/>
              <a:sym typeface="Wingdings" pitchFamily="2" charset="2"/>
            </a:endParaRPr>
          </a:p>
        </p:txBody>
      </p:sp>
      <p:sp>
        <p:nvSpPr>
          <p:cNvPr id="28"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grpSp>
        <p:nvGrpSpPr>
          <p:cNvPr id="55" name="グループ化 54"/>
          <p:cNvGrpSpPr/>
          <p:nvPr/>
        </p:nvGrpSpPr>
        <p:grpSpPr>
          <a:xfrm>
            <a:off x="971600" y="2335864"/>
            <a:ext cx="2091468" cy="1392245"/>
            <a:chOff x="861491" y="3826724"/>
            <a:chExt cx="2091468" cy="1392245"/>
          </a:xfrm>
        </p:grpSpPr>
        <p:pic>
          <p:nvPicPr>
            <p:cNvPr id="1027"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864657" y="3826724"/>
              <a:ext cx="2088302" cy="1392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 name="正方形/長方形 50"/>
            <p:cNvSpPr/>
            <p:nvPr/>
          </p:nvSpPr>
          <p:spPr>
            <a:xfrm>
              <a:off x="861491" y="4141464"/>
              <a:ext cx="800621" cy="83058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2" name="直線矢印コネクタ 41"/>
          <p:cNvCxnSpPr>
            <a:stCxn id="51" idx="3"/>
            <a:endCxn id="43" idx="1"/>
          </p:cNvCxnSpPr>
          <p:nvPr/>
        </p:nvCxnSpPr>
        <p:spPr>
          <a:xfrm flipV="1">
            <a:off x="1772221" y="3031987"/>
            <a:ext cx="2787390" cy="33910"/>
          </a:xfrm>
          <a:prstGeom prst="straightConnector1">
            <a:avLst/>
          </a:prstGeom>
          <a:ln w="66675">
            <a:solidFill>
              <a:srgbClr val="6600FF"/>
            </a:solidFill>
            <a:tailEnd type="triangle"/>
          </a:ln>
        </p:spPr>
        <p:style>
          <a:lnRef idx="1">
            <a:schemeClr val="accent1"/>
          </a:lnRef>
          <a:fillRef idx="0">
            <a:schemeClr val="accent1"/>
          </a:fillRef>
          <a:effectRef idx="0">
            <a:schemeClr val="accent1"/>
          </a:effectRef>
          <a:fontRef idx="minor">
            <a:schemeClr val="tx1"/>
          </a:fontRef>
        </p:style>
      </p:cxnSp>
      <p:sp>
        <p:nvSpPr>
          <p:cNvPr id="19" name="Line 31"/>
          <p:cNvSpPr>
            <a:spLocks noChangeShapeType="1"/>
          </p:cNvSpPr>
          <p:nvPr/>
        </p:nvSpPr>
        <p:spPr bwMode="auto">
          <a:xfrm flipV="1">
            <a:off x="5147113" y="3494791"/>
            <a:ext cx="766691" cy="551471"/>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0" name="Line 32"/>
          <p:cNvSpPr>
            <a:spLocks noChangeShapeType="1"/>
          </p:cNvSpPr>
          <p:nvPr/>
        </p:nvSpPr>
        <p:spPr bwMode="auto">
          <a:xfrm flipV="1">
            <a:off x="5147113" y="3844932"/>
            <a:ext cx="722116" cy="201331"/>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1" name="Line 33"/>
          <p:cNvSpPr>
            <a:spLocks noChangeShapeType="1"/>
          </p:cNvSpPr>
          <p:nvPr/>
        </p:nvSpPr>
        <p:spPr bwMode="auto">
          <a:xfrm>
            <a:off x="5147113" y="4046263"/>
            <a:ext cx="677541" cy="122549"/>
          </a:xfrm>
          <a:prstGeom prst="line">
            <a:avLst/>
          </a:prstGeom>
          <a:noFill/>
          <a:ln w="9525">
            <a:solidFill>
              <a:srgbClr xmlns:mc="http://schemas.openxmlformats.org/markup-compatibility/2006" xmlns:a14="http://schemas.microsoft.com/office/drawing/2010/main" val="000000" mc:Ignorable="a14" a14:legacySpreadsheetColorIndex="6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pic>
        <p:nvPicPr>
          <p:cNvPr id="43"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504" r="60809" b="17710"/>
          <a:stretch/>
        </p:blipFill>
        <p:spPr bwMode="auto">
          <a:xfrm>
            <a:off x="4559611" y="1700808"/>
            <a:ext cx="2708385" cy="2662358"/>
          </a:xfrm>
          <a:prstGeom prst="rect">
            <a:avLst/>
          </a:prstGeom>
          <a:noFill/>
          <a:ln w="15875">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sp>
        <p:nvSpPr>
          <p:cNvPr id="58" name="テキスト ボックス 57"/>
          <p:cNvSpPr txBox="1"/>
          <p:nvPr/>
        </p:nvSpPr>
        <p:spPr bwMode="auto">
          <a:xfrm>
            <a:off x="7871480" y="2784052"/>
            <a:ext cx="936104" cy="380480"/>
          </a:xfrm>
          <a:prstGeom prst="rect">
            <a:avLst/>
          </a:prstGeom>
          <a:noFill/>
          <a:ln w="9525">
            <a:noFill/>
          </a:ln>
          <a:extLst/>
        </p:spPr>
        <p:txBody>
          <a:bodyPr wrap="square" lIns="72000" tIns="36000" rIns="72000" bIns="36000" rtlCol="0" anchor="t" anchorCtr="0">
            <a:spAutoFit/>
          </a:bodyPr>
          <a:lstStyle/>
          <a:p>
            <a:pPr marL="0" indent="0" eaLnBrk="1" hangingPunct="1">
              <a:spcBef>
                <a:spcPct val="0"/>
              </a:spcBef>
              <a:buFont typeface="Arial" charset="0"/>
              <a:buNone/>
            </a:pPr>
            <a:r>
              <a:rPr lang="ja-JP" altLang="en-US" sz="1000" b="1" dirty="0" smtClean="0">
                <a:latin typeface="+mj-ea"/>
                <a:ea typeface="+mj-ea"/>
                <a:sym typeface="Wingdings" pitchFamily="2" charset="2"/>
              </a:rPr>
              <a:t>品名</a:t>
            </a:r>
            <a:endParaRPr lang="en-US" altLang="ja-JP" sz="1000" b="1" dirty="0" smtClean="0">
              <a:latin typeface="+mj-ea"/>
              <a:ea typeface="+mj-ea"/>
              <a:sym typeface="Wingdings" pitchFamily="2" charset="2"/>
            </a:endParaRPr>
          </a:p>
          <a:p>
            <a:pPr marL="0" indent="0" eaLnBrk="1" hangingPunct="1">
              <a:spcBef>
                <a:spcPct val="0"/>
              </a:spcBef>
              <a:buFont typeface="Arial" charset="0"/>
              <a:buNone/>
            </a:pPr>
            <a:r>
              <a:rPr lang="ja-JP" altLang="en-US" sz="1000" b="1" dirty="0" smtClean="0">
                <a:latin typeface="+mj-ea"/>
                <a:ea typeface="+mj-ea"/>
                <a:sym typeface="Wingdings" pitchFamily="2" charset="2"/>
              </a:rPr>
              <a:t>（</a:t>
            </a:r>
            <a:r>
              <a:rPr lang="en-US" altLang="ja-JP" sz="1000" b="1" dirty="0" smtClean="0">
                <a:latin typeface="+mj-ea"/>
                <a:ea typeface="+mj-ea"/>
                <a:sym typeface="Wingdings" pitchFamily="2" charset="2"/>
              </a:rPr>
              <a:t>Part Name</a:t>
            </a:r>
            <a:r>
              <a:rPr lang="ja-JP" altLang="en-US" sz="1000" b="1" dirty="0" smtClean="0">
                <a:latin typeface="+mj-ea"/>
                <a:ea typeface="+mj-ea"/>
                <a:sym typeface="Wingdings" pitchFamily="2" charset="2"/>
              </a:rPr>
              <a:t>）</a:t>
            </a:r>
            <a:endParaRPr kumimoji="1" lang="ja-JP" altLang="en-US" sz="1000" b="1" dirty="0" smtClean="0">
              <a:latin typeface="+mj-ea"/>
              <a:ea typeface="+mj-ea"/>
              <a:sym typeface="Wingdings" pitchFamily="2" charset="2"/>
            </a:endParaRPr>
          </a:p>
        </p:txBody>
      </p:sp>
      <p:sp>
        <p:nvSpPr>
          <p:cNvPr id="63" name="正方形/長方形 62"/>
          <p:cNvSpPr/>
          <p:nvPr/>
        </p:nvSpPr>
        <p:spPr>
          <a:xfrm>
            <a:off x="5744626" y="2037531"/>
            <a:ext cx="649030" cy="16733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744626" y="2818382"/>
            <a:ext cx="656174" cy="1755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5739862" y="3586773"/>
            <a:ext cx="653793" cy="17153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矢印コネクタ 65"/>
          <p:cNvCxnSpPr>
            <a:stCxn id="58" idx="1"/>
            <a:endCxn id="63" idx="3"/>
          </p:cNvCxnSpPr>
          <p:nvPr/>
        </p:nvCxnSpPr>
        <p:spPr>
          <a:xfrm flipH="1" flipV="1">
            <a:off x="6393656" y="2121198"/>
            <a:ext cx="1477824" cy="85309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58" idx="1"/>
            <a:endCxn id="65" idx="3"/>
          </p:cNvCxnSpPr>
          <p:nvPr/>
        </p:nvCxnSpPr>
        <p:spPr>
          <a:xfrm flipH="1">
            <a:off x="6393655" y="2974292"/>
            <a:ext cx="1477825" cy="69824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58" idx="1"/>
            <a:endCxn id="64" idx="3"/>
          </p:cNvCxnSpPr>
          <p:nvPr/>
        </p:nvCxnSpPr>
        <p:spPr>
          <a:xfrm flipH="1" flipV="1">
            <a:off x="6400800" y="2906179"/>
            <a:ext cx="1470680" cy="6811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3805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1475656" y="0"/>
            <a:ext cx="6332094" cy="981758"/>
          </a:xfrm>
        </p:spPr>
        <p:txBody>
          <a:bodyPr/>
          <a:lstStyle/>
          <a:p>
            <a:r>
              <a:rPr lang="ja-JP" altLang="en-US" b="1" dirty="0" smtClean="0">
                <a:latin typeface="+mj-ea"/>
              </a:rPr>
              <a:t>支給部品の定義</a:t>
            </a:r>
            <a:endParaRPr kumimoji="1" lang="ja-JP" altLang="en-US" b="1" dirty="0"/>
          </a:p>
        </p:txBody>
      </p:sp>
      <p:sp>
        <p:nvSpPr>
          <p:cNvPr id="5" name="スライド番号プレースホルダー 1"/>
          <p:cNvSpPr>
            <a:spLocks noGrp="1"/>
          </p:cNvSpPr>
          <p:nvPr>
            <p:ph type="sldNum" sz="quarter" idx="10"/>
          </p:nvPr>
        </p:nvSpPr>
        <p:spPr>
          <a:xfrm>
            <a:off x="7885113" y="0"/>
            <a:ext cx="1258887" cy="476193"/>
          </a:xfrm>
          <a:solidFill>
            <a:schemeClr val="bg1"/>
          </a:solidFill>
        </p:spPr>
        <p:txBody>
          <a:bodyPr/>
          <a:lstStyle/>
          <a:p>
            <a:pPr algn="ctr">
              <a:defRPr/>
            </a:pPr>
            <a:r>
              <a:rPr lang="ja-JP" altLang="en-US" dirty="0" smtClean="0"/>
              <a:t>別紙</a:t>
            </a:r>
            <a:r>
              <a:rPr lang="en-US" altLang="ja-JP" dirty="0" smtClean="0"/>
              <a:t>.4</a:t>
            </a:r>
            <a:endParaRPr lang="en-US" altLang="ja-JP" dirty="0"/>
          </a:p>
        </p:txBody>
      </p:sp>
      <p:sp>
        <p:nvSpPr>
          <p:cNvPr id="6"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7" name="テキスト ボックス 6"/>
          <p:cNvSpPr txBox="1"/>
          <p:nvPr/>
        </p:nvSpPr>
        <p:spPr bwMode="auto">
          <a:xfrm>
            <a:off x="912254" y="1412776"/>
            <a:ext cx="7116130" cy="626701"/>
          </a:xfrm>
          <a:prstGeom prst="rect">
            <a:avLst/>
          </a:prstGeom>
          <a:noFill/>
          <a:ln w="25400">
            <a:noFill/>
          </a:ln>
          <a:extLst/>
        </p:spPr>
        <p:txBody>
          <a:bodyPr wrap="square" lIns="72000" tIns="36000" rIns="72000" bIns="36000" rtlCol="0" anchor="t" anchorCtr="0">
            <a:spAutoFit/>
          </a:bodyPr>
          <a:lstStyle/>
          <a:p>
            <a:pPr marL="285750" indent="-285750" eaLnBrk="1" hangingPunct="1">
              <a:spcBef>
                <a:spcPct val="0"/>
              </a:spcBef>
              <a:buFont typeface="Wingdings" panose="05000000000000000000" pitchFamily="2" charset="2"/>
              <a:buChar char="Ø"/>
            </a:pPr>
            <a:r>
              <a:rPr lang="ja-JP" altLang="en-US" dirty="0" smtClean="0">
                <a:latin typeface="ＭＳ Ｐゴシック" panose="020B0600070205080204" pitchFamily="50" charset="-128"/>
                <a:sym typeface="Wingdings" pitchFamily="2" charset="2"/>
              </a:rPr>
              <a:t>支給部品とは、</a:t>
            </a: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から無償で支給された部品もしくは、</a:t>
            </a:r>
            <a:r>
              <a:rPr lang="en-US" altLang="ja-JP" dirty="0" smtClean="0">
                <a:latin typeface="ＭＳ Ｐゴシック" panose="020B0600070205080204" pitchFamily="50" charset="-128"/>
                <a:sym typeface="Wingdings" pitchFamily="2" charset="2"/>
              </a:rPr>
              <a:t>T</a:t>
            </a:r>
            <a:r>
              <a:rPr lang="en-US" altLang="ja-JP" dirty="0">
                <a:latin typeface="ＭＳ Ｐゴシック" panose="020B0600070205080204" pitchFamily="50" charset="-128"/>
                <a:sym typeface="Wingdings" pitchFamily="2" charset="2"/>
              </a:rPr>
              <a:t>G</a:t>
            </a:r>
            <a:r>
              <a:rPr lang="ja-JP" altLang="en-US" dirty="0" smtClean="0">
                <a:latin typeface="ＭＳ Ｐゴシック" panose="020B0600070205080204" pitchFamily="50" charset="-128"/>
                <a:sym typeface="Wingdings" pitchFamily="2" charset="2"/>
              </a:rPr>
              <a:t>から購入</a:t>
            </a:r>
            <a:endParaRPr lang="en-US" altLang="ja-JP" dirty="0" smtClean="0">
              <a:latin typeface="ＭＳ Ｐゴシック" panose="020B0600070205080204" pitchFamily="50" charset="-128"/>
              <a:sym typeface="Wingdings" pitchFamily="2" charset="2"/>
            </a:endParaRPr>
          </a:p>
          <a:p>
            <a:pPr eaLnBrk="1" hangingPunct="1">
              <a:spcBef>
                <a:spcPct val="0"/>
              </a:spcBef>
            </a:pPr>
            <a:r>
              <a:rPr lang="ja-JP" altLang="en-US" dirty="0" smtClean="0">
                <a:latin typeface="ＭＳ Ｐゴシック" panose="020B0600070205080204" pitchFamily="50" charset="-128"/>
                <a:sym typeface="Wingdings" pitchFamily="2" charset="2"/>
              </a:rPr>
              <a:t>　　している部品のことです。</a:t>
            </a:r>
            <a:endParaRPr lang="en-US" altLang="ja-JP" dirty="0" smtClean="0">
              <a:latin typeface="ＭＳ Ｐゴシック" panose="020B0600070205080204" pitchFamily="50" charset="-128"/>
              <a:sym typeface="Wingdings" pitchFamily="2" charset="2"/>
            </a:endParaRPr>
          </a:p>
        </p:txBody>
      </p:sp>
      <p:sp>
        <p:nvSpPr>
          <p:cNvPr id="28" name="テキスト ボックス 27"/>
          <p:cNvSpPr txBox="1"/>
          <p:nvPr/>
        </p:nvSpPr>
        <p:spPr bwMode="auto">
          <a:xfrm>
            <a:off x="900844" y="3962145"/>
            <a:ext cx="7487580" cy="626701"/>
          </a:xfrm>
          <a:prstGeom prst="rect">
            <a:avLst/>
          </a:prstGeom>
          <a:noFill/>
          <a:ln w="25400">
            <a:noFill/>
          </a:ln>
          <a:extLst/>
        </p:spPr>
        <p:txBody>
          <a:bodyPr wrap="square" lIns="72000" tIns="36000" rIns="72000" bIns="36000" rtlCol="0" anchor="t" anchorCtr="0">
            <a:spAutoFit/>
          </a:bodyPr>
          <a:lstStyle/>
          <a:p>
            <a:pPr marL="342900" indent="-342900">
              <a:buFont typeface="Wingdings" panose="05000000000000000000" pitchFamily="2" charset="2"/>
              <a:buChar char="Ø"/>
            </a:pP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から指定された部品を</a:t>
            </a: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以外から購入している場合は自給扱いです。</a:t>
            </a:r>
            <a:endParaRPr lang="en-US" altLang="ja-JP" dirty="0" smtClean="0">
              <a:latin typeface="ＭＳ Ｐゴシック" panose="020B0600070205080204" pitchFamily="50" charset="-128"/>
              <a:sym typeface="Wingdings" pitchFamily="2" charset="2"/>
            </a:endParaRP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　購入先から成分情報を入手して下さい。</a:t>
            </a:r>
            <a:endParaRPr lang="en-US" altLang="ja-JP" dirty="0" smtClean="0">
              <a:latin typeface="ＭＳ Ｐゴシック" panose="020B0600070205080204" pitchFamily="50" charset="-128"/>
              <a:sym typeface="Wingdings" pitchFamily="2" charset="2"/>
            </a:endParaRPr>
          </a:p>
        </p:txBody>
      </p:sp>
      <p:grpSp>
        <p:nvGrpSpPr>
          <p:cNvPr id="2" name="グループ化 1"/>
          <p:cNvGrpSpPr/>
          <p:nvPr/>
        </p:nvGrpSpPr>
        <p:grpSpPr>
          <a:xfrm>
            <a:off x="1344302" y="2045679"/>
            <a:ext cx="6900106" cy="1800000"/>
            <a:chOff x="1344302" y="2045679"/>
            <a:chExt cx="6900106" cy="1800000"/>
          </a:xfrm>
        </p:grpSpPr>
        <p:grpSp>
          <p:nvGrpSpPr>
            <p:cNvPr id="30" name="グループ化 29"/>
            <p:cNvGrpSpPr/>
            <p:nvPr/>
          </p:nvGrpSpPr>
          <p:grpSpPr>
            <a:xfrm>
              <a:off x="1344302" y="2045679"/>
              <a:ext cx="6900106" cy="1800000"/>
              <a:chOff x="755576" y="2124493"/>
              <a:chExt cx="6480720" cy="1800000"/>
            </a:xfrm>
          </p:grpSpPr>
          <p:sp>
            <p:nvSpPr>
              <p:cNvPr id="10" name="テキスト ボックス 9"/>
              <p:cNvSpPr txBox="1"/>
              <p:nvPr/>
            </p:nvSpPr>
            <p:spPr bwMode="auto">
              <a:xfrm>
                <a:off x="755576" y="2124493"/>
                <a:ext cx="864096" cy="1800000"/>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r>
                  <a:rPr lang="ja-JP" altLang="en-US" sz="3600" b="1" dirty="0" smtClean="0">
                    <a:solidFill>
                      <a:srgbClr val="0000FF"/>
                    </a:solidFill>
                    <a:latin typeface="ＭＳ Ｐゴシック" panose="020B0600070205080204" pitchFamily="50" charset="-128"/>
                    <a:sym typeface="Wingdings" pitchFamily="2" charset="2"/>
                  </a:rPr>
                  <a:t>〇</a:t>
                </a:r>
                <a:endParaRPr lang="en-US" altLang="ja-JP" sz="36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endParaRPr kumimoji="1" lang="en-US" altLang="ja-JP" sz="14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lang="ja-JP" altLang="en-US" sz="1400" b="1" dirty="0" smtClean="0">
                    <a:solidFill>
                      <a:srgbClr val="0000FF"/>
                    </a:solidFill>
                    <a:latin typeface="ＭＳ Ｐゴシック" panose="020B0600070205080204" pitchFamily="50" charset="-128"/>
                    <a:sym typeface="Wingdings" pitchFamily="2" charset="2"/>
                  </a:rPr>
                  <a:t>支給品</a:t>
                </a:r>
                <a:endParaRPr lang="en-US" altLang="ja-JP" sz="14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kumimoji="1" lang="ja-JP" altLang="en-US" sz="1400" b="1" dirty="0">
                    <a:solidFill>
                      <a:srgbClr val="0000FF"/>
                    </a:solidFill>
                    <a:latin typeface="ＭＳ Ｐゴシック" panose="020B0600070205080204" pitchFamily="50" charset="-128"/>
                    <a:sym typeface="Wingdings" pitchFamily="2" charset="2"/>
                  </a:rPr>
                  <a:t>適用</a:t>
                </a:r>
                <a:endParaRPr kumimoji="1" lang="ja-JP" altLang="en-US" sz="1400" b="1" dirty="0" smtClean="0">
                  <a:solidFill>
                    <a:srgbClr val="0000FF"/>
                  </a:solidFill>
                  <a:latin typeface="ＭＳ Ｐゴシック" panose="020B0600070205080204" pitchFamily="50" charset="-128"/>
                  <a:sym typeface="Wingdings" pitchFamily="2" charset="2"/>
                </a:endParaRPr>
              </a:p>
            </p:txBody>
          </p:sp>
          <p:sp>
            <p:nvSpPr>
              <p:cNvPr id="12" name="テキスト ボックス 11"/>
              <p:cNvSpPr txBox="1"/>
              <p:nvPr/>
            </p:nvSpPr>
            <p:spPr bwMode="auto">
              <a:xfrm>
                <a:off x="1624856" y="2124493"/>
                <a:ext cx="5611440" cy="1800000"/>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endParaRPr kumimoji="1" lang="ja-JP" altLang="en-US" sz="1400" b="1" dirty="0" smtClean="0">
                  <a:solidFill>
                    <a:srgbClr val="0000FF"/>
                  </a:solidFill>
                  <a:latin typeface="ＭＳ Ｐゴシック" panose="020B0600070205080204" pitchFamily="50" charset="-128"/>
                  <a:sym typeface="Wingdings" pitchFamily="2" charset="2"/>
                </a:endParaRPr>
              </a:p>
            </p:txBody>
          </p:sp>
        </p:grpSp>
        <p:pic>
          <p:nvPicPr>
            <p:cNvPr id="31" name="図 3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1583" y="2262295"/>
              <a:ext cx="631989" cy="1174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2140" y="2132856"/>
              <a:ext cx="614650" cy="1213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4" name="直線矢印コネクタ 33"/>
            <p:cNvCxnSpPr/>
            <p:nvPr/>
          </p:nvCxnSpPr>
          <p:spPr>
            <a:xfrm>
              <a:off x="3454848" y="2924944"/>
              <a:ext cx="1518880" cy="0"/>
            </a:xfrm>
            <a:prstGeom prst="straightConnector1">
              <a:avLst/>
            </a:prstGeom>
            <a:ln w="57150">
              <a:solidFill>
                <a:srgbClr val="0000FF"/>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bwMode="auto">
            <a:xfrm>
              <a:off x="2411760" y="3448187"/>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［豊田合成］</a:t>
              </a:r>
            </a:p>
          </p:txBody>
        </p:sp>
        <p:sp>
          <p:nvSpPr>
            <p:cNvPr id="40" name="テキスト ボックス 39"/>
            <p:cNvSpPr txBox="1"/>
            <p:nvPr/>
          </p:nvSpPr>
          <p:spPr bwMode="auto">
            <a:xfrm>
              <a:off x="5011674" y="3408500"/>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［仕入先様］</a:t>
              </a:r>
            </a:p>
          </p:txBody>
        </p:sp>
        <p:grpSp>
          <p:nvGrpSpPr>
            <p:cNvPr id="33" name="グループ化 32"/>
            <p:cNvGrpSpPr>
              <a:grpSpLocks noChangeAspect="1"/>
            </p:cNvGrpSpPr>
            <p:nvPr/>
          </p:nvGrpSpPr>
          <p:grpSpPr>
            <a:xfrm>
              <a:off x="3673260" y="3266930"/>
              <a:ext cx="1167375" cy="434721"/>
              <a:chOff x="1821302" y="1138918"/>
              <a:chExt cx="2986215" cy="866774"/>
            </a:xfrm>
          </p:grpSpPr>
          <p:pic>
            <p:nvPicPr>
              <p:cNvPr id="37" name="図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1302" y="1138918"/>
                <a:ext cx="2986215" cy="866774"/>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 descr="ワールドワイドマーク"/>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3208778" y="1215117"/>
                <a:ext cx="249620" cy="21609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pic>
          <p:nvPicPr>
            <p:cNvPr id="36" name="Picture 1" descr="ワールドワイドマーク"/>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4366946" y="2195457"/>
              <a:ext cx="287976" cy="29288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49" name="テキスト ボックス 48"/>
            <p:cNvSpPr txBox="1"/>
            <p:nvPr/>
          </p:nvSpPr>
          <p:spPr bwMode="auto">
            <a:xfrm>
              <a:off x="3551162" y="2248035"/>
              <a:ext cx="760959"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b="1" dirty="0" smtClean="0">
                  <a:latin typeface="+mj-ea"/>
                  <a:ea typeface="+mj-ea"/>
                  <a:sym typeface="Wingdings" pitchFamily="2" charset="2"/>
                </a:rPr>
                <a:t>支給部品</a:t>
              </a:r>
            </a:p>
          </p:txBody>
        </p:sp>
        <p:cxnSp>
          <p:nvCxnSpPr>
            <p:cNvPr id="65" name="直線矢印コネクタ 64"/>
            <p:cNvCxnSpPr/>
            <p:nvPr/>
          </p:nvCxnSpPr>
          <p:spPr>
            <a:xfrm flipH="1">
              <a:off x="3454848" y="2636912"/>
              <a:ext cx="1518880" cy="0"/>
            </a:xfrm>
            <a:prstGeom prst="straightConnector1">
              <a:avLst/>
            </a:prstGeom>
            <a:ln w="57150">
              <a:solidFill>
                <a:srgbClr val="0000FF"/>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bwMode="auto">
            <a:xfrm>
              <a:off x="3995936" y="2978195"/>
              <a:ext cx="607071"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b="1" dirty="0" smtClean="0">
                  <a:latin typeface="+mj-ea"/>
                  <a:ea typeface="+mj-ea"/>
                  <a:sym typeface="Wingdings" pitchFamily="2" charset="2"/>
                </a:rPr>
                <a:t>納入品</a:t>
              </a:r>
            </a:p>
          </p:txBody>
        </p:sp>
        <p:sp>
          <p:nvSpPr>
            <p:cNvPr id="82" name="テキスト ボックス 81"/>
            <p:cNvSpPr txBox="1"/>
            <p:nvPr/>
          </p:nvSpPr>
          <p:spPr bwMode="auto">
            <a:xfrm>
              <a:off x="5194993" y="2450091"/>
              <a:ext cx="576065" cy="553998"/>
            </a:xfrm>
            <a:prstGeom prst="rect">
              <a:avLst/>
            </a:prstGeom>
            <a:solidFill>
              <a:schemeClr val="bg1">
                <a:alpha val="56000"/>
              </a:schemeClr>
            </a:solidFill>
            <a:ln w="9525">
              <a:noFill/>
            </a:ln>
            <a:extLst/>
          </p:spPr>
          <p:txBody>
            <a:bodyPr wrap="square" lIns="0" tIns="0" rIns="0" bIns="0" rtlCol="0" anchor="t" anchorCtr="0">
              <a:spAutoFit/>
            </a:bodyPr>
            <a:lstStyle/>
            <a:p>
              <a:pPr marL="0" indent="0" algn="ctr" eaLnBrk="1" hangingPunct="1">
                <a:spcBef>
                  <a:spcPct val="0"/>
                </a:spcBef>
                <a:buFont typeface="Arial" charset="0"/>
                <a:buNone/>
              </a:pPr>
              <a:r>
                <a:rPr lang="ja-JP" altLang="en-US" sz="1200" b="1" dirty="0" smtClean="0">
                  <a:latin typeface="+mj-ea"/>
                  <a:ea typeface="+mj-ea"/>
                  <a:sym typeface="Wingdings" pitchFamily="2" charset="2"/>
                </a:rPr>
                <a:t>成形</a:t>
              </a:r>
              <a:endParaRPr lang="en-US" altLang="ja-JP" sz="1200" b="1" dirty="0" smtClean="0">
                <a:latin typeface="+mj-ea"/>
                <a:ea typeface="+mj-ea"/>
                <a:sym typeface="Wingdings" pitchFamily="2" charset="2"/>
              </a:endParaRPr>
            </a:p>
            <a:p>
              <a:pPr marL="0" indent="0" algn="ctr" eaLnBrk="1" hangingPunct="1">
                <a:spcBef>
                  <a:spcPct val="0"/>
                </a:spcBef>
                <a:buFont typeface="Arial" charset="0"/>
                <a:buNone/>
              </a:pPr>
              <a:r>
                <a:rPr lang="ja-JP" altLang="en-US" sz="1200" b="1" dirty="0" smtClean="0">
                  <a:latin typeface="+mj-ea"/>
                  <a:ea typeface="+mj-ea"/>
                  <a:sym typeface="Wingdings" pitchFamily="2" charset="2"/>
                </a:rPr>
                <a:t>＋</a:t>
              </a:r>
              <a:endParaRPr lang="en-US" altLang="ja-JP" sz="1200" b="1" dirty="0" smtClean="0">
                <a:latin typeface="+mj-ea"/>
                <a:ea typeface="+mj-ea"/>
                <a:sym typeface="Wingdings" pitchFamily="2" charset="2"/>
              </a:endParaRPr>
            </a:p>
            <a:p>
              <a:pPr marL="0" indent="0" algn="ctr" eaLnBrk="1" hangingPunct="1">
                <a:spcBef>
                  <a:spcPct val="0"/>
                </a:spcBef>
                <a:buFont typeface="Arial" charset="0"/>
                <a:buNone/>
              </a:pPr>
              <a:r>
                <a:rPr kumimoji="1" lang="ja-JP" altLang="en-US" sz="1200" b="1" dirty="0" smtClean="0">
                  <a:latin typeface="+mj-ea"/>
                  <a:ea typeface="+mj-ea"/>
                  <a:sym typeface="Wingdings" pitchFamily="2" charset="2"/>
                </a:rPr>
                <a:t>組</a:t>
              </a:r>
              <a:r>
                <a:rPr kumimoji="1" lang="ja-JP" altLang="en-US" sz="1200" b="1" dirty="0">
                  <a:latin typeface="+mj-ea"/>
                  <a:ea typeface="+mj-ea"/>
                  <a:sym typeface="Wingdings" pitchFamily="2" charset="2"/>
                </a:rPr>
                <a:t>付</a:t>
              </a:r>
              <a:r>
                <a:rPr kumimoji="1" lang="ja-JP" altLang="en-US" sz="1200" b="1" dirty="0" smtClean="0">
                  <a:latin typeface="+mj-ea"/>
                  <a:ea typeface="+mj-ea"/>
                  <a:sym typeface="Wingdings" pitchFamily="2" charset="2"/>
                </a:rPr>
                <a:t>け</a:t>
              </a:r>
              <a:endParaRPr kumimoji="1" lang="en-US" altLang="ja-JP" sz="1200" b="1" dirty="0" smtClean="0">
                <a:latin typeface="+mj-ea"/>
                <a:ea typeface="+mj-ea"/>
                <a:sym typeface="Wingdings" pitchFamily="2" charset="2"/>
              </a:endParaRPr>
            </a:p>
          </p:txBody>
        </p:sp>
      </p:grpSp>
      <p:grpSp>
        <p:nvGrpSpPr>
          <p:cNvPr id="3" name="グループ化 2"/>
          <p:cNvGrpSpPr/>
          <p:nvPr/>
        </p:nvGrpSpPr>
        <p:grpSpPr>
          <a:xfrm>
            <a:off x="1344302" y="4591476"/>
            <a:ext cx="6900106" cy="1800000"/>
            <a:chOff x="1344302" y="4591476"/>
            <a:chExt cx="6900106" cy="1800000"/>
          </a:xfrm>
        </p:grpSpPr>
        <p:grpSp>
          <p:nvGrpSpPr>
            <p:cNvPr id="29" name="グループ化 28"/>
            <p:cNvGrpSpPr/>
            <p:nvPr/>
          </p:nvGrpSpPr>
          <p:grpSpPr>
            <a:xfrm>
              <a:off x="1344302" y="4591476"/>
              <a:ext cx="6900106" cy="1800000"/>
              <a:chOff x="755576" y="4797152"/>
              <a:chExt cx="6480720" cy="1800000"/>
            </a:xfrm>
          </p:grpSpPr>
          <p:sp>
            <p:nvSpPr>
              <p:cNvPr id="9" name="テキスト ボックス 8"/>
              <p:cNvSpPr txBox="1"/>
              <p:nvPr/>
            </p:nvSpPr>
            <p:spPr bwMode="auto">
              <a:xfrm>
                <a:off x="755576" y="4797152"/>
                <a:ext cx="864096" cy="1800000"/>
              </a:xfrm>
              <a:prstGeom prst="rect">
                <a:avLst/>
              </a:prstGeom>
              <a:noFill/>
              <a:ln w="19050">
                <a:solidFill>
                  <a:schemeClr val="tx1"/>
                </a:solidFill>
              </a:ln>
              <a:extLst/>
            </p:spPr>
            <p:txBody>
              <a:bodyPr wrap="square" lIns="72000" tIns="36000" rIns="72000" bIns="36000" rtlCol="0" anchor="ctr" anchorCtr="0">
                <a:noAutofit/>
              </a:bodyPr>
              <a:lstStyle/>
              <a:p>
                <a:pPr algn="ctr"/>
                <a:r>
                  <a:rPr lang="en-US" altLang="ja-JP" sz="3600" b="1" dirty="0">
                    <a:solidFill>
                      <a:srgbClr val="FF0000"/>
                    </a:solidFill>
                    <a:latin typeface="ＭＳ Ｐゴシック" panose="020B0600070205080204" pitchFamily="50" charset="-128"/>
                    <a:sym typeface="Wingdings" pitchFamily="2" charset="2"/>
                  </a:rPr>
                  <a:t>×</a:t>
                </a:r>
                <a:endParaRPr lang="zh-TW" altLang="en-US" sz="3600" b="1" dirty="0">
                  <a:solidFill>
                    <a:srgbClr val="FF0000"/>
                  </a:solidFill>
                  <a:latin typeface="ＭＳ Ｐゴシック" panose="020B0600070205080204" pitchFamily="50" charset="-128"/>
                  <a:sym typeface="Wingdings" pitchFamily="2" charset="2"/>
                </a:endParaRPr>
              </a:p>
              <a:p>
                <a:pPr algn="ctr"/>
                <a:endParaRPr lang="zh-TW" altLang="en-US" sz="1400" b="1" dirty="0">
                  <a:solidFill>
                    <a:srgbClr val="FF0000"/>
                  </a:solidFill>
                  <a:latin typeface="ＭＳ Ｐゴシック" panose="020B0600070205080204" pitchFamily="50" charset="-128"/>
                  <a:sym typeface="Wingdings" pitchFamily="2" charset="2"/>
                </a:endParaRPr>
              </a:p>
              <a:p>
                <a:pPr algn="ctr"/>
                <a:r>
                  <a:rPr lang="zh-TW" altLang="en-US" sz="1400" b="1" dirty="0">
                    <a:solidFill>
                      <a:srgbClr val="FF0000"/>
                    </a:solidFill>
                    <a:latin typeface="ＭＳ Ｐゴシック" panose="020B0600070205080204" pitchFamily="50" charset="-128"/>
                    <a:sym typeface="Wingdings" pitchFamily="2" charset="2"/>
                  </a:rPr>
                  <a:t>支給品</a:t>
                </a:r>
              </a:p>
              <a:p>
                <a:pPr algn="ctr"/>
                <a:r>
                  <a:rPr lang="zh-TW" altLang="en-US" sz="1400" b="1" dirty="0" smtClean="0">
                    <a:solidFill>
                      <a:srgbClr val="FF0000"/>
                    </a:solidFill>
                    <a:latin typeface="ＭＳ Ｐゴシック" panose="020B0600070205080204" pitchFamily="50" charset="-128"/>
                    <a:sym typeface="Wingdings" pitchFamily="2" charset="2"/>
                  </a:rPr>
                  <a:t>適用</a:t>
                </a:r>
                <a:r>
                  <a:rPr lang="ja-JP" altLang="en-US" sz="1400" b="1" dirty="0" smtClean="0">
                    <a:solidFill>
                      <a:srgbClr val="FF0000"/>
                    </a:solidFill>
                    <a:latin typeface="ＭＳ Ｐゴシック" panose="020B0600070205080204" pitchFamily="50" charset="-128"/>
                    <a:sym typeface="Wingdings" pitchFamily="2" charset="2"/>
                  </a:rPr>
                  <a:t>外</a:t>
                </a:r>
                <a:endParaRPr lang="zh-TW" altLang="en-US" sz="1400" b="1" dirty="0">
                  <a:solidFill>
                    <a:srgbClr val="FF0000"/>
                  </a:solidFill>
                  <a:latin typeface="ＭＳ Ｐゴシック" panose="020B0600070205080204" pitchFamily="50" charset="-128"/>
                  <a:sym typeface="Wingdings" pitchFamily="2" charset="2"/>
                </a:endParaRPr>
              </a:p>
            </p:txBody>
          </p:sp>
          <p:sp>
            <p:nvSpPr>
              <p:cNvPr id="11" name="テキスト ボックス 10"/>
              <p:cNvSpPr txBox="1"/>
              <p:nvPr/>
            </p:nvSpPr>
            <p:spPr bwMode="auto">
              <a:xfrm>
                <a:off x="1624856" y="4797152"/>
                <a:ext cx="5611440" cy="1800000"/>
              </a:xfrm>
              <a:prstGeom prst="rect">
                <a:avLst/>
              </a:prstGeom>
              <a:noFill/>
              <a:ln w="19050">
                <a:solidFill>
                  <a:schemeClr val="tx1"/>
                </a:solidFill>
              </a:ln>
              <a:extLst/>
            </p:spPr>
            <p:txBody>
              <a:bodyPr wrap="square" lIns="72000" tIns="36000" rIns="72000" bIns="36000" rtlCol="0" anchor="ctr" anchorCtr="0">
                <a:noAutofit/>
              </a:bodyPr>
              <a:lstStyle/>
              <a:p>
                <a:pPr algn="ctr"/>
                <a:endParaRPr lang="zh-TW" altLang="en-US" sz="1400" b="1" dirty="0">
                  <a:solidFill>
                    <a:srgbClr val="FF0000"/>
                  </a:solidFill>
                  <a:latin typeface="ＭＳ Ｐゴシック" panose="020B0600070205080204" pitchFamily="50" charset="-128"/>
                  <a:sym typeface="Wingdings" pitchFamily="2" charset="2"/>
                </a:endParaRPr>
              </a:p>
            </p:txBody>
          </p:sp>
        </p:grpSp>
        <p:pic>
          <p:nvPicPr>
            <p:cNvPr id="50" name="図 49"/>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7182919" y="5011867"/>
              <a:ext cx="743421" cy="748271"/>
            </a:xfrm>
            <a:prstGeom prst="rect">
              <a:avLst/>
            </a:prstGeom>
          </p:spPr>
        </p:pic>
        <p:pic>
          <p:nvPicPr>
            <p:cNvPr id="51" name="図 5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1583" y="4765624"/>
              <a:ext cx="631989" cy="1174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2140" y="4636185"/>
              <a:ext cx="614650" cy="1213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テキスト ボックス 53"/>
            <p:cNvSpPr txBox="1"/>
            <p:nvPr/>
          </p:nvSpPr>
          <p:spPr bwMode="auto">
            <a:xfrm>
              <a:off x="2411760" y="5951516"/>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［豊田合成］</a:t>
              </a:r>
            </a:p>
          </p:txBody>
        </p:sp>
        <p:sp>
          <p:nvSpPr>
            <p:cNvPr id="55" name="テキスト ボックス 54"/>
            <p:cNvSpPr txBox="1"/>
            <p:nvPr/>
          </p:nvSpPr>
          <p:spPr bwMode="auto">
            <a:xfrm>
              <a:off x="5011674" y="5911829"/>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［仕入先様］</a:t>
              </a:r>
            </a:p>
          </p:txBody>
        </p:sp>
        <p:pic>
          <p:nvPicPr>
            <p:cNvPr id="59" name="Picture 1" descr="ワールドワイドマーク"/>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6129139" y="4928821"/>
              <a:ext cx="287976" cy="29288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61" name="テキスト ボックス 60"/>
            <p:cNvSpPr txBox="1"/>
            <p:nvPr/>
          </p:nvSpPr>
          <p:spPr bwMode="auto">
            <a:xfrm>
              <a:off x="6417115" y="4942953"/>
              <a:ext cx="760959"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b="1" dirty="0">
                  <a:latin typeface="+mj-ea"/>
                  <a:ea typeface="+mj-ea"/>
                  <a:sym typeface="Wingdings" pitchFamily="2" charset="2"/>
                </a:rPr>
                <a:t>購入</a:t>
              </a:r>
              <a:r>
                <a:rPr kumimoji="1" lang="ja-JP" altLang="en-US" sz="1200" b="1" dirty="0" smtClean="0">
                  <a:latin typeface="+mj-ea"/>
                  <a:ea typeface="+mj-ea"/>
                  <a:sym typeface="Wingdings" pitchFamily="2" charset="2"/>
                </a:rPr>
                <a:t>部品</a:t>
              </a:r>
            </a:p>
          </p:txBody>
        </p:sp>
        <p:cxnSp>
          <p:nvCxnSpPr>
            <p:cNvPr id="62" name="直線矢印コネクタ 61"/>
            <p:cNvCxnSpPr/>
            <p:nvPr/>
          </p:nvCxnSpPr>
          <p:spPr>
            <a:xfrm>
              <a:off x="6088257" y="5428273"/>
              <a:ext cx="1004023" cy="0"/>
            </a:xfrm>
            <a:prstGeom prst="straightConnector1">
              <a:avLst/>
            </a:prstGeom>
            <a:ln w="5715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3454848" y="5326434"/>
              <a:ext cx="1518880" cy="0"/>
            </a:xfrm>
            <a:prstGeom prst="straightConnector1">
              <a:avLst/>
            </a:prstGeom>
            <a:ln w="57150">
              <a:solidFill>
                <a:srgbClr val="0000FF"/>
              </a:solidFill>
              <a:headEnd type="arrow"/>
              <a:tailEnd type="none"/>
            </a:ln>
          </p:spPr>
          <p:style>
            <a:lnRef idx="1">
              <a:schemeClr val="accent1"/>
            </a:lnRef>
            <a:fillRef idx="0">
              <a:schemeClr val="accent1"/>
            </a:fillRef>
            <a:effectRef idx="0">
              <a:schemeClr val="accent1"/>
            </a:effectRef>
            <a:fontRef idx="minor">
              <a:schemeClr val="tx1"/>
            </a:fontRef>
          </p:style>
        </p:cxnSp>
        <p:grpSp>
          <p:nvGrpSpPr>
            <p:cNvPr id="75" name="グループ化 74"/>
            <p:cNvGrpSpPr>
              <a:grpSpLocks noChangeAspect="1"/>
            </p:cNvGrpSpPr>
            <p:nvPr/>
          </p:nvGrpSpPr>
          <p:grpSpPr>
            <a:xfrm>
              <a:off x="3673260" y="5668420"/>
              <a:ext cx="1167375" cy="434721"/>
              <a:chOff x="1821302" y="1138918"/>
              <a:chExt cx="2986215" cy="866774"/>
            </a:xfrm>
          </p:grpSpPr>
          <p:pic>
            <p:nvPicPr>
              <p:cNvPr id="76" name="図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1302" y="1138918"/>
                <a:ext cx="2986215" cy="86677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 descr="ワールドワイドマーク"/>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3208778" y="1215117"/>
                <a:ext cx="249620" cy="21609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
          <p:nvSpPr>
            <p:cNvPr id="78" name="テキスト ボックス 77"/>
            <p:cNvSpPr txBox="1"/>
            <p:nvPr/>
          </p:nvSpPr>
          <p:spPr bwMode="auto">
            <a:xfrm>
              <a:off x="3995936" y="5379685"/>
              <a:ext cx="607071"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b="1" dirty="0" smtClean="0">
                  <a:latin typeface="+mj-ea"/>
                  <a:ea typeface="+mj-ea"/>
                  <a:sym typeface="Wingdings" pitchFamily="2" charset="2"/>
                </a:rPr>
                <a:t>納入品</a:t>
              </a:r>
            </a:p>
          </p:txBody>
        </p:sp>
        <p:sp>
          <p:nvSpPr>
            <p:cNvPr id="83" name="テキスト ボックス 82"/>
            <p:cNvSpPr txBox="1"/>
            <p:nvPr/>
          </p:nvSpPr>
          <p:spPr bwMode="auto">
            <a:xfrm>
              <a:off x="5194993" y="4923323"/>
              <a:ext cx="576065" cy="553998"/>
            </a:xfrm>
            <a:prstGeom prst="rect">
              <a:avLst/>
            </a:prstGeom>
            <a:solidFill>
              <a:schemeClr val="bg1">
                <a:alpha val="56000"/>
              </a:schemeClr>
            </a:solidFill>
            <a:ln w="9525">
              <a:noFill/>
            </a:ln>
            <a:extLst/>
          </p:spPr>
          <p:txBody>
            <a:bodyPr wrap="square" lIns="0" tIns="0" rIns="0" bIns="0" rtlCol="0" anchor="t" anchorCtr="0">
              <a:spAutoFit/>
            </a:bodyPr>
            <a:lstStyle/>
            <a:p>
              <a:pPr marL="0" indent="0" algn="ctr" eaLnBrk="1" hangingPunct="1">
                <a:spcBef>
                  <a:spcPct val="0"/>
                </a:spcBef>
                <a:buFont typeface="Arial" charset="0"/>
                <a:buNone/>
              </a:pPr>
              <a:r>
                <a:rPr lang="ja-JP" altLang="en-US" sz="1200" b="1" dirty="0" smtClean="0">
                  <a:latin typeface="+mj-ea"/>
                  <a:ea typeface="+mj-ea"/>
                  <a:sym typeface="Wingdings" pitchFamily="2" charset="2"/>
                </a:rPr>
                <a:t>成形</a:t>
              </a:r>
              <a:endParaRPr lang="en-US" altLang="ja-JP" sz="1200" b="1" dirty="0" smtClean="0">
                <a:latin typeface="+mj-ea"/>
                <a:ea typeface="+mj-ea"/>
                <a:sym typeface="Wingdings" pitchFamily="2" charset="2"/>
              </a:endParaRPr>
            </a:p>
            <a:p>
              <a:pPr marL="0" indent="0" algn="ctr" eaLnBrk="1" hangingPunct="1">
                <a:spcBef>
                  <a:spcPct val="0"/>
                </a:spcBef>
                <a:buFont typeface="Arial" charset="0"/>
                <a:buNone/>
              </a:pPr>
              <a:r>
                <a:rPr lang="ja-JP" altLang="en-US" sz="1200" b="1" dirty="0" smtClean="0">
                  <a:latin typeface="+mj-ea"/>
                  <a:ea typeface="+mj-ea"/>
                  <a:sym typeface="Wingdings" pitchFamily="2" charset="2"/>
                </a:rPr>
                <a:t>＋</a:t>
              </a:r>
              <a:endParaRPr lang="en-US" altLang="ja-JP" sz="1200" b="1" dirty="0" smtClean="0">
                <a:latin typeface="+mj-ea"/>
                <a:ea typeface="+mj-ea"/>
                <a:sym typeface="Wingdings" pitchFamily="2" charset="2"/>
              </a:endParaRPr>
            </a:p>
            <a:p>
              <a:pPr marL="0" indent="0" algn="ctr" eaLnBrk="1" hangingPunct="1">
                <a:spcBef>
                  <a:spcPct val="0"/>
                </a:spcBef>
                <a:buFont typeface="Arial" charset="0"/>
                <a:buNone/>
              </a:pPr>
              <a:r>
                <a:rPr kumimoji="1" lang="ja-JP" altLang="en-US" sz="1200" b="1" dirty="0" smtClean="0">
                  <a:latin typeface="+mj-ea"/>
                  <a:ea typeface="+mj-ea"/>
                  <a:sym typeface="Wingdings" pitchFamily="2" charset="2"/>
                </a:rPr>
                <a:t>組</a:t>
              </a:r>
              <a:r>
                <a:rPr kumimoji="1" lang="ja-JP" altLang="en-US" sz="1200" b="1" dirty="0">
                  <a:latin typeface="+mj-ea"/>
                  <a:ea typeface="+mj-ea"/>
                  <a:sym typeface="Wingdings" pitchFamily="2" charset="2"/>
                </a:rPr>
                <a:t>付</a:t>
              </a:r>
              <a:r>
                <a:rPr kumimoji="1" lang="ja-JP" altLang="en-US" sz="1200" b="1" dirty="0" smtClean="0">
                  <a:latin typeface="+mj-ea"/>
                  <a:ea typeface="+mj-ea"/>
                  <a:sym typeface="Wingdings" pitchFamily="2" charset="2"/>
                </a:rPr>
                <a:t>け</a:t>
              </a:r>
              <a:endParaRPr kumimoji="1" lang="en-US" altLang="ja-JP" sz="1200" b="1" dirty="0" smtClean="0">
                <a:latin typeface="+mj-ea"/>
                <a:ea typeface="+mj-ea"/>
                <a:sym typeface="Wingdings" pitchFamily="2" charset="2"/>
              </a:endParaRPr>
            </a:p>
          </p:txBody>
        </p:sp>
        <p:sp>
          <p:nvSpPr>
            <p:cNvPr id="84" name="テキスト ボックス 83"/>
            <p:cNvSpPr txBox="1"/>
            <p:nvPr/>
          </p:nvSpPr>
          <p:spPr bwMode="auto">
            <a:xfrm>
              <a:off x="6324912" y="5790236"/>
              <a:ext cx="1352468" cy="442035"/>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1200" b="1" dirty="0" smtClean="0">
                  <a:solidFill>
                    <a:srgbClr val="FF0000"/>
                  </a:solidFill>
                  <a:latin typeface="+mj-ea"/>
                  <a:ea typeface="+mj-ea"/>
                  <a:sym typeface="Wingdings" pitchFamily="2" charset="2"/>
                </a:rPr>
                <a:t>※</a:t>
              </a:r>
              <a:r>
                <a:rPr lang="ja-JP" altLang="en-US" sz="1200" b="1" dirty="0" smtClean="0">
                  <a:solidFill>
                    <a:srgbClr val="FF0000"/>
                  </a:solidFill>
                  <a:latin typeface="+mj-ea"/>
                  <a:ea typeface="+mj-ea"/>
                  <a:sym typeface="Wingdings" pitchFamily="2" charset="2"/>
                </a:rPr>
                <a:t>購入先から</a:t>
              </a:r>
              <a:endParaRPr lang="en-US" altLang="ja-JP" sz="1200" b="1" dirty="0" smtClean="0">
                <a:solidFill>
                  <a:srgbClr val="FF0000"/>
                </a:solidFill>
                <a:latin typeface="+mj-ea"/>
                <a:ea typeface="+mj-ea"/>
                <a:sym typeface="Wingdings" pitchFamily="2" charset="2"/>
              </a:endParaRPr>
            </a:p>
            <a:p>
              <a:pPr marL="0" indent="0" eaLnBrk="1" hangingPunct="1">
                <a:spcBef>
                  <a:spcPct val="0"/>
                </a:spcBef>
                <a:buFont typeface="Arial" charset="0"/>
                <a:buNone/>
              </a:pPr>
              <a:r>
                <a:rPr kumimoji="1" lang="ja-JP" altLang="en-US" sz="1200" b="1" dirty="0">
                  <a:solidFill>
                    <a:srgbClr val="FF0000"/>
                  </a:solidFill>
                  <a:latin typeface="+mj-ea"/>
                  <a:ea typeface="+mj-ea"/>
                  <a:sym typeface="Wingdings" pitchFamily="2" charset="2"/>
                </a:rPr>
                <a:t>　</a:t>
              </a:r>
              <a:r>
                <a:rPr lang="ja-JP" altLang="en-US" sz="1200" b="1" dirty="0">
                  <a:solidFill>
                    <a:srgbClr val="FF0000"/>
                  </a:solidFill>
                  <a:latin typeface="+mj-ea"/>
                  <a:ea typeface="+mj-ea"/>
                  <a:sym typeface="Wingdings" pitchFamily="2" charset="2"/>
                </a:rPr>
                <a:t> </a:t>
              </a:r>
              <a:r>
                <a:rPr lang="ja-JP" altLang="en-US" sz="1200" b="1" dirty="0" smtClean="0">
                  <a:solidFill>
                    <a:srgbClr val="FF0000"/>
                  </a:solidFill>
                  <a:latin typeface="+mj-ea"/>
                  <a:ea typeface="+mj-ea"/>
                  <a:sym typeface="Wingdings" pitchFamily="2" charset="2"/>
                </a:rPr>
                <a:t>成分情報を入手</a:t>
              </a:r>
              <a:endParaRPr kumimoji="1" lang="ja-JP" altLang="en-US" sz="1200" b="1" dirty="0" smtClean="0">
                <a:solidFill>
                  <a:srgbClr val="FF0000"/>
                </a:solidFill>
                <a:latin typeface="+mj-ea"/>
                <a:ea typeface="+mj-ea"/>
                <a:sym typeface="Wingdings" pitchFamily="2" charset="2"/>
              </a:endParaRPr>
            </a:p>
          </p:txBody>
        </p:sp>
      </p:grpSp>
    </p:spTree>
    <p:extLst>
      <p:ext uri="{BB962C8B-B14F-4D97-AF65-F5344CB8AC3E}">
        <p14:creationId xmlns:p14="http://schemas.microsoft.com/office/powerpoint/2010/main" val="3723496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1475656" y="0"/>
            <a:ext cx="6332094" cy="981758"/>
          </a:xfrm>
        </p:spPr>
        <p:txBody>
          <a:bodyPr/>
          <a:lstStyle/>
          <a:p>
            <a:r>
              <a:rPr lang="ja-JP" altLang="en-US" dirty="0">
                <a:latin typeface="+mn-ea"/>
              </a:rPr>
              <a:t>支給</a:t>
            </a:r>
            <a:r>
              <a:rPr lang="ja-JP" altLang="en-US" dirty="0" smtClean="0">
                <a:latin typeface="+mn-ea"/>
              </a:rPr>
              <a:t>材料で報告出来る場合</a:t>
            </a:r>
            <a:endParaRPr kumimoji="1" lang="ja-JP" altLang="en-US" b="1" dirty="0"/>
          </a:p>
        </p:txBody>
      </p:sp>
      <p:sp>
        <p:nvSpPr>
          <p:cNvPr id="5" name="スライド番号プレースホルダー 1"/>
          <p:cNvSpPr>
            <a:spLocks noGrp="1"/>
          </p:cNvSpPr>
          <p:nvPr>
            <p:ph type="sldNum" sz="quarter" idx="10"/>
          </p:nvPr>
        </p:nvSpPr>
        <p:spPr>
          <a:xfrm>
            <a:off x="7890374" y="479"/>
            <a:ext cx="1258887" cy="476193"/>
          </a:xfrm>
          <a:solidFill>
            <a:schemeClr val="bg1"/>
          </a:solidFill>
        </p:spPr>
        <p:txBody>
          <a:bodyPr/>
          <a:lstStyle/>
          <a:p>
            <a:pPr algn="ctr">
              <a:defRPr/>
            </a:pPr>
            <a:r>
              <a:rPr lang="ja-JP" altLang="en-US" dirty="0" smtClean="0"/>
              <a:t>別紙</a:t>
            </a:r>
            <a:r>
              <a:rPr lang="en-US" altLang="ja-JP" dirty="0" smtClean="0"/>
              <a:t>.5</a:t>
            </a:r>
            <a:endParaRPr lang="en-US" altLang="ja-JP" dirty="0"/>
          </a:p>
        </p:txBody>
      </p:sp>
      <p:sp>
        <p:nvSpPr>
          <p:cNvPr id="6"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7" name="テキスト ボックス 6"/>
          <p:cNvSpPr txBox="1"/>
          <p:nvPr/>
        </p:nvSpPr>
        <p:spPr bwMode="auto">
          <a:xfrm>
            <a:off x="912254" y="1357503"/>
            <a:ext cx="7476170" cy="1180699"/>
          </a:xfrm>
          <a:prstGeom prst="rect">
            <a:avLst/>
          </a:prstGeom>
          <a:noFill/>
          <a:ln w="25400">
            <a:noFill/>
          </a:ln>
          <a:extLst/>
        </p:spPr>
        <p:txBody>
          <a:bodyPr wrap="square" lIns="72000" tIns="36000" rIns="72000" bIns="36000" rtlCol="0" anchor="t" anchorCtr="0">
            <a:spAutoFit/>
          </a:bodyPr>
          <a:lstStyle/>
          <a:p>
            <a:pPr marL="285750" indent="-285750">
              <a:buFont typeface="Wingdings" panose="05000000000000000000" pitchFamily="2" charset="2"/>
              <a:buChar char="Ø"/>
            </a:pPr>
            <a:r>
              <a:rPr lang="ja-JP" altLang="en-US" dirty="0" smtClean="0">
                <a:latin typeface="ＭＳ Ｐゴシック" panose="020B0600070205080204" pitchFamily="50" charset="-128"/>
                <a:sym typeface="Wingdings" pitchFamily="2" charset="2"/>
              </a:rPr>
              <a:t>下記２点の条件を満たしている場合、</a:t>
            </a:r>
            <a:r>
              <a:rPr lang="ja-JP" altLang="en-US" dirty="0">
                <a:latin typeface="ＭＳ Ｐゴシック" panose="020B0600070205080204" pitchFamily="50" charset="-128"/>
                <a:sym typeface="Wingdings" pitchFamily="2" charset="2"/>
              </a:rPr>
              <a:t>支給</a:t>
            </a:r>
            <a:r>
              <a:rPr lang="ja-JP" altLang="en-US" dirty="0" smtClean="0">
                <a:latin typeface="ＭＳ Ｐゴシック" panose="020B0600070205080204" pitchFamily="50" charset="-128"/>
                <a:sym typeface="Wingdings" pitchFamily="2" charset="2"/>
              </a:rPr>
              <a:t>材料として報告が出来る</a:t>
            </a:r>
            <a:endParaRPr lang="en-US" altLang="ja-JP" dirty="0" smtClean="0">
              <a:latin typeface="ＭＳ Ｐゴシック" panose="020B0600070205080204" pitchFamily="50" charset="-128"/>
              <a:sym typeface="Wingdings" pitchFamily="2" charset="2"/>
            </a:endParaRPr>
          </a:p>
          <a:p>
            <a:r>
              <a:rPr lang="ja-JP" altLang="en-US" dirty="0" smtClean="0">
                <a:latin typeface="ＭＳ Ｐゴシック" panose="020B0600070205080204" pitchFamily="50" charset="-128"/>
                <a:sym typeface="Wingdings" pitchFamily="2" charset="2"/>
              </a:rPr>
              <a:t>　　　</a:t>
            </a:r>
            <a:r>
              <a:rPr lang="en-US" altLang="ja-JP" dirty="0" smtClean="0">
                <a:latin typeface="ＭＳ Ｐゴシック" panose="020B0600070205080204" pitchFamily="50" charset="-128"/>
                <a:sym typeface="Wingdings" pitchFamily="2" charset="2"/>
              </a:rPr>
              <a:t>(1) TG</a:t>
            </a:r>
            <a:r>
              <a:rPr lang="ja-JP" altLang="en-US" dirty="0" smtClean="0">
                <a:latin typeface="ＭＳ Ｐゴシック" panose="020B0600070205080204" pitchFamily="50" charset="-128"/>
                <a:sym typeface="Wingdings" pitchFamily="2" charset="2"/>
              </a:rPr>
              <a:t>から材料品番、材料商品名、指示書、配合で指示された材料</a:t>
            </a:r>
            <a:endParaRPr lang="en-US" altLang="ja-JP" dirty="0" smtClean="0">
              <a:latin typeface="ＭＳ Ｐゴシック" panose="020B0600070205080204" pitchFamily="50" charset="-128"/>
              <a:sym typeface="Wingdings" pitchFamily="2" charset="2"/>
            </a:endParaRP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　　　　および</a:t>
            </a: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から支給された材料を使用している場合</a:t>
            </a:r>
            <a:endParaRPr lang="en-US" altLang="ja-JP" dirty="0" smtClean="0">
              <a:latin typeface="ＭＳ Ｐゴシック" panose="020B0600070205080204" pitchFamily="50" charset="-128"/>
              <a:sym typeface="Wingdings" pitchFamily="2" charset="2"/>
            </a:endParaRPr>
          </a:p>
          <a:p>
            <a:pPr eaLnBrk="1" hangingPunct="1">
              <a:spcBef>
                <a:spcPct val="0"/>
              </a:spcBef>
            </a:pPr>
            <a:r>
              <a:rPr lang="ja-JP" altLang="en-US" dirty="0" smtClean="0">
                <a:latin typeface="ＭＳ Ｐゴシック" panose="020B0600070205080204" pitchFamily="50" charset="-128"/>
                <a:sym typeface="Wingdings" pitchFamily="2" charset="2"/>
              </a:rPr>
              <a:t>       </a:t>
            </a:r>
            <a:r>
              <a:rPr lang="en-US" altLang="ja-JP" dirty="0" smtClean="0">
                <a:latin typeface="ＭＳ Ｐゴシック" panose="020B0600070205080204" pitchFamily="50" charset="-128"/>
                <a:sym typeface="Wingdings" pitchFamily="2" charset="2"/>
              </a:rPr>
              <a:t>(2) TG</a:t>
            </a:r>
            <a:r>
              <a:rPr lang="ja-JP" altLang="en-US" dirty="0" smtClean="0">
                <a:latin typeface="ＭＳ Ｐゴシック" panose="020B0600070205080204" pitchFamily="50" charset="-128"/>
                <a:sym typeface="Wingdings" pitchFamily="2" charset="2"/>
              </a:rPr>
              <a:t>（</a:t>
            </a:r>
            <a:r>
              <a:rPr lang="ja-JP" altLang="en-US" dirty="0">
                <a:latin typeface="ＭＳ Ｐゴシック" panose="020B0600070205080204" pitchFamily="50" charset="-128"/>
                <a:sym typeface="Wingdings" pitchFamily="2" charset="2"/>
              </a:rPr>
              <a:t>日本</a:t>
            </a:r>
            <a:r>
              <a:rPr lang="ja-JP" altLang="en-US" dirty="0" smtClean="0">
                <a:latin typeface="ＭＳ Ｐゴシック" panose="020B0600070205080204" pitchFamily="50" charset="-128"/>
                <a:sym typeface="Wingdings" pitchFamily="2" charset="2"/>
              </a:rPr>
              <a:t>）に納入している</a:t>
            </a:r>
            <a:r>
              <a:rPr lang="ja-JP" altLang="en-US" dirty="0" smtClean="0">
                <a:solidFill>
                  <a:srgbClr val="0000FF"/>
                </a:solidFill>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　</a:t>
            </a:r>
            <a:endParaRPr lang="en-US" altLang="ja-JP" dirty="0" smtClean="0">
              <a:latin typeface="ＭＳ Ｐゴシック" panose="020B0600070205080204" pitchFamily="50" charset="-128"/>
              <a:sym typeface="Wingdings" pitchFamily="2" charset="2"/>
            </a:endParaRPr>
          </a:p>
        </p:txBody>
      </p:sp>
      <p:grpSp>
        <p:nvGrpSpPr>
          <p:cNvPr id="2" name="グループ化 1"/>
          <p:cNvGrpSpPr/>
          <p:nvPr/>
        </p:nvGrpSpPr>
        <p:grpSpPr>
          <a:xfrm>
            <a:off x="1331640" y="2996952"/>
            <a:ext cx="6900106" cy="3305084"/>
            <a:chOff x="1259632" y="3004236"/>
            <a:chExt cx="6900106" cy="3305084"/>
          </a:xfrm>
        </p:grpSpPr>
        <p:grpSp>
          <p:nvGrpSpPr>
            <p:cNvPr id="30" name="グループ化 29"/>
            <p:cNvGrpSpPr/>
            <p:nvPr/>
          </p:nvGrpSpPr>
          <p:grpSpPr>
            <a:xfrm>
              <a:off x="1259632" y="3004236"/>
              <a:ext cx="6900106" cy="3305084"/>
              <a:chOff x="755576" y="2124493"/>
              <a:chExt cx="6480720" cy="1800000"/>
            </a:xfrm>
          </p:grpSpPr>
          <p:sp>
            <p:nvSpPr>
              <p:cNvPr id="10" name="テキスト ボックス 9"/>
              <p:cNvSpPr txBox="1"/>
              <p:nvPr/>
            </p:nvSpPr>
            <p:spPr bwMode="auto">
              <a:xfrm>
                <a:off x="755576" y="2124493"/>
                <a:ext cx="864096" cy="1800000"/>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r>
                  <a:rPr lang="ja-JP" altLang="en-US" sz="3600" b="1" dirty="0" smtClean="0">
                    <a:solidFill>
                      <a:srgbClr val="0000FF"/>
                    </a:solidFill>
                    <a:latin typeface="ＭＳ Ｐゴシック" panose="020B0600070205080204" pitchFamily="50" charset="-128"/>
                    <a:sym typeface="Wingdings" pitchFamily="2" charset="2"/>
                  </a:rPr>
                  <a:t>〇</a:t>
                </a:r>
                <a:endParaRPr lang="en-US" altLang="ja-JP" sz="36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endParaRPr kumimoji="1" lang="en-US" altLang="ja-JP" sz="14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lang="ja-JP" altLang="en-US" sz="1400" b="1" dirty="0">
                    <a:solidFill>
                      <a:srgbClr val="0000FF"/>
                    </a:solidFill>
                    <a:latin typeface="ＭＳ Ｐゴシック" panose="020B0600070205080204" pitchFamily="50" charset="-128"/>
                    <a:sym typeface="Wingdings" pitchFamily="2" charset="2"/>
                  </a:rPr>
                  <a:t>支給</a:t>
                </a:r>
                <a:r>
                  <a:rPr lang="ja-JP" altLang="en-US" sz="1400" b="1" dirty="0" smtClean="0">
                    <a:solidFill>
                      <a:srgbClr val="0000FF"/>
                    </a:solidFill>
                    <a:latin typeface="ＭＳ Ｐゴシック" panose="020B0600070205080204" pitchFamily="50" charset="-128"/>
                    <a:sym typeface="Wingdings" pitchFamily="2" charset="2"/>
                  </a:rPr>
                  <a:t>材料</a:t>
                </a:r>
                <a:endParaRPr lang="en-US" altLang="ja-JP" sz="1400" b="1" dirty="0" smtClean="0">
                  <a:solidFill>
                    <a:srgbClr val="0000FF"/>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kumimoji="1" lang="ja-JP" altLang="en-US" sz="1400" b="1" dirty="0" smtClean="0">
                    <a:solidFill>
                      <a:srgbClr val="0000FF"/>
                    </a:solidFill>
                    <a:latin typeface="ＭＳ Ｐゴシック" panose="020B0600070205080204" pitchFamily="50" charset="-128"/>
                    <a:sym typeface="Wingdings" pitchFamily="2" charset="2"/>
                  </a:rPr>
                  <a:t>適用</a:t>
                </a:r>
              </a:p>
            </p:txBody>
          </p:sp>
          <p:sp>
            <p:nvSpPr>
              <p:cNvPr id="12" name="テキスト ボックス 11"/>
              <p:cNvSpPr txBox="1"/>
              <p:nvPr/>
            </p:nvSpPr>
            <p:spPr bwMode="auto">
              <a:xfrm>
                <a:off x="1624856" y="2124493"/>
                <a:ext cx="5611440" cy="1800000"/>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endParaRPr kumimoji="1" lang="ja-JP" altLang="en-US" sz="1400" b="1" dirty="0" smtClean="0">
                  <a:solidFill>
                    <a:srgbClr val="0000FF"/>
                  </a:solidFill>
                  <a:latin typeface="ＭＳ Ｐゴシック" panose="020B0600070205080204" pitchFamily="50" charset="-128"/>
                  <a:sym typeface="Wingdings" pitchFamily="2" charset="2"/>
                </a:endParaRPr>
              </a:p>
            </p:txBody>
          </p:sp>
        </p:grpSp>
        <p:cxnSp>
          <p:nvCxnSpPr>
            <p:cNvPr id="62" name="直線矢印コネクタ 61"/>
            <p:cNvCxnSpPr/>
            <p:nvPr/>
          </p:nvCxnSpPr>
          <p:spPr>
            <a:xfrm>
              <a:off x="5938882" y="4054249"/>
              <a:ext cx="1004023" cy="0"/>
            </a:xfrm>
            <a:prstGeom prst="straightConnector1">
              <a:avLst/>
            </a:prstGeom>
            <a:ln w="5715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3540030" y="4048082"/>
              <a:ext cx="1343127" cy="0"/>
            </a:xfrm>
            <a:prstGeom prst="straightConnector1">
              <a:avLst/>
            </a:prstGeom>
            <a:ln w="57150">
              <a:solidFill>
                <a:srgbClr val="0000FF"/>
              </a:solidFill>
              <a:headEnd type="arrow"/>
              <a:tailEnd type="none"/>
            </a:ln>
          </p:spPr>
          <p:style>
            <a:lnRef idx="1">
              <a:schemeClr val="accent1"/>
            </a:lnRef>
            <a:fillRef idx="0">
              <a:schemeClr val="accent1"/>
            </a:fillRef>
            <a:effectRef idx="0">
              <a:schemeClr val="accent1"/>
            </a:effectRef>
            <a:fontRef idx="minor">
              <a:schemeClr val="tx1"/>
            </a:fontRef>
          </p:style>
        </p:cxnSp>
        <p:pic>
          <p:nvPicPr>
            <p:cNvPr id="76" name="図 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1987" y="3438219"/>
              <a:ext cx="1167375" cy="434721"/>
            </a:xfrm>
            <a:prstGeom prst="rect">
              <a:avLst/>
            </a:prstGeom>
            <a:noFill/>
            <a:extLst>
              <a:ext uri="{909E8E84-426E-40DD-AFC4-6F175D3DCCD1}">
                <a14:hiddenFill xmlns:a14="http://schemas.microsoft.com/office/drawing/2010/main">
                  <a:solidFill>
                    <a:srgbClr val="FFFFFF"/>
                  </a:solidFill>
                </a14:hiddenFill>
              </a:ext>
            </a:extLst>
          </p:spPr>
        </p:pic>
        <p:sp>
          <p:nvSpPr>
            <p:cNvPr id="78" name="テキスト ボックス 77"/>
            <p:cNvSpPr txBox="1"/>
            <p:nvPr/>
          </p:nvSpPr>
          <p:spPr bwMode="auto">
            <a:xfrm>
              <a:off x="4061744" y="4138039"/>
              <a:ext cx="453183"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b="1" dirty="0" smtClean="0">
                  <a:latin typeface="+mj-ea"/>
                  <a:ea typeface="+mj-ea"/>
                  <a:sym typeface="Wingdings" pitchFamily="2" charset="2"/>
                </a:rPr>
                <a:t>納入</a:t>
              </a:r>
            </a:p>
          </p:txBody>
        </p:sp>
        <p:grpSp>
          <p:nvGrpSpPr>
            <p:cNvPr id="21" name="グループ化 20"/>
            <p:cNvGrpSpPr/>
            <p:nvPr/>
          </p:nvGrpSpPr>
          <p:grpSpPr>
            <a:xfrm>
              <a:off x="2473907" y="3328675"/>
              <a:ext cx="1043088" cy="1316168"/>
              <a:chOff x="2473907" y="3328675"/>
              <a:chExt cx="1043088" cy="1316168"/>
            </a:xfrm>
          </p:grpSpPr>
          <p:sp>
            <p:nvSpPr>
              <p:cNvPr id="54" name="テキスト ボックス 53"/>
              <p:cNvSpPr txBox="1"/>
              <p:nvPr/>
            </p:nvSpPr>
            <p:spPr bwMode="auto">
              <a:xfrm>
                <a:off x="2473907" y="4141253"/>
                <a:ext cx="1043088" cy="503590"/>
              </a:xfrm>
              <a:prstGeom prst="rect">
                <a:avLst/>
              </a:prstGeom>
              <a:noFill/>
              <a:ln w="9525">
                <a:noFill/>
              </a:ln>
              <a:extLst/>
            </p:spPr>
            <p:txBody>
              <a:bodyPr wrap="none" lIns="72000" tIns="36000" rIns="72000" bIns="36000" rtlCol="0" anchor="t" anchorCtr="0">
                <a:spAutoFit/>
              </a:bodyPr>
              <a:lstStyle/>
              <a:p>
                <a:pPr marL="0" indent="0" algn="ctr" eaLnBrk="1" hangingPunct="1">
                  <a:spcBef>
                    <a:spcPct val="0"/>
                  </a:spcBef>
                  <a:buFont typeface="Arial" charset="0"/>
                  <a:buNone/>
                </a:pPr>
                <a:r>
                  <a:rPr kumimoji="1" lang="ja-JP" altLang="en-US" sz="1400" b="1" dirty="0" smtClean="0">
                    <a:latin typeface="+mj-ea"/>
                    <a:ea typeface="+mj-ea"/>
                    <a:sym typeface="Wingdings" pitchFamily="2" charset="2"/>
                  </a:rPr>
                  <a:t>［豊田合成］</a:t>
                </a:r>
                <a:endParaRPr kumimoji="1" lang="en-US" altLang="ja-JP" sz="1400" b="1" dirty="0" smtClean="0">
                  <a:latin typeface="+mj-ea"/>
                  <a:ea typeface="+mj-ea"/>
                  <a:sym typeface="Wingdings" pitchFamily="2" charset="2"/>
                </a:endParaRPr>
              </a:p>
              <a:p>
                <a:pPr marL="0" indent="0" algn="ctr" eaLnBrk="1" hangingPunct="1">
                  <a:spcBef>
                    <a:spcPct val="0"/>
                  </a:spcBef>
                  <a:buFont typeface="Arial" charset="0"/>
                  <a:buNone/>
                </a:pPr>
                <a:r>
                  <a:rPr lang="ja-JP" altLang="en-US" sz="1400" b="1" dirty="0" smtClean="0">
                    <a:latin typeface="+mj-ea"/>
                    <a:ea typeface="+mj-ea"/>
                    <a:sym typeface="Wingdings" pitchFamily="2" charset="2"/>
                  </a:rPr>
                  <a:t>（日本）</a:t>
                </a:r>
                <a:endParaRPr kumimoji="1" lang="en-US" altLang="ja-JP" sz="1400" b="1" dirty="0" smtClean="0">
                  <a:latin typeface="+mj-ea"/>
                  <a:ea typeface="+mj-ea"/>
                  <a:sym typeface="Wingdings" pitchFamily="2" charset="2"/>
                </a:endParaRPr>
              </a:p>
            </p:txBody>
          </p:sp>
          <p:pic>
            <p:nvPicPr>
              <p:cNvPr id="89" name="図 8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3730" y="3328675"/>
                <a:ext cx="631989" cy="80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グループ化 2"/>
            <p:cNvGrpSpPr/>
            <p:nvPr/>
          </p:nvGrpSpPr>
          <p:grpSpPr>
            <a:xfrm>
              <a:off x="4952443" y="3404484"/>
              <a:ext cx="1043088" cy="1078184"/>
              <a:chOff x="5011674" y="5121792"/>
              <a:chExt cx="1043088" cy="1078184"/>
            </a:xfrm>
          </p:grpSpPr>
          <p:sp>
            <p:nvSpPr>
              <p:cNvPr id="55" name="テキスト ボックス 54"/>
              <p:cNvSpPr txBox="1"/>
              <p:nvPr/>
            </p:nvSpPr>
            <p:spPr bwMode="auto">
              <a:xfrm>
                <a:off x="5011674" y="5911829"/>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［仕入先様］</a:t>
                </a:r>
              </a:p>
            </p:txBody>
          </p:sp>
          <p:pic>
            <p:nvPicPr>
              <p:cNvPr id="90" name="図 8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5121792"/>
                <a:ext cx="614650" cy="755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グループ化 7"/>
            <p:cNvGrpSpPr/>
            <p:nvPr/>
          </p:nvGrpSpPr>
          <p:grpSpPr>
            <a:xfrm>
              <a:off x="6811406" y="3375636"/>
              <a:ext cx="1136062" cy="1050550"/>
              <a:chOff x="6754311" y="3130761"/>
              <a:chExt cx="1136062" cy="1050550"/>
            </a:xfrm>
          </p:grpSpPr>
          <p:pic>
            <p:nvPicPr>
              <p:cNvPr id="50" name="図 4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924923" y="3130761"/>
                <a:ext cx="743421" cy="748271"/>
              </a:xfrm>
              <a:prstGeom prst="rect">
                <a:avLst/>
              </a:prstGeom>
            </p:spPr>
          </p:pic>
          <p:sp>
            <p:nvSpPr>
              <p:cNvPr id="43" name="テキスト ボックス 42"/>
              <p:cNvSpPr txBox="1"/>
              <p:nvPr/>
            </p:nvSpPr>
            <p:spPr bwMode="auto">
              <a:xfrm>
                <a:off x="6754311" y="3893164"/>
                <a:ext cx="1136062"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［材料メーカ］</a:t>
                </a:r>
              </a:p>
            </p:txBody>
          </p:sp>
        </p:grpSp>
        <p:grpSp>
          <p:nvGrpSpPr>
            <p:cNvPr id="14" name="グループ化 13"/>
            <p:cNvGrpSpPr/>
            <p:nvPr/>
          </p:nvGrpSpPr>
          <p:grpSpPr>
            <a:xfrm>
              <a:off x="6252889" y="3655580"/>
              <a:ext cx="530794" cy="663968"/>
              <a:chOff x="6179328" y="3859970"/>
              <a:chExt cx="530794" cy="663968"/>
            </a:xfrm>
          </p:grpSpPr>
          <p:sp>
            <p:nvSpPr>
              <p:cNvPr id="61" name="テキスト ボックス 60"/>
              <p:cNvSpPr txBox="1"/>
              <p:nvPr/>
            </p:nvSpPr>
            <p:spPr bwMode="auto">
              <a:xfrm>
                <a:off x="6241618" y="4266569"/>
                <a:ext cx="453183"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b="1" dirty="0" smtClean="0">
                    <a:latin typeface="+mj-ea"/>
                    <a:ea typeface="+mj-ea"/>
                    <a:sym typeface="Wingdings" pitchFamily="2" charset="2"/>
                  </a:rPr>
                  <a:t>購入</a:t>
                </a:r>
                <a:endParaRPr kumimoji="1" lang="ja-JP" altLang="en-US" sz="1200" b="1" dirty="0" smtClean="0">
                  <a:latin typeface="+mj-ea"/>
                  <a:ea typeface="+mj-ea"/>
                  <a:sym typeface="Wingdings" pitchFamily="2" charset="2"/>
                </a:endParaRPr>
              </a:p>
            </p:txBody>
          </p:sp>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79328" y="3859970"/>
                <a:ext cx="530794" cy="331746"/>
              </a:xfrm>
              <a:prstGeom prst="rect">
                <a:avLst/>
              </a:prstGeom>
            </p:spPr>
          </p:pic>
        </p:grpSp>
        <p:sp>
          <p:nvSpPr>
            <p:cNvPr id="16" name="フリーフォーム 15"/>
            <p:cNvSpPr/>
            <p:nvPr/>
          </p:nvSpPr>
          <p:spPr>
            <a:xfrm>
              <a:off x="3315719" y="4536850"/>
              <a:ext cx="3920900" cy="1317791"/>
            </a:xfrm>
            <a:custGeom>
              <a:avLst/>
              <a:gdLst>
                <a:gd name="connsiteX0" fmla="*/ 4150519 w 4150519"/>
                <a:gd name="connsiteY0" fmla="*/ 85725 h 629177"/>
                <a:gd name="connsiteX1" fmla="*/ 2007394 w 4150519"/>
                <a:gd name="connsiteY1" fmla="*/ 628650 h 629177"/>
                <a:gd name="connsiteX2" fmla="*/ 0 w 4150519"/>
                <a:gd name="connsiteY2" fmla="*/ 0 h 629177"/>
                <a:gd name="connsiteX0" fmla="*/ 4083558 w 4083558"/>
                <a:gd name="connsiteY0" fmla="*/ 0 h 673891"/>
                <a:gd name="connsiteX1" fmla="*/ 2007394 w 4083558"/>
                <a:gd name="connsiteY1" fmla="*/ 673765 h 673891"/>
                <a:gd name="connsiteX2" fmla="*/ 0 w 4083558"/>
                <a:gd name="connsiteY2" fmla="*/ 45115 h 673891"/>
                <a:gd name="connsiteX0" fmla="*/ 4083558 w 4083558"/>
                <a:gd name="connsiteY0" fmla="*/ 0 h 673891"/>
                <a:gd name="connsiteX1" fmla="*/ 2007394 w 4083558"/>
                <a:gd name="connsiteY1" fmla="*/ 673765 h 673891"/>
                <a:gd name="connsiteX2" fmla="*/ 0 w 4083558"/>
                <a:gd name="connsiteY2" fmla="*/ 45115 h 673891"/>
                <a:gd name="connsiteX0" fmla="*/ 4083558 w 4083558"/>
                <a:gd name="connsiteY0" fmla="*/ 0 h 673765"/>
                <a:gd name="connsiteX1" fmla="*/ 2007394 w 4083558"/>
                <a:gd name="connsiteY1" fmla="*/ 673765 h 673765"/>
                <a:gd name="connsiteX2" fmla="*/ 0 w 4083558"/>
                <a:gd name="connsiteY2" fmla="*/ 45115 h 673765"/>
              </a:gdLst>
              <a:ahLst/>
              <a:cxnLst>
                <a:cxn ang="0">
                  <a:pos x="connsiteX0" y="connsiteY0"/>
                </a:cxn>
                <a:cxn ang="0">
                  <a:pos x="connsiteX1" y="connsiteY1"/>
                </a:cxn>
                <a:cxn ang="0">
                  <a:pos x="connsiteX2" y="connsiteY2"/>
                </a:cxn>
              </a:cxnLst>
              <a:rect l="l" t="t" r="r" b="b"/>
              <a:pathLst>
                <a:path w="4083558" h="673765">
                  <a:moveTo>
                    <a:pt x="4083558" y="0"/>
                  </a:moveTo>
                  <a:cubicBezTo>
                    <a:pt x="3454594" y="302708"/>
                    <a:pt x="2792148" y="673132"/>
                    <a:pt x="2007394" y="673765"/>
                  </a:cubicBezTo>
                  <a:cubicBezTo>
                    <a:pt x="1222640" y="674398"/>
                    <a:pt x="657820" y="352296"/>
                    <a:pt x="0" y="45115"/>
                  </a:cubicBezTo>
                </a:path>
              </a:pathLst>
            </a:custGeom>
            <a:noFill/>
            <a:ln w="38100">
              <a:prstDash val="dash"/>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メモ 91"/>
            <p:cNvSpPr/>
            <p:nvPr/>
          </p:nvSpPr>
          <p:spPr>
            <a:xfrm>
              <a:off x="5225813" y="5540631"/>
              <a:ext cx="484705" cy="54135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50" b="1" dirty="0" smtClean="0">
                  <a:solidFill>
                    <a:srgbClr val="0000FF"/>
                  </a:solidFill>
                  <a:latin typeface="ＭＳ Ｐゴシック" panose="020B0600070205080204" pitchFamily="50" charset="-128"/>
                  <a:ea typeface="ＭＳ Ｐゴシック" panose="020B0600070205080204" pitchFamily="50" charset="-128"/>
                </a:rPr>
                <a:t>材料</a:t>
              </a:r>
              <a:endParaRPr kumimoji="1" lang="en-US" altLang="ja-JP" sz="1050" b="1" dirty="0" smtClean="0">
                <a:solidFill>
                  <a:srgbClr val="0000FF"/>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成分</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50" b="1" dirty="0">
                  <a:solidFill>
                    <a:schemeClr val="tx1"/>
                  </a:solidFill>
                  <a:latin typeface="ＭＳ Ｐゴシック" panose="020B0600070205080204" pitchFamily="50" charset="-128"/>
                  <a:ea typeface="ＭＳ Ｐゴシック" panose="020B0600070205080204" pitchFamily="50" charset="-128"/>
                </a:rPr>
                <a:t>情報</a:t>
              </a:r>
            </a:p>
          </p:txBody>
        </p:sp>
        <p:sp>
          <p:nvSpPr>
            <p:cNvPr id="93" name="フリーフォーム 92"/>
            <p:cNvSpPr/>
            <p:nvPr/>
          </p:nvSpPr>
          <p:spPr>
            <a:xfrm>
              <a:off x="3540030" y="4472717"/>
              <a:ext cx="1969562" cy="444070"/>
            </a:xfrm>
            <a:custGeom>
              <a:avLst/>
              <a:gdLst>
                <a:gd name="connsiteX0" fmla="*/ 4150519 w 4150519"/>
                <a:gd name="connsiteY0" fmla="*/ 85725 h 629177"/>
                <a:gd name="connsiteX1" fmla="*/ 2007394 w 4150519"/>
                <a:gd name="connsiteY1" fmla="*/ 628650 h 629177"/>
                <a:gd name="connsiteX2" fmla="*/ 0 w 4150519"/>
                <a:gd name="connsiteY2" fmla="*/ 0 h 629177"/>
              </a:gdLst>
              <a:ahLst/>
              <a:cxnLst>
                <a:cxn ang="0">
                  <a:pos x="connsiteX0" y="connsiteY0"/>
                </a:cxn>
                <a:cxn ang="0">
                  <a:pos x="connsiteX1" y="connsiteY1"/>
                </a:cxn>
                <a:cxn ang="0">
                  <a:pos x="connsiteX2" y="connsiteY2"/>
                </a:cxn>
              </a:cxnLst>
              <a:rect l="l" t="t" r="r" b="b"/>
              <a:pathLst>
                <a:path w="4150519" h="629177">
                  <a:moveTo>
                    <a:pt x="4150519" y="85725"/>
                  </a:moveTo>
                  <a:cubicBezTo>
                    <a:pt x="3424833" y="364331"/>
                    <a:pt x="2699147" y="642937"/>
                    <a:pt x="2007394" y="628650"/>
                  </a:cubicBezTo>
                  <a:cubicBezTo>
                    <a:pt x="1315641" y="614363"/>
                    <a:pt x="657820" y="307181"/>
                    <a:pt x="0" y="0"/>
                  </a:cubicBezTo>
                </a:path>
              </a:pathLst>
            </a:custGeom>
            <a:noFill/>
            <a:ln w="38100">
              <a:solidFill>
                <a:schemeClr val="tx1"/>
              </a:solidFill>
              <a:prstDash val="dash"/>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メモ 16"/>
            <p:cNvSpPr/>
            <p:nvPr/>
          </p:nvSpPr>
          <p:spPr>
            <a:xfrm>
              <a:off x="4165634" y="4630453"/>
              <a:ext cx="484705" cy="54135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納入品</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成分</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50" b="1" dirty="0">
                  <a:solidFill>
                    <a:schemeClr val="tx1"/>
                  </a:solidFill>
                  <a:latin typeface="ＭＳ Ｐゴシック" panose="020B0600070205080204" pitchFamily="50" charset="-128"/>
                  <a:ea typeface="ＭＳ Ｐゴシック" panose="020B0600070205080204" pitchFamily="50" charset="-128"/>
                </a:rPr>
                <a:t>情報</a:t>
              </a:r>
            </a:p>
          </p:txBody>
        </p:sp>
        <p:sp>
          <p:nvSpPr>
            <p:cNvPr id="20" name="テキスト ボックス 19"/>
            <p:cNvSpPr txBox="1"/>
            <p:nvPr/>
          </p:nvSpPr>
          <p:spPr bwMode="auto">
            <a:xfrm>
              <a:off x="5710518" y="5777391"/>
              <a:ext cx="1940770"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en-US" altLang="ja-JP" sz="1400" b="1" dirty="0" smtClean="0">
                  <a:solidFill>
                    <a:srgbClr val="0000FF"/>
                  </a:solidFill>
                  <a:latin typeface="+mj-ea"/>
                  <a:ea typeface="+mj-ea"/>
                  <a:sym typeface="Wingdings" pitchFamily="2" charset="2"/>
                </a:rPr>
                <a:t>※</a:t>
              </a:r>
              <a:r>
                <a:rPr lang="ja-JP" altLang="en-US" sz="1400" b="1" dirty="0">
                  <a:solidFill>
                    <a:srgbClr val="0000FF"/>
                  </a:solidFill>
                  <a:latin typeface="+mj-ea"/>
                  <a:ea typeface="+mj-ea"/>
                  <a:sym typeface="Wingdings" pitchFamily="2" charset="2"/>
                </a:rPr>
                <a:t>支給</a:t>
              </a:r>
              <a:r>
                <a:rPr lang="ja-JP" altLang="en-US" sz="1400" b="1" dirty="0" smtClean="0">
                  <a:solidFill>
                    <a:srgbClr val="0000FF"/>
                  </a:solidFill>
                  <a:latin typeface="+mj-ea"/>
                  <a:ea typeface="+mj-ea"/>
                  <a:sym typeface="Wingdings" pitchFamily="2" charset="2"/>
                </a:rPr>
                <a:t>材料の成分情報</a:t>
              </a:r>
              <a:endParaRPr kumimoji="1" lang="ja-JP" altLang="en-US" sz="1400" b="1" dirty="0" smtClean="0">
                <a:solidFill>
                  <a:srgbClr val="0000FF"/>
                </a:solidFill>
                <a:latin typeface="+mj-ea"/>
                <a:ea typeface="+mj-ea"/>
                <a:sym typeface="Wingdings" pitchFamily="2" charset="2"/>
              </a:endParaRPr>
            </a:p>
          </p:txBody>
        </p:sp>
        <p:sp>
          <p:nvSpPr>
            <p:cNvPr id="94" name="テキスト ボックス 93"/>
            <p:cNvSpPr txBox="1"/>
            <p:nvPr/>
          </p:nvSpPr>
          <p:spPr bwMode="auto">
            <a:xfrm>
              <a:off x="4718743" y="4738841"/>
              <a:ext cx="1581697" cy="503590"/>
            </a:xfrm>
            <a:prstGeom prst="rect">
              <a:avLst/>
            </a:prstGeom>
            <a:solidFill>
              <a:schemeClr val="bg1"/>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en-US" altLang="ja-JP" sz="1400" b="1" dirty="0" smtClean="0">
                  <a:solidFill>
                    <a:srgbClr val="FF0000"/>
                  </a:solidFill>
                  <a:latin typeface="+mj-ea"/>
                  <a:ea typeface="+mj-ea"/>
                  <a:sym typeface="Wingdings" pitchFamily="2" charset="2"/>
                </a:rPr>
                <a:t>※</a:t>
              </a:r>
              <a:r>
                <a:rPr lang="ja-JP" altLang="en-US" sz="1400" b="1" dirty="0">
                  <a:solidFill>
                    <a:srgbClr val="FF0000"/>
                  </a:solidFill>
                  <a:latin typeface="+mj-ea"/>
                  <a:ea typeface="+mj-ea"/>
                  <a:sym typeface="Wingdings" pitchFamily="2" charset="2"/>
                </a:rPr>
                <a:t>支給</a:t>
              </a:r>
              <a:r>
                <a:rPr lang="ja-JP" altLang="en-US" sz="1400" b="1" dirty="0" smtClean="0">
                  <a:solidFill>
                    <a:srgbClr val="FF0000"/>
                  </a:solidFill>
                  <a:latin typeface="+mj-ea"/>
                  <a:ea typeface="+mj-ea"/>
                  <a:sym typeface="Wingdings" pitchFamily="2" charset="2"/>
                </a:rPr>
                <a:t>材料以外の</a:t>
              </a:r>
              <a:endParaRPr lang="en-US" altLang="ja-JP" sz="1400" b="1" dirty="0" smtClean="0">
                <a:solidFill>
                  <a:srgbClr val="FF0000"/>
                </a:solidFill>
                <a:latin typeface="+mj-ea"/>
                <a:ea typeface="+mj-ea"/>
                <a:sym typeface="Wingdings" pitchFamily="2" charset="2"/>
              </a:endParaRPr>
            </a:p>
            <a:p>
              <a:pPr marL="0" indent="0" eaLnBrk="1" hangingPunct="1">
                <a:spcBef>
                  <a:spcPct val="0"/>
                </a:spcBef>
                <a:buFont typeface="Arial" charset="0"/>
                <a:buNone/>
              </a:pPr>
              <a:r>
                <a:rPr lang="ja-JP" altLang="en-US" sz="1400" b="1" dirty="0">
                  <a:solidFill>
                    <a:srgbClr val="FF0000"/>
                  </a:solidFill>
                  <a:latin typeface="+mj-ea"/>
                  <a:ea typeface="+mj-ea"/>
                  <a:sym typeface="Wingdings" pitchFamily="2" charset="2"/>
                </a:rPr>
                <a:t>　</a:t>
              </a:r>
              <a:r>
                <a:rPr lang="ja-JP" altLang="en-US" sz="1400" b="1" dirty="0" smtClean="0">
                  <a:solidFill>
                    <a:srgbClr val="FF0000"/>
                  </a:solidFill>
                  <a:latin typeface="+mj-ea"/>
                  <a:ea typeface="+mj-ea"/>
                  <a:sym typeface="Wingdings" pitchFamily="2" charset="2"/>
                </a:rPr>
                <a:t> 成分情報</a:t>
              </a:r>
              <a:endParaRPr kumimoji="1" lang="ja-JP" altLang="en-US" sz="1400" b="1" dirty="0" smtClean="0">
                <a:solidFill>
                  <a:srgbClr val="FF0000"/>
                </a:solidFill>
                <a:latin typeface="+mj-ea"/>
                <a:ea typeface="+mj-ea"/>
                <a:sym typeface="Wingdings" pitchFamily="2" charset="2"/>
              </a:endParaRPr>
            </a:p>
          </p:txBody>
        </p:sp>
      </p:grpSp>
      <p:sp>
        <p:nvSpPr>
          <p:cNvPr id="9" name="テキスト ボックス 8"/>
          <p:cNvSpPr txBox="1"/>
          <p:nvPr/>
        </p:nvSpPr>
        <p:spPr bwMode="auto">
          <a:xfrm>
            <a:off x="2818619" y="5656538"/>
            <a:ext cx="2173816" cy="442035"/>
          </a:xfrm>
          <a:prstGeom prst="rect">
            <a:avLst/>
          </a:prstGeom>
          <a:noFill/>
          <a:ln w="25400">
            <a:noFill/>
          </a:ln>
          <a:extLst/>
        </p:spPr>
        <p:txBody>
          <a:bodyPr wrap="square" lIns="72000" tIns="36000" rIns="72000" bIns="36000" rtlCol="0" anchor="ctr" anchorCtr="0">
            <a:spAutoFit/>
          </a:bodyPr>
          <a:lstStyle/>
          <a:p>
            <a:pPr marL="0" indent="0" eaLnBrk="1" hangingPunct="1">
              <a:spcBef>
                <a:spcPct val="0"/>
              </a:spcBef>
              <a:buFont typeface="Arial" charset="0"/>
              <a:buNone/>
            </a:pPr>
            <a:r>
              <a:rPr kumimoji="1" lang="ja-JP" altLang="en-US" sz="1200" b="1" dirty="0" smtClean="0">
                <a:solidFill>
                  <a:srgbClr val="0000FF"/>
                </a:solidFill>
                <a:latin typeface="+mj-ea"/>
                <a:ea typeface="+mj-ea"/>
                <a:sym typeface="Wingdings" pitchFamily="2" charset="2"/>
              </a:rPr>
              <a:t>支給材料の成分情報は、</a:t>
            </a:r>
            <a:endParaRPr kumimoji="1" lang="en-US" altLang="ja-JP" sz="12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kumimoji="1" lang="en-US" altLang="ja-JP" sz="1200" b="1" dirty="0" smtClean="0">
                <a:solidFill>
                  <a:srgbClr val="0000FF"/>
                </a:solidFill>
                <a:latin typeface="+mj-ea"/>
                <a:ea typeface="+mj-ea"/>
                <a:sym typeface="Wingdings" pitchFamily="2" charset="2"/>
              </a:rPr>
              <a:t>TG</a:t>
            </a:r>
            <a:r>
              <a:rPr kumimoji="1" lang="ja-JP" altLang="en-US" sz="1200" b="1" dirty="0" smtClean="0">
                <a:solidFill>
                  <a:srgbClr val="0000FF"/>
                </a:solidFill>
                <a:latin typeface="+mj-ea"/>
                <a:ea typeface="+mj-ea"/>
                <a:sym typeface="Wingdings" pitchFamily="2" charset="2"/>
              </a:rPr>
              <a:t>が直接材料メーカより入手</a:t>
            </a:r>
          </a:p>
        </p:txBody>
      </p:sp>
    </p:spTree>
    <p:extLst>
      <p:ext uri="{BB962C8B-B14F-4D97-AF65-F5344CB8AC3E}">
        <p14:creationId xmlns:p14="http://schemas.microsoft.com/office/powerpoint/2010/main" val="2540353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1475656" y="0"/>
            <a:ext cx="6332094" cy="981758"/>
          </a:xfrm>
        </p:spPr>
        <p:txBody>
          <a:bodyPr/>
          <a:lstStyle/>
          <a:p>
            <a:r>
              <a:rPr lang="ja-JP" altLang="en-US" dirty="0" smtClean="0">
                <a:latin typeface="+mn-ea"/>
              </a:rPr>
              <a:t>支給材料</a:t>
            </a:r>
            <a:r>
              <a:rPr lang="ja-JP" altLang="en-US" dirty="0">
                <a:latin typeface="+mn-ea"/>
              </a:rPr>
              <a:t>で</a:t>
            </a:r>
            <a:r>
              <a:rPr lang="ja-JP" altLang="en-US" dirty="0" smtClean="0">
                <a:latin typeface="+mn-ea"/>
              </a:rPr>
              <a:t>報告出来ない場合</a:t>
            </a:r>
            <a:endParaRPr kumimoji="1" lang="ja-JP" altLang="en-US" b="1" dirty="0"/>
          </a:p>
        </p:txBody>
      </p:sp>
      <p:sp>
        <p:nvSpPr>
          <p:cNvPr id="6" name="円/楕円 27"/>
          <p:cNvSpPr/>
          <p:nvPr/>
        </p:nvSpPr>
        <p:spPr>
          <a:xfrm>
            <a:off x="7788510" y="548680"/>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7" name="テキスト ボックス 6"/>
          <p:cNvSpPr txBox="1"/>
          <p:nvPr/>
        </p:nvSpPr>
        <p:spPr bwMode="auto">
          <a:xfrm>
            <a:off x="1025689" y="1455654"/>
            <a:ext cx="7476170" cy="903700"/>
          </a:xfrm>
          <a:prstGeom prst="rect">
            <a:avLst/>
          </a:prstGeom>
          <a:noFill/>
          <a:ln w="25400">
            <a:noFill/>
          </a:ln>
          <a:extLst/>
        </p:spPr>
        <p:txBody>
          <a:bodyPr wrap="square" lIns="72000" tIns="36000" rIns="72000" bIns="36000" rtlCol="0" anchor="t" anchorCtr="0">
            <a:spAutoFit/>
          </a:bodyPr>
          <a:lstStyle/>
          <a:p>
            <a:pPr marL="285750" indent="-285750">
              <a:buFont typeface="Wingdings" panose="05000000000000000000" pitchFamily="2" charset="2"/>
              <a:buChar char="Ø"/>
            </a:pP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a:t>
            </a:r>
            <a:r>
              <a:rPr lang="ja-JP" altLang="en-US" dirty="0">
                <a:latin typeface="ＭＳ Ｐゴシック" panose="020B0600070205080204" pitchFamily="50" charset="-128"/>
                <a:sym typeface="Wingdings" pitchFamily="2" charset="2"/>
              </a:rPr>
              <a:t>日本</a:t>
            </a:r>
            <a:r>
              <a:rPr lang="ja-JP" altLang="en-US" dirty="0" smtClean="0">
                <a:latin typeface="ＭＳ Ｐゴシック" panose="020B0600070205080204" pitchFamily="50" charset="-128"/>
                <a:sym typeface="Wingdings" pitchFamily="2" charset="2"/>
              </a:rPr>
              <a:t>）経由せず、直接 弊社グループ会社に納入している場合</a:t>
            </a:r>
            <a:endParaRPr lang="en-US" altLang="ja-JP" dirty="0" smtClean="0">
              <a:latin typeface="ＭＳ Ｐゴシック" panose="020B0600070205080204" pitchFamily="50" charset="-128"/>
              <a:sym typeface="Wingdings" pitchFamily="2" charset="2"/>
            </a:endParaRPr>
          </a:p>
          <a:p>
            <a:pPr eaLnBrk="1" hangingPunct="1">
              <a:spcBef>
                <a:spcPct val="0"/>
              </a:spcBef>
            </a:pPr>
            <a:r>
              <a:rPr lang="ja-JP" altLang="en-US" dirty="0" smtClean="0">
                <a:latin typeface="ＭＳ Ｐゴシック" panose="020B0600070205080204" pitchFamily="50" charset="-128"/>
                <a:sym typeface="Wingdings" pitchFamily="2" charset="2"/>
              </a:rPr>
              <a:t>　　仕入先様で材料メーカより成分情報を入手し、弊社海外拠点に報告して</a:t>
            </a:r>
            <a:r>
              <a:rPr lang="en-US" altLang="ja-JP" dirty="0" smtClean="0">
                <a:latin typeface="ＭＳ Ｐゴシック" panose="020B0600070205080204" pitchFamily="50" charset="-128"/>
                <a:sym typeface="Wingdings" pitchFamily="2" charset="2"/>
              </a:rPr>
              <a:t/>
            </a:r>
            <a:br>
              <a:rPr lang="en-US" altLang="ja-JP" dirty="0" smtClean="0">
                <a:latin typeface="ＭＳ Ｐゴシック" panose="020B0600070205080204" pitchFamily="50" charset="-128"/>
                <a:sym typeface="Wingdings" pitchFamily="2" charset="2"/>
              </a:rPr>
            </a:br>
            <a:r>
              <a:rPr lang="ja-JP" altLang="en-US" dirty="0" smtClean="0">
                <a:latin typeface="ＭＳ Ｐゴシック" panose="020B0600070205080204" pitchFamily="50" charset="-128"/>
                <a:sym typeface="Wingdings" pitchFamily="2" charset="2"/>
              </a:rPr>
              <a:t>　　下さい。　　</a:t>
            </a:r>
            <a:endParaRPr lang="en-US" altLang="ja-JP" dirty="0" smtClean="0">
              <a:latin typeface="ＭＳ Ｐゴシック" panose="020B0600070205080204" pitchFamily="50" charset="-128"/>
              <a:sym typeface="Wingdings" pitchFamily="2" charset="2"/>
            </a:endParaRPr>
          </a:p>
        </p:txBody>
      </p:sp>
      <p:grpSp>
        <p:nvGrpSpPr>
          <p:cNvPr id="132" name="グループ化 131"/>
          <p:cNvGrpSpPr/>
          <p:nvPr/>
        </p:nvGrpSpPr>
        <p:grpSpPr>
          <a:xfrm>
            <a:off x="1259631" y="2492896"/>
            <a:ext cx="7242227" cy="3888432"/>
            <a:chOff x="1259631" y="2492896"/>
            <a:chExt cx="7242227" cy="3888432"/>
          </a:xfrm>
        </p:grpSpPr>
        <p:grpSp>
          <p:nvGrpSpPr>
            <p:cNvPr id="123" name="グループ化 122"/>
            <p:cNvGrpSpPr/>
            <p:nvPr/>
          </p:nvGrpSpPr>
          <p:grpSpPr>
            <a:xfrm>
              <a:off x="1259631" y="2492896"/>
              <a:ext cx="7242227" cy="3888432"/>
              <a:chOff x="1259632" y="2276872"/>
              <a:chExt cx="6900106" cy="3672408"/>
            </a:xfrm>
          </p:grpSpPr>
          <p:sp>
            <p:nvSpPr>
              <p:cNvPr id="92" name="テキスト ボックス 91"/>
              <p:cNvSpPr txBox="1"/>
              <p:nvPr/>
            </p:nvSpPr>
            <p:spPr bwMode="auto">
              <a:xfrm>
                <a:off x="1259632" y="2276872"/>
                <a:ext cx="920014" cy="3672408"/>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r>
                  <a:rPr lang="en-US" altLang="ja-JP" sz="3600" b="1" dirty="0" smtClean="0">
                    <a:solidFill>
                      <a:srgbClr val="FF0000"/>
                    </a:solidFill>
                    <a:latin typeface="ＭＳ Ｐゴシック" panose="020B0600070205080204" pitchFamily="50" charset="-128"/>
                    <a:sym typeface="Wingdings" pitchFamily="2" charset="2"/>
                  </a:rPr>
                  <a:t>×</a:t>
                </a:r>
              </a:p>
              <a:p>
                <a:pPr marL="0" indent="0" algn="ctr" eaLnBrk="1" hangingPunct="1">
                  <a:spcBef>
                    <a:spcPct val="0"/>
                  </a:spcBef>
                  <a:buFont typeface="Arial" charset="0"/>
                  <a:buNone/>
                </a:pPr>
                <a:endParaRPr kumimoji="1" lang="en-US" altLang="ja-JP" sz="1400" b="1" dirty="0" smtClean="0">
                  <a:solidFill>
                    <a:srgbClr val="FF0000"/>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lang="ja-JP" altLang="en-US" sz="1400" b="1" dirty="0">
                    <a:solidFill>
                      <a:srgbClr val="FF0000"/>
                    </a:solidFill>
                    <a:latin typeface="ＭＳ Ｐゴシック" panose="020B0600070205080204" pitchFamily="50" charset="-128"/>
                    <a:sym typeface="Wingdings" pitchFamily="2" charset="2"/>
                  </a:rPr>
                  <a:t>支給</a:t>
                </a:r>
                <a:r>
                  <a:rPr lang="ja-JP" altLang="en-US" sz="1400" b="1" dirty="0" smtClean="0">
                    <a:solidFill>
                      <a:srgbClr val="FF0000"/>
                    </a:solidFill>
                    <a:latin typeface="ＭＳ Ｐゴシック" panose="020B0600070205080204" pitchFamily="50" charset="-128"/>
                    <a:sym typeface="Wingdings" pitchFamily="2" charset="2"/>
                  </a:rPr>
                  <a:t>材料</a:t>
                </a:r>
                <a:endParaRPr lang="en-US" altLang="ja-JP" sz="1400" b="1" dirty="0" smtClean="0">
                  <a:solidFill>
                    <a:srgbClr val="FF0000"/>
                  </a:solidFill>
                  <a:latin typeface="ＭＳ Ｐゴシック" panose="020B0600070205080204" pitchFamily="50" charset="-128"/>
                  <a:sym typeface="Wingdings" pitchFamily="2" charset="2"/>
                </a:endParaRPr>
              </a:p>
              <a:p>
                <a:pPr marL="0" indent="0" algn="ctr" eaLnBrk="1" hangingPunct="1">
                  <a:spcBef>
                    <a:spcPct val="0"/>
                  </a:spcBef>
                  <a:buFont typeface="Arial" charset="0"/>
                  <a:buNone/>
                </a:pPr>
                <a:r>
                  <a:rPr kumimoji="1" lang="ja-JP" altLang="en-US" sz="1400" b="1" dirty="0" smtClean="0">
                    <a:solidFill>
                      <a:srgbClr val="FF0000"/>
                    </a:solidFill>
                    <a:latin typeface="ＭＳ Ｐゴシック" panose="020B0600070205080204" pitchFamily="50" charset="-128"/>
                    <a:sym typeface="Wingdings" pitchFamily="2" charset="2"/>
                  </a:rPr>
                  <a:t>適用外</a:t>
                </a:r>
              </a:p>
            </p:txBody>
          </p:sp>
          <p:sp>
            <p:nvSpPr>
              <p:cNvPr id="93" name="テキスト ボックス 92"/>
              <p:cNvSpPr txBox="1"/>
              <p:nvPr/>
            </p:nvSpPr>
            <p:spPr bwMode="auto">
              <a:xfrm>
                <a:off x="2185166" y="2276872"/>
                <a:ext cx="5974572" cy="3672408"/>
              </a:xfrm>
              <a:prstGeom prst="rect">
                <a:avLst/>
              </a:prstGeom>
              <a:noFill/>
              <a:ln w="19050">
                <a:solidFill>
                  <a:schemeClr val="tx1"/>
                </a:solidFill>
              </a:ln>
              <a:extLst/>
            </p:spPr>
            <p:txBody>
              <a:bodyPr wrap="square" lIns="72000" tIns="36000" rIns="72000" bIns="36000" rtlCol="0" anchor="ctr" anchorCtr="0">
                <a:noAutofit/>
              </a:bodyPr>
              <a:lstStyle/>
              <a:p>
                <a:pPr marL="0" indent="0" algn="ctr" eaLnBrk="1" hangingPunct="1">
                  <a:spcBef>
                    <a:spcPct val="0"/>
                  </a:spcBef>
                  <a:buFont typeface="Arial" charset="0"/>
                  <a:buNone/>
                </a:pPr>
                <a:endParaRPr kumimoji="1" lang="ja-JP" altLang="en-US" sz="1400" b="1" dirty="0" smtClean="0">
                  <a:solidFill>
                    <a:srgbClr val="0000FF"/>
                  </a:solidFill>
                  <a:latin typeface="ＭＳ Ｐゴシック" panose="020B0600070205080204" pitchFamily="50" charset="-128"/>
                  <a:sym typeface="Wingdings" pitchFamily="2" charset="2"/>
                </a:endParaRPr>
              </a:p>
            </p:txBody>
          </p:sp>
        </p:grpSp>
        <p:cxnSp>
          <p:nvCxnSpPr>
            <p:cNvPr id="94" name="直線矢印コネクタ 93"/>
            <p:cNvCxnSpPr/>
            <p:nvPr/>
          </p:nvCxnSpPr>
          <p:spPr>
            <a:xfrm>
              <a:off x="5938882" y="3366717"/>
              <a:ext cx="1153398" cy="0"/>
            </a:xfrm>
            <a:prstGeom prst="straightConnector1">
              <a:avLst/>
            </a:prstGeom>
            <a:ln w="5715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V="1">
              <a:off x="3281283" y="3531176"/>
              <a:ext cx="1662986" cy="1549369"/>
            </a:xfrm>
            <a:prstGeom prst="straightConnector1">
              <a:avLst/>
            </a:prstGeom>
            <a:ln w="57150">
              <a:solidFill>
                <a:srgbClr val="0000FF"/>
              </a:solidFill>
              <a:headEnd type="arrow"/>
              <a:tailEnd type="none"/>
            </a:ln>
          </p:spPr>
          <p:style>
            <a:lnRef idx="1">
              <a:schemeClr val="accent1"/>
            </a:lnRef>
            <a:fillRef idx="0">
              <a:schemeClr val="accent1"/>
            </a:fillRef>
            <a:effectRef idx="0">
              <a:schemeClr val="accent1"/>
            </a:effectRef>
            <a:fontRef idx="minor">
              <a:schemeClr val="tx1"/>
            </a:fontRef>
          </p:style>
        </p:cxnSp>
        <p:pic>
          <p:nvPicPr>
            <p:cNvPr id="96" name="図 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8996484">
              <a:off x="3224899" y="3941527"/>
              <a:ext cx="1167375" cy="434721"/>
            </a:xfrm>
            <a:prstGeom prst="rect">
              <a:avLst/>
            </a:prstGeom>
            <a:noFill/>
            <a:extLst>
              <a:ext uri="{909E8E84-426E-40DD-AFC4-6F175D3DCCD1}">
                <a14:hiddenFill xmlns:a14="http://schemas.microsoft.com/office/drawing/2010/main">
                  <a:solidFill>
                    <a:srgbClr val="FFFFFF"/>
                  </a:solidFill>
                </a14:hiddenFill>
              </a:ext>
            </a:extLst>
          </p:spPr>
        </p:pic>
        <p:sp>
          <p:nvSpPr>
            <p:cNvPr id="97" name="テキスト ボックス 96"/>
            <p:cNvSpPr txBox="1"/>
            <p:nvPr/>
          </p:nvSpPr>
          <p:spPr bwMode="auto">
            <a:xfrm rot="19124579">
              <a:off x="3937742" y="4338026"/>
              <a:ext cx="453183"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200" b="1" dirty="0" smtClean="0">
                  <a:latin typeface="+mj-ea"/>
                  <a:ea typeface="+mj-ea"/>
                  <a:sym typeface="Wingdings" pitchFamily="2" charset="2"/>
                </a:rPr>
                <a:t>納入</a:t>
              </a:r>
            </a:p>
          </p:txBody>
        </p:sp>
        <p:grpSp>
          <p:nvGrpSpPr>
            <p:cNvPr id="101" name="グループ化 100"/>
            <p:cNvGrpSpPr/>
            <p:nvPr/>
          </p:nvGrpSpPr>
          <p:grpSpPr>
            <a:xfrm>
              <a:off x="4952443" y="2716952"/>
              <a:ext cx="1043088" cy="1078184"/>
              <a:chOff x="5011674" y="5121792"/>
              <a:chExt cx="1043088" cy="1078184"/>
            </a:xfrm>
          </p:grpSpPr>
          <p:sp>
            <p:nvSpPr>
              <p:cNvPr id="102" name="テキスト ボックス 101"/>
              <p:cNvSpPr txBox="1"/>
              <p:nvPr/>
            </p:nvSpPr>
            <p:spPr bwMode="auto">
              <a:xfrm>
                <a:off x="5011674" y="5911829"/>
                <a:ext cx="1043088"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［仕入先様］</a:t>
                </a:r>
              </a:p>
            </p:txBody>
          </p:sp>
          <p:pic>
            <p:nvPicPr>
              <p:cNvPr id="103" name="図 10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5121792"/>
                <a:ext cx="614650" cy="755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4" name="グループ化 103"/>
            <p:cNvGrpSpPr/>
            <p:nvPr/>
          </p:nvGrpSpPr>
          <p:grpSpPr>
            <a:xfrm>
              <a:off x="7036464" y="2688104"/>
              <a:ext cx="1136062" cy="1050550"/>
              <a:chOff x="6754311" y="3130761"/>
              <a:chExt cx="1136062" cy="1050550"/>
            </a:xfrm>
          </p:grpSpPr>
          <p:pic>
            <p:nvPicPr>
              <p:cNvPr id="105" name="図 10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924923" y="3130761"/>
                <a:ext cx="743421" cy="748271"/>
              </a:xfrm>
              <a:prstGeom prst="rect">
                <a:avLst/>
              </a:prstGeom>
            </p:spPr>
          </p:pic>
          <p:sp>
            <p:nvSpPr>
              <p:cNvPr id="106" name="テキスト ボックス 105"/>
              <p:cNvSpPr txBox="1"/>
              <p:nvPr/>
            </p:nvSpPr>
            <p:spPr bwMode="auto">
              <a:xfrm>
                <a:off x="6754311" y="3893164"/>
                <a:ext cx="1136062" cy="288147"/>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［材料メーカ］</a:t>
                </a:r>
              </a:p>
            </p:txBody>
          </p:sp>
        </p:grpSp>
        <p:grpSp>
          <p:nvGrpSpPr>
            <p:cNvPr id="107" name="グループ化 106"/>
            <p:cNvGrpSpPr/>
            <p:nvPr/>
          </p:nvGrpSpPr>
          <p:grpSpPr>
            <a:xfrm>
              <a:off x="6339202" y="2968048"/>
              <a:ext cx="530794" cy="663968"/>
              <a:chOff x="6179328" y="3859970"/>
              <a:chExt cx="530794" cy="663968"/>
            </a:xfrm>
          </p:grpSpPr>
          <p:sp>
            <p:nvSpPr>
              <p:cNvPr id="108" name="テキスト ボックス 107"/>
              <p:cNvSpPr txBox="1"/>
              <p:nvPr/>
            </p:nvSpPr>
            <p:spPr bwMode="auto">
              <a:xfrm>
                <a:off x="6241618" y="4266569"/>
                <a:ext cx="453183" cy="257369"/>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ja-JP" altLang="en-US" sz="1200" b="1" dirty="0" smtClean="0">
                    <a:latin typeface="+mj-ea"/>
                    <a:ea typeface="+mj-ea"/>
                    <a:sym typeface="Wingdings" pitchFamily="2" charset="2"/>
                  </a:rPr>
                  <a:t>購入</a:t>
                </a:r>
                <a:endParaRPr kumimoji="1" lang="ja-JP" altLang="en-US" sz="1200" b="1" dirty="0" smtClean="0">
                  <a:latin typeface="+mj-ea"/>
                  <a:ea typeface="+mj-ea"/>
                  <a:sym typeface="Wingdings" pitchFamily="2" charset="2"/>
                </a:endParaRPr>
              </a:p>
            </p:txBody>
          </p:sp>
          <p:pic>
            <p:nvPicPr>
              <p:cNvPr id="109" name="図 10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9328" y="3859970"/>
                <a:ext cx="530794" cy="331746"/>
              </a:xfrm>
              <a:prstGeom prst="rect">
                <a:avLst/>
              </a:prstGeom>
            </p:spPr>
          </p:pic>
        </p:grpSp>
        <p:sp>
          <p:nvSpPr>
            <p:cNvPr id="110" name="フリーフォーム 109"/>
            <p:cNvSpPr/>
            <p:nvPr/>
          </p:nvSpPr>
          <p:spPr>
            <a:xfrm>
              <a:off x="5645546" y="3846788"/>
              <a:ext cx="1878782" cy="442959"/>
            </a:xfrm>
            <a:custGeom>
              <a:avLst/>
              <a:gdLst>
                <a:gd name="connsiteX0" fmla="*/ 4150519 w 4150519"/>
                <a:gd name="connsiteY0" fmla="*/ 85725 h 629177"/>
                <a:gd name="connsiteX1" fmla="*/ 2007394 w 4150519"/>
                <a:gd name="connsiteY1" fmla="*/ 628650 h 629177"/>
                <a:gd name="connsiteX2" fmla="*/ 0 w 4150519"/>
                <a:gd name="connsiteY2" fmla="*/ 0 h 629177"/>
              </a:gdLst>
              <a:ahLst/>
              <a:cxnLst>
                <a:cxn ang="0">
                  <a:pos x="connsiteX0" y="connsiteY0"/>
                </a:cxn>
                <a:cxn ang="0">
                  <a:pos x="connsiteX1" y="connsiteY1"/>
                </a:cxn>
                <a:cxn ang="0">
                  <a:pos x="connsiteX2" y="connsiteY2"/>
                </a:cxn>
              </a:cxnLst>
              <a:rect l="l" t="t" r="r" b="b"/>
              <a:pathLst>
                <a:path w="4150519" h="629177">
                  <a:moveTo>
                    <a:pt x="4150519" y="85725"/>
                  </a:moveTo>
                  <a:cubicBezTo>
                    <a:pt x="3424833" y="364331"/>
                    <a:pt x="2699147" y="642937"/>
                    <a:pt x="2007394" y="628650"/>
                  </a:cubicBezTo>
                  <a:cubicBezTo>
                    <a:pt x="1315641" y="614363"/>
                    <a:pt x="657820" y="307181"/>
                    <a:pt x="0" y="0"/>
                  </a:cubicBezTo>
                </a:path>
              </a:pathLst>
            </a:custGeom>
            <a:noFill/>
            <a:ln w="38100">
              <a:prstDash val="dash"/>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2" name="メモ 111"/>
            <p:cNvSpPr/>
            <p:nvPr/>
          </p:nvSpPr>
          <p:spPr>
            <a:xfrm>
              <a:off x="6516216" y="4019072"/>
              <a:ext cx="484705" cy="54135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50" b="1" dirty="0" smtClean="0">
                  <a:solidFill>
                    <a:schemeClr val="tx1"/>
                  </a:solidFill>
                  <a:latin typeface="ＭＳ Ｐゴシック" panose="020B0600070205080204" pitchFamily="50" charset="-128"/>
                  <a:ea typeface="ＭＳ Ｐゴシック" panose="020B0600070205080204" pitchFamily="50" charset="-128"/>
                </a:rPr>
                <a:t>材料</a:t>
              </a:r>
              <a:endParaRPr kumimoji="1"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成分</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50" b="1" dirty="0">
                  <a:solidFill>
                    <a:schemeClr val="tx1"/>
                  </a:solidFill>
                  <a:latin typeface="ＭＳ Ｐゴシック" panose="020B0600070205080204" pitchFamily="50" charset="-128"/>
                  <a:ea typeface="ＭＳ Ｐゴシック" panose="020B0600070205080204" pitchFamily="50" charset="-128"/>
                </a:rPr>
                <a:t>情報</a:t>
              </a:r>
            </a:p>
          </p:txBody>
        </p:sp>
        <p:sp>
          <p:nvSpPr>
            <p:cNvPr id="113" name="フリーフォーム 112"/>
            <p:cNvSpPr/>
            <p:nvPr/>
          </p:nvSpPr>
          <p:spPr>
            <a:xfrm>
              <a:off x="3511310" y="3909529"/>
              <a:ext cx="1833790" cy="1712366"/>
            </a:xfrm>
            <a:custGeom>
              <a:avLst/>
              <a:gdLst>
                <a:gd name="connsiteX0" fmla="*/ 4150519 w 4150519"/>
                <a:gd name="connsiteY0" fmla="*/ 85725 h 629177"/>
                <a:gd name="connsiteX1" fmla="*/ 2007394 w 4150519"/>
                <a:gd name="connsiteY1" fmla="*/ 628650 h 629177"/>
                <a:gd name="connsiteX2" fmla="*/ 0 w 4150519"/>
                <a:gd name="connsiteY2" fmla="*/ 0 h 629177"/>
                <a:gd name="connsiteX0" fmla="*/ 3814478 w 3814478"/>
                <a:gd name="connsiteY0" fmla="*/ 0 h 1468877"/>
                <a:gd name="connsiteX1" fmla="*/ 1671353 w 3814478"/>
                <a:gd name="connsiteY1" fmla="*/ 542925 h 1468877"/>
                <a:gd name="connsiteX2" fmla="*/ 0 w 3814478"/>
                <a:gd name="connsiteY2" fmla="*/ 1407688 h 1468877"/>
                <a:gd name="connsiteX0" fmla="*/ 3814478 w 3814478"/>
                <a:gd name="connsiteY0" fmla="*/ 0 h 1618069"/>
                <a:gd name="connsiteX1" fmla="*/ 2577205 w 3814478"/>
                <a:gd name="connsiteY1" fmla="*/ 1421402 h 1618069"/>
                <a:gd name="connsiteX2" fmla="*/ 0 w 3814478"/>
                <a:gd name="connsiteY2" fmla="*/ 1407688 h 1618069"/>
                <a:gd name="connsiteX0" fmla="*/ 3814478 w 3814478"/>
                <a:gd name="connsiteY0" fmla="*/ 0 h 1647165"/>
                <a:gd name="connsiteX1" fmla="*/ 2577205 w 3814478"/>
                <a:gd name="connsiteY1" fmla="*/ 1421402 h 1647165"/>
                <a:gd name="connsiteX2" fmla="*/ 0 w 3814478"/>
                <a:gd name="connsiteY2" fmla="*/ 1407688 h 1647165"/>
                <a:gd name="connsiteX0" fmla="*/ 3814478 w 3814478"/>
                <a:gd name="connsiteY0" fmla="*/ 0 h 1647165"/>
                <a:gd name="connsiteX1" fmla="*/ 2577205 w 3814478"/>
                <a:gd name="connsiteY1" fmla="*/ 1421402 h 1647165"/>
                <a:gd name="connsiteX2" fmla="*/ 0 w 3814478"/>
                <a:gd name="connsiteY2" fmla="*/ 1407688 h 1647165"/>
                <a:gd name="connsiteX0" fmla="*/ 3814478 w 3814478"/>
                <a:gd name="connsiteY0" fmla="*/ 0 h 1407688"/>
                <a:gd name="connsiteX1" fmla="*/ 0 w 3814478"/>
                <a:gd name="connsiteY1" fmla="*/ 1407688 h 1407688"/>
                <a:gd name="connsiteX0" fmla="*/ 3902142 w 3902142"/>
                <a:gd name="connsiteY0" fmla="*/ 0 h 1827405"/>
                <a:gd name="connsiteX1" fmla="*/ 0 w 3902142"/>
                <a:gd name="connsiteY1" fmla="*/ 1827405 h 1827405"/>
              </a:gdLst>
              <a:ahLst/>
              <a:cxnLst>
                <a:cxn ang="0">
                  <a:pos x="connsiteX0" y="connsiteY0"/>
                </a:cxn>
                <a:cxn ang="0">
                  <a:pos x="connsiteX1" y="connsiteY1"/>
                </a:cxn>
              </a:cxnLst>
              <a:rect l="l" t="t" r="r" b="b"/>
              <a:pathLst>
                <a:path w="3902142" h="1827405">
                  <a:moveTo>
                    <a:pt x="3902142" y="0"/>
                  </a:moveTo>
                  <a:lnTo>
                    <a:pt x="0" y="1827405"/>
                  </a:lnTo>
                </a:path>
              </a:pathLst>
            </a:custGeom>
            <a:noFill/>
            <a:ln w="38100">
              <a:prstDash val="dash"/>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テキスト ボックス 117"/>
            <p:cNvSpPr txBox="1"/>
            <p:nvPr/>
          </p:nvSpPr>
          <p:spPr bwMode="auto">
            <a:xfrm>
              <a:off x="2310898" y="5785782"/>
              <a:ext cx="1951991" cy="503590"/>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ja-JP" altLang="en-US" sz="1400" b="1" dirty="0" smtClean="0">
                  <a:latin typeface="+mj-ea"/>
                  <a:ea typeface="+mj-ea"/>
                  <a:sym typeface="Wingdings" pitchFamily="2" charset="2"/>
                </a:rPr>
                <a:t>［顧客］</a:t>
              </a:r>
              <a:endParaRPr kumimoji="1" lang="en-US" altLang="ja-JP" sz="1400" b="1" dirty="0" smtClean="0">
                <a:latin typeface="+mj-ea"/>
                <a:ea typeface="+mj-ea"/>
                <a:sym typeface="Wingdings" pitchFamily="2" charset="2"/>
              </a:endParaRPr>
            </a:p>
            <a:p>
              <a:pPr marL="0" indent="0" eaLnBrk="1" hangingPunct="1">
                <a:spcBef>
                  <a:spcPct val="0"/>
                </a:spcBef>
                <a:buFont typeface="Arial" charset="0"/>
                <a:buNone/>
              </a:pPr>
              <a:r>
                <a:rPr kumimoji="1" lang="ja-JP" altLang="en-US" sz="1400" b="1" dirty="0" smtClean="0">
                  <a:latin typeface="+mj-ea"/>
                  <a:ea typeface="+mj-ea"/>
                  <a:sym typeface="Wingdings" pitchFamily="2" charset="2"/>
                </a:rPr>
                <a:t>（含む</a:t>
              </a:r>
              <a:r>
                <a:rPr kumimoji="1" lang="en-US" altLang="ja-JP" sz="1400" b="1" dirty="0" smtClean="0">
                  <a:latin typeface="+mj-ea"/>
                  <a:ea typeface="+mj-ea"/>
                  <a:sym typeface="Wingdings" pitchFamily="2" charset="2"/>
                </a:rPr>
                <a:t>TG</a:t>
              </a:r>
              <a:r>
                <a:rPr kumimoji="1" lang="ja-JP" altLang="en-US" sz="1400" b="1" dirty="0" smtClean="0">
                  <a:latin typeface="+mj-ea"/>
                  <a:ea typeface="+mj-ea"/>
                  <a:sym typeface="Wingdings" pitchFamily="2" charset="2"/>
                </a:rPr>
                <a:t>グループ会社</a:t>
              </a:r>
              <a:r>
                <a:rPr lang="ja-JP" altLang="en-US" sz="1400" b="1" dirty="0" smtClean="0">
                  <a:latin typeface="+mj-ea"/>
                  <a:ea typeface="+mj-ea"/>
                  <a:sym typeface="Wingdings" pitchFamily="2" charset="2"/>
                </a:rPr>
                <a:t>）</a:t>
              </a:r>
              <a:endParaRPr kumimoji="1" lang="ja-JP" altLang="en-US" sz="1400" b="1" dirty="0" smtClean="0">
                <a:latin typeface="+mj-ea"/>
                <a:ea typeface="+mj-ea"/>
                <a:sym typeface="Wingdings" pitchFamily="2" charset="2"/>
              </a:endParaRPr>
            </a:p>
          </p:txBody>
        </p:sp>
        <p:pic>
          <p:nvPicPr>
            <p:cNvPr id="120" name="図 1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00757" y="4960757"/>
              <a:ext cx="746738" cy="772576"/>
            </a:xfrm>
            <a:prstGeom prst="rect">
              <a:avLst/>
            </a:prstGeom>
          </p:spPr>
        </p:pic>
        <p:sp>
          <p:nvSpPr>
            <p:cNvPr id="111" name="メモ 110"/>
            <p:cNvSpPr/>
            <p:nvPr/>
          </p:nvSpPr>
          <p:spPr>
            <a:xfrm>
              <a:off x="4320628" y="4578278"/>
              <a:ext cx="484705" cy="54135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納入</a:t>
              </a:r>
              <a:r>
                <a:rPr lang="ja-JP" altLang="en-US" sz="1050" b="1" dirty="0">
                  <a:solidFill>
                    <a:schemeClr val="tx1"/>
                  </a:solidFill>
                  <a:latin typeface="ＭＳ Ｐゴシック" panose="020B0600070205080204" pitchFamily="50" charset="-128"/>
                  <a:ea typeface="ＭＳ Ｐゴシック" panose="020B0600070205080204" pitchFamily="50" charset="-128"/>
                </a:rPr>
                <a:t>品</a:t>
              </a:r>
              <a:endParaRPr kumimoji="1"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chemeClr val="tx1"/>
                  </a:solidFill>
                  <a:latin typeface="ＭＳ Ｐゴシック" panose="020B0600070205080204" pitchFamily="50" charset="-128"/>
                  <a:ea typeface="ＭＳ Ｐゴシック" panose="020B0600070205080204" pitchFamily="50" charset="-128"/>
                </a:rPr>
                <a:t>成分</a:t>
              </a:r>
              <a:endParaRPr lang="en-US" altLang="ja-JP" sz="105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50" b="1" dirty="0">
                  <a:solidFill>
                    <a:schemeClr val="tx1"/>
                  </a:solidFill>
                  <a:latin typeface="ＭＳ Ｐゴシック" panose="020B0600070205080204" pitchFamily="50" charset="-128"/>
                  <a:ea typeface="ＭＳ Ｐゴシック" panose="020B0600070205080204" pitchFamily="50" charset="-128"/>
                </a:rPr>
                <a:t>情報</a:t>
              </a:r>
            </a:p>
          </p:txBody>
        </p:sp>
        <p:sp>
          <p:nvSpPr>
            <p:cNvPr id="125" name="テキスト ボックス 124"/>
            <p:cNvSpPr txBox="1"/>
            <p:nvPr/>
          </p:nvSpPr>
          <p:spPr bwMode="auto">
            <a:xfrm>
              <a:off x="7023966" y="4261178"/>
              <a:ext cx="1222624" cy="503590"/>
            </a:xfrm>
            <a:prstGeom prst="rect">
              <a:avLst/>
            </a:prstGeom>
            <a:no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en-US" altLang="ja-JP" sz="1400" b="1" dirty="0" smtClean="0">
                  <a:solidFill>
                    <a:srgbClr val="0000FF"/>
                  </a:solidFill>
                  <a:latin typeface="+mj-ea"/>
                  <a:ea typeface="+mj-ea"/>
                  <a:sym typeface="Wingdings" pitchFamily="2" charset="2"/>
                </a:rPr>
                <a:t>※</a:t>
              </a:r>
              <a:r>
                <a:rPr lang="ja-JP" altLang="en-US" sz="1400" b="1" dirty="0">
                  <a:solidFill>
                    <a:srgbClr val="0000FF"/>
                  </a:solidFill>
                  <a:latin typeface="+mj-ea"/>
                  <a:ea typeface="+mj-ea"/>
                  <a:sym typeface="Wingdings" pitchFamily="2" charset="2"/>
                </a:rPr>
                <a:t>支給</a:t>
              </a:r>
              <a:r>
                <a:rPr lang="ja-JP" altLang="en-US" sz="1400" b="1" dirty="0" smtClean="0">
                  <a:solidFill>
                    <a:srgbClr val="0000FF"/>
                  </a:solidFill>
                  <a:latin typeface="+mj-ea"/>
                  <a:ea typeface="+mj-ea"/>
                  <a:sym typeface="Wingdings" pitchFamily="2" charset="2"/>
                </a:rPr>
                <a:t>材料の</a:t>
              </a:r>
              <a:endParaRPr lang="en-US" altLang="ja-JP" sz="1400" b="1" dirty="0" smtClean="0">
                <a:solidFill>
                  <a:srgbClr val="0000FF"/>
                </a:solidFill>
                <a:latin typeface="+mj-ea"/>
                <a:ea typeface="+mj-ea"/>
                <a:sym typeface="Wingdings" pitchFamily="2" charset="2"/>
              </a:endParaRPr>
            </a:p>
            <a:p>
              <a:pPr marL="0" indent="0" eaLnBrk="1" hangingPunct="1">
                <a:spcBef>
                  <a:spcPct val="0"/>
                </a:spcBef>
                <a:buFont typeface="Arial" charset="0"/>
                <a:buNone/>
              </a:pPr>
              <a:r>
                <a:rPr lang="ja-JP" altLang="en-US" sz="1400" b="1" dirty="0">
                  <a:solidFill>
                    <a:srgbClr val="0000FF"/>
                  </a:solidFill>
                  <a:latin typeface="+mj-ea"/>
                  <a:ea typeface="+mj-ea"/>
                  <a:sym typeface="Wingdings" pitchFamily="2" charset="2"/>
                </a:rPr>
                <a:t>　</a:t>
              </a:r>
              <a:r>
                <a:rPr lang="ja-JP" altLang="en-US" sz="1400" b="1" dirty="0" smtClean="0">
                  <a:solidFill>
                    <a:srgbClr val="0000FF"/>
                  </a:solidFill>
                  <a:latin typeface="+mj-ea"/>
                  <a:ea typeface="+mj-ea"/>
                  <a:sym typeface="Wingdings" pitchFamily="2" charset="2"/>
                </a:rPr>
                <a:t> 成分情報</a:t>
              </a:r>
              <a:endParaRPr kumimoji="1" lang="ja-JP" altLang="en-US" sz="1400" b="1" dirty="0" smtClean="0">
                <a:solidFill>
                  <a:srgbClr val="0000FF"/>
                </a:solidFill>
                <a:latin typeface="+mj-ea"/>
                <a:ea typeface="+mj-ea"/>
                <a:sym typeface="Wingdings" pitchFamily="2" charset="2"/>
              </a:endParaRPr>
            </a:p>
          </p:txBody>
        </p:sp>
        <p:sp>
          <p:nvSpPr>
            <p:cNvPr id="126" name="テキスト ボックス 125"/>
            <p:cNvSpPr txBox="1"/>
            <p:nvPr/>
          </p:nvSpPr>
          <p:spPr bwMode="auto">
            <a:xfrm>
              <a:off x="4831374" y="4578278"/>
              <a:ext cx="1043088" cy="503590"/>
            </a:xfrm>
            <a:prstGeom prst="rect">
              <a:avLst/>
            </a:prstGeom>
            <a:solidFill>
              <a:schemeClr val="bg1"/>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kumimoji="1" lang="en-US" altLang="ja-JP" sz="1400" b="1" dirty="0" smtClean="0">
                  <a:latin typeface="+mj-ea"/>
                  <a:ea typeface="+mj-ea"/>
                  <a:sym typeface="Wingdings" pitchFamily="2" charset="2"/>
                </a:rPr>
                <a:t>※</a:t>
              </a:r>
              <a:r>
                <a:rPr kumimoji="1" lang="ja-JP" altLang="en-US" sz="1400" b="1" dirty="0" smtClean="0">
                  <a:latin typeface="+mj-ea"/>
                  <a:ea typeface="+mj-ea"/>
                  <a:sym typeface="Wingdings" pitchFamily="2" charset="2"/>
                </a:rPr>
                <a:t>納入品</a:t>
              </a:r>
              <a:r>
                <a:rPr lang="ja-JP" altLang="en-US" sz="1400" b="1" dirty="0" smtClean="0">
                  <a:latin typeface="+mj-ea"/>
                  <a:ea typeface="+mj-ea"/>
                  <a:sym typeface="Wingdings" pitchFamily="2" charset="2"/>
                </a:rPr>
                <a:t>の</a:t>
              </a:r>
              <a:endParaRPr lang="en-US" altLang="ja-JP" sz="1400" b="1" dirty="0" smtClean="0">
                <a:latin typeface="+mj-ea"/>
                <a:ea typeface="+mj-ea"/>
                <a:sym typeface="Wingdings" pitchFamily="2" charset="2"/>
              </a:endParaRPr>
            </a:p>
            <a:p>
              <a:pPr marL="0" indent="0" eaLnBrk="1" hangingPunct="1">
                <a:spcBef>
                  <a:spcPct val="0"/>
                </a:spcBef>
                <a:buFont typeface="Arial" charset="0"/>
                <a:buNone/>
              </a:pPr>
              <a:r>
                <a:rPr lang="ja-JP" altLang="en-US" sz="1400" b="1" dirty="0">
                  <a:latin typeface="+mj-ea"/>
                  <a:ea typeface="+mj-ea"/>
                  <a:sym typeface="Wingdings" pitchFamily="2" charset="2"/>
                </a:rPr>
                <a:t>　</a:t>
              </a:r>
              <a:r>
                <a:rPr lang="ja-JP" altLang="en-US" sz="1400" b="1" dirty="0" smtClean="0">
                  <a:latin typeface="+mj-ea"/>
                  <a:ea typeface="+mj-ea"/>
                  <a:sym typeface="Wingdings" pitchFamily="2" charset="2"/>
                </a:rPr>
                <a:t> 成分情報</a:t>
              </a:r>
              <a:endParaRPr kumimoji="1" lang="ja-JP" altLang="en-US" sz="1400" b="1" dirty="0" smtClean="0">
                <a:latin typeface="+mj-ea"/>
                <a:ea typeface="+mj-ea"/>
                <a:sym typeface="Wingdings" pitchFamily="2" charset="2"/>
              </a:endParaRPr>
            </a:p>
          </p:txBody>
        </p:sp>
        <p:grpSp>
          <p:nvGrpSpPr>
            <p:cNvPr id="127" name="グループ化 126"/>
            <p:cNvGrpSpPr/>
            <p:nvPr/>
          </p:nvGrpSpPr>
          <p:grpSpPr>
            <a:xfrm>
              <a:off x="2393302" y="2630952"/>
              <a:ext cx="1043088" cy="1316168"/>
              <a:chOff x="2473907" y="3328675"/>
              <a:chExt cx="1043088" cy="1316168"/>
            </a:xfrm>
          </p:grpSpPr>
          <p:sp>
            <p:nvSpPr>
              <p:cNvPr id="128" name="テキスト ボックス 127"/>
              <p:cNvSpPr txBox="1"/>
              <p:nvPr/>
            </p:nvSpPr>
            <p:spPr bwMode="auto">
              <a:xfrm>
                <a:off x="2473907" y="4141253"/>
                <a:ext cx="1043088" cy="503590"/>
              </a:xfrm>
              <a:prstGeom prst="rect">
                <a:avLst/>
              </a:prstGeom>
              <a:noFill/>
              <a:ln w="9525">
                <a:noFill/>
              </a:ln>
              <a:extLst/>
            </p:spPr>
            <p:txBody>
              <a:bodyPr wrap="none" lIns="72000" tIns="36000" rIns="72000" bIns="36000" rtlCol="0" anchor="t" anchorCtr="0">
                <a:spAutoFit/>
              </a:bodyPr>
              <a:lstStyle/>
              <a:p>
                <a:pPr marL="0" indent="0" algn="ctr" eaLnBrk="1" hangingPunct="1">
                  <a:spcBef>
                    <a:spcPct val="0"/>
                  </a:spcBef>
                  <a:buFont typeface="Arial" charset="0"/>
                  <a:buNone/>
                </a:pPr>
                <a:r>
                  <a:rPr kumimoji="1" lang="ja-JP" altLang="en-US" sz="1400" b="1" dirty="0" smtClean="0">
                    <a:latin typeface="+mj-ea"/>
                    <a:ea typeface="+mj-ea"/>
                    <a:sym typeface="Wingdings" pitchFamily="2" charset="2"/>
                  </a:rPr>
                  <a:t>［豊田合成］</a:t>
                </a:r>
                <a:endParaRPr kumimoji="1" lang="en-US" altLang="ja-JP" sz="1400" b="1" dirty="0" smtClean="0">
                  <a:latin typeface="+mj-ea"/>
                  <a:ea typeface="+mj-ea"/>
                  <a:sym typeface="Wingdings" pitchFamily="2" charset="2"/>
                </a:endParaRPr>
              </a:p>
              <a:p>
                <a:pPr marL="0" indent="0" algn="ctr" eaLnBrk="1" hangingPunct="1">
                  <a:spcBef>
                    <a:spcPct val="0"/>
                  </a:spcBef>
                  <a:buFont typeface="Arial" charset="0"/>
                  <a:buNone/>
                </a:pPr>
                <a:r>
                  <a:rPr lang="ja-JP" altLang="en-US" sz="1400" b="1" dirty="0" smtClean="0">
                    <a:latin typeface="+mj-ea"/>
                    <a:ea typeface="+mj-ea"/>
                    <a:sym typeface="Wingdings" pitchFamily="2" charset="2"/>
                  </a:rPr>
                  <a:t>（日本）</a:t>
                </a:r>
                <a:endParaRPr kumimoji="1" lang="en-US" altLang="ja-JP" sz="1400" b="1" dirty="0" smtClean="0">
                  <a:latin typeface="+mj-ea"/>
                  <a:ea typeface="+mj-ea"/>
                  <a:sym typeface="Wingdings" pitchFamily="2" charset="2"/>
                </a:endParaRPr>
              </a:p>
            </p:txBody>
          </p:sp>
          <p:pic>
            <p:nvPicPr>
              <p:cNvPr id="129" name="図 128"/>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683730" y="3328675"/>
                <a:ext cx="631989" cy="80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5" name="スライド番号プレースホルダー 1"/>
          <p:cNvSpPr>
            <a:spLocks noGrp="1"/>
          </p:cNvSpPr>
          <p:nvPr>
            <p:ph type="sldNum" sz="quarter" idx="10"/>
          </p:nvPr>
        </p:nvSpPr>
        <p:spPr>
          <a:xfrm>
            <a:off x="7890374" y="479"/>
            <a:ext cx="1258887" cy="476193"/>
          </a:xfrm>
          <a:solidFill>
            <a:schemeClr val="bg1"/>
          </a:solidFill>
        </p:spPr>
        <p:txBody>
          <a:bodyPr/>
          <a:lstStyle/>
          <a:p>
            <a:pPr algn="ctr">
              <a:defRPr/>
            </a:pPr>
            <a:r>
              <a:rPr lang="ja-JP" altLang="en-US" dirty="0" smtClean="0"/>
              <a:t>別紙</a:t>
            </a:r>
            <a:r>
              <a:rPr lang="en-US" altLang="ja-JP" dirty="0" smtClean="0"/>
              <a:t>.5</a:t>
            </a:r>
            <a:endParaRPr lang="en-US" altLang="ja-JP" dirty="0"/>
          </a:p>
        </p:txBody>
      </p:sp>
      <p:sp>
        <p:nvSpPr>
          <p:cNvPr id="34" name="テキスト ボックス 33"/>
          <p:cNvSpPr txBox="1"/>
          <p:nvPr/>
        </p:nvSpPr>
        <p:spPr bwMode="auto">
          <a:xfrm>
            <a:off x="5993042" y="4948405"/>
            <a:ext cx="2428067" cy="503590"/>
          </a:xfrm>
          <a:prstGeom prst="rect">
            <a:avLst/>
          </a:prstGeom>
          <a:noFill/>
          <a:ln w="25400">
            <a:noFill/>
          </a:ln>
          <a:extLst/>
        </p:spPr>
        <p:txBody>
          <a:bodyPr wrap="square" lIns="72000" tIns="36000" rIns="72000" bIns="36000" rtlCol="0" anchor="ctr" anchorCtr="0">
            <a:spAutoFit/>
          </a:bodyPr>
          <a:lstStyle/>
          <a:p>
            <a:r>
              <a:rPr kumimoji="1" lang="ja-JP" altLang="en-US" sz="1400" b="1" dirty="0" smtClean="0">
                <a:solidFill>
                  <a:srgbClr val="FF0000"/>
                </a:solidFill>
                <a:latin typeface="+mj-ea"/>
                <a:ea typeface="+mj-ea"/>
                <a:sym typeface="Wingdings" pitchFamily="2" charset="2"/>
              </a:rPr>
              <a:t>成分情報は、</a:t>
            </a:r>
            <a:r>
              <a:rPr lang="ja-JP" altLang="en-US" sz="1400" b="1" dirty="0">
                <a:solidFill>
                  <a:srgbClr val="FF0000"/>
                </a:solidFill>
                <a:latin typeface="+mj-ea"/>
                <a:sym typeface="Wingdings" pitchFamily="2" charset="2"/>
              </a:rPr>
              <a:t>仕入先様</a:t>
            </a:r>
            <a:r>
              <a:rPr lang="ja-JP" altLang="en-US" sz="1400" b="1" dirty="0" smtClean="0">
                <a:solidFill>
                  <a:srgbClr val="FF0000"/>
                </a:solidFill>
                <a:latin typeface="+mj-ea"/>
                <a:sym typeface="Wingdings" pitchFamily="2" charset="2"/>
              </a:rPr>
              <a:t>で直接</a:t>
            </a:r>
            <a:r>
              <a:rPr kumimoji="1" lang="ja-JP" altLang="en-US" sz="1400" b="1" dirty="0" smtClean="0">
                <a:solidFill>
                  <a:srgbClr val="FF0000"/>
                </a:solidFill>
                <a:latin typeface="+mj-ea"/>
                <a:ea typeface="+mj-ea"/>
                <a:sym typeface="Wingdings" pitchFamily="2" charset="2"/>
              </a:rPr>
              <a:t>材料メーカより入手</a:t>
            </a:r>
          </a:p>
        </p:txBody>
      </p:sp>
    </p:spTree>
    <p:extLst>
      <p:ext uri="{BB962C8B-B14F-4D97-AF65-F5344CB8AC3E}">
        <p14:creationId xmlns:p14="http://schemas.microsoft.com/office/powerpoint/2010/main" val="13991348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1475656" y="0"/>
            <a:ext cx="6332094" cy="981758"/>
          </a:xfrm>
        </p:spPr>
        <p:txBody>
          <a:bodyPr/>
          <a:lstStyle/>
          <a:p>
            <a:r>
              <a:rPr lang="en-US" altLang="ja-JP" dirty="0" smtClean="0">
                <a:latin typeface="+mn-ea"/>
              </a:rPr>
              <a:t>TG</a:t>
            </a:r>
            <a:r>
              <a:rPr lang="ja-JP" altLang="en-US" dirty="0" smtClean="0">
                <a:latin typeface="+mn-ea"/>
              </a:rPr>
              <a:t>指定材料の材質表示入力の注意点</a:t>
            </a:r>
            <a:endParaRPr kumimoji="1" lang="ja-JP" altLang="en-US" b="1" dirty="0"/>
          </a:p>
        </p:txBody>
      </p:sp>
      <p:sp>
        <p:nvSpPr>
          <p:cNvPr id="7" name="テキスト ボックス 6"/>
          <p:cNvSpPr txBox="1"/>
          <p:nvPr/>
        </p:nvSpPr>
        <p:spPr bwMode="auto">
          <a:xfrm>
            <a:off x="1025689" y="1383949"/>
            <a:ext cx="7476170" cy="1734697"/>
          </a:xfrm>
          <a:prstGeom prst="rect">
            <a:avLst/>
          </a:prstGeom>
          <a:noFill/>
          <a:ln w="25400">
            <a:noFill/>
          </a:ln>
          <a:extLst/>
        </p:spPr>
        <p:txBody>
          <a:bodyPr wrap="square" lIns="72000" tIns="36000" rIns="72000" bIns="36000" rtlCol="0" anchor="t" anchorCtr="0">
            <a:spAutoFit/>
          </a:bodyPr>
          <a:lstStyle/>
          <a:p>
            <a:r>
              <a:rPr lang="ja-JP" altLang="en-US" dirty="0" smtClean="0">
                <a:latin typeface="ＭＳ Ｐゴシック" panose="020B0600070205080204" pitchFamily="50" charset="-128"/>
                <a:sym typeface="Wingdings" pitchFamily="2" charset="2"/>
              </a:rPr>
              <a:t>・</a:t>
            </a:r>
            <a:r>
              <a:rPr lang="en-US" altLang="ja-JP" dirty="0" smtClean="0">
                <a:latin typeface="ＭＳ Ｐゴシック" panose="020B0600070205080204" pitchFamily="50" charset="-128"/>
                <a:sym typeface="Wingdings" pitchFamily="2" charset="2"/>
              </a:rPr>
              <a:t>TG</a:t>
            </a:r>
            <a:r>
              <a:rPr lang="ja-JP" altLang="en-US" dirty="0" smtClean="0">
                <a:latin typeface="ＭＳ Ｐゴシック" panose="020B0600070205080204" pitchFamily="50" charset="-128"/>
                <a:sym typeface="Wingdings" pitchFamily="2" charset="2"/>
              </a:rPr>
              <a:t>指定材料の材質表示は材料毎に入力する</a:t>
            </a:r>
            <a:endParaRPr lang="en-US" altLang="ja-JP" dirty="0" smtClean="0">
              <a:latin typeface="ＭＳ Ｐゴシック" panose="020B0600070205080204" pitchFamily="50" charset="-128"/>
              <a:sym typeface="Wingdings" pitchFamily="2" charset="2"/>
            </a:endParaRP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入力なし（空欄）は</a:t>
            </a:r>
            <a:r>
              <a:rPr lang="en-US" altLang="ja-JP" dirty="0" smtClean="0">
                <a:latin typeface="ＭＳ Ｐゴシック" panose="020B0600070205080204" pitchFamily="50" charset="-128"/>
                <a:sym typeface="Wingdings" pitchFamily="2" charset="2"/>
              </a:rPr>
              <a:t>NG</a:t>
            </a:r>
          </a:p>
          <a:p>
            <a:endParaRPr lang="en-US" altLang="ja-JP" dirty="0" smtClean="0">
              <a:latin typeface="ＭＳ Ｐゴシック" panose="020B0600070205080204" pitchFamily="50" charset="-128"/>
              <a:sym typeface="Wingdings" pitchFamily="2" charset="2"/>
            </a:endParaRPr>
          </a:p>
          <a:p>
            <a:r>
              <a:rPr lang="ja-JP" altLang="en-US" dirty="0" smtClean="0">
                <a:latin typeface="ＭＳ Ｐゴシック" panose="020B0600070205080204" pitchFamily="50" charset="-128"/>
                <a:sym typeface="Wingdings" pitchFamily="2" charset="2"/>
              </a:rPr>
              <a:t>・入力材料の材質表示が該当部品にある場合は必ず</a:t>
            </a:r>
            <a:r>
              <a:rPr lang="en-US" altLang="ja-JP" dirty="0" smtClean="0">
                <a:latin typeface="ＭＳ Ｐゴシック" panose="020B0600070205080204" pitchFamily="50" charset="-128"/>
                <a:sym typeface="Wingdings" pitchFamily="2" charset="2"/>
              </a:rPr>
              <a:t>Y</a:t>
            </a:r>
            <a:r>
              <a:rPr lang="ja-JP" altLang="en-US" dirty="0" smtClean="0">
                <a:latin typeface="ＭＳ Ｐゴシック" panose="020B0600070205080204" pitchFamily="50" charset="-128"/>
                <a:sym typeface="Wingdings" pitchFamily="2" charset="2"/>
              </a:rPr>
              <a:t>を入力する</a:t>
            </a:r>
            <a:endParaRPr lang="en-US" altLang="ja-JP" dirty="0" smtClean="0">
              <a:latin typeface="ＭＳ Ｐゴシック" panose="020B0600070205080204" pitchFamily="50" charset="-128"/>
              <a:sym typeface="Wingdings" pitchFamily="2" charset="2"/>
            </a:endParaRP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該当の部品に材質表示があるのにもかかわらず、</a:t>
            </a:r>
            <a:r>
              <a:rPr lang="en-US" altLang="ja-JP" dirty="0" smtClean="0">
                <a:latin typeface="ＭＳ Ｐゴシック" panose="020B0600070205080204" pitchFamily="50" charset="-128"/>
                <a:sym typeface="Wingdings" pitchFamily="2" charset="2"/>
              </a:rPr>
              <a:t>N/A</a:t>
            </a:r>
            <a:r>
              <a:rPr lang="ja-JP" altLang="en-US" dirty="0" smtClean="0">
                <a:latin typeface="ＭＳ Ｐゴシック" panose="020B0600070205080204" pitchFamily="50" charset="-128"/>
                <a:sym typeface="Wingdings" pitchFamily="2" charset="2"/>
              </a:rPr>
              <a:t>と入力する事は</a:t>
            </a:r>
            <a:r>
              <a:rPr lang="en-US" altLang="ja-JP" dirty="0" smtClean="0">
                <a:latin typeface="ＭＳ Ｐゴシック" panose="020B0600070205080204" pitchFamily="50" charset="-128"/>
                <a:sym typeface="Wingdings" pitchFamily="2" charset="2"/>
              </a:rPr>
              <a:t>NG</a:t>
            </a: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一部品中の同じ材質表示の材料で</a:t>
            </a:r>
            <a:r>
              <a:rPr lang="en-US" altLang="ja-JP" dirty="0" smtClean="0">
                <a:latin typeface="ＭＳ Ｐゴシック" panose="020B0600070205080204" pitchFamily="50" charset="-128"/>
                <a:sym typeface="Wingdings" pitchFamily="2" charset="2"/>
              </a:rPr>
              <a:t>Y</a:t>
            </a:r>
            <a:r>
              <a:rPr lang="ja-JP" altLang="en-US" dirty="0" smtClean="0">
                <a:latin typeface="ＭＳ Ｐゴシック" panose="020B0600070205080204" pitchFamily="50" charset="-128"/>
                <a:sym typeface="Wingdings" pitchFamily="2" charset="2"/>
              </a:rPr>
              <a:t>と</a:t>
            </a:r>
            <a:r>
              <a:rPr lang="en-US" altLang="ja-JP" dirty="0" smtClean="0">
                <a:latin typeface="ＭＳ Ｐゴシック" panose="020B0600070205080204" pitchFamily="50" charset="-128"/>
                <a:sym typeface="Wingdings" pitchFamily="2" charset="2"/>
              </a:rPr>
              <a:t>N/A</a:t>
            </a:r>
            <a:r>
              <a:rPr lang="ja-JP" altLang="en-US" dirty="0" smtClean="0">
                <a:latin typeface="ＭＳ Ｐゴシック" panose="020B0600070205080204" pitchFamily="50" charset="-128"/>
                <a:sym typeface="Wingdings" pitchFamily="2" charset="2"/>
              </a:rPr>
              <a:t>の混在は</a:t>
            </a:r>
            <a:r>
              <a:rPr lang="en-US" altLang="ja-JP" dirty="0" smtClean="0">
                <a:latin typeface="ＭＳ Ｐゴシック" panose="020B0600070205080204" pitchFamily="50" charset="-128"/>
                <a:sym typeface="Wingdings" pitchFamily="2" charset="2"/>
              </a:rPr>
              <a:t>NG</a:t>
            </a:r>
            <a:r>
              <a:rPr lang="ja-JP" altLang="en-US" dirty="0">
                <a:latin typeface="ＭＳ Ｐゴシック" panose="020B0600070205080204" pitchFamily="50" charset="-128"/>
                <a:sym typeface="Wingdings" pitchFamily="2" charset="2"/>
              </a:rPr>
              <a:t> </a:t>
            </a:r>
            <a:r>
              <a:rPr lang="en-US" altLang="ja-JP" dirty="0" smtClean="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全て</a:t>
            </a:r>
            <a:r>
              <a:rPr lang="en-US" altLang="ja-JP" dirty="0" smtClean="0">
                <a:latin typeface="ＭＳ Ｐゴシック" panose="020B0600070205080204" pitchFamily="50" charset="-128"/>
                <a:sym typeface="Wingdings" pitchFamily="2" charset="2"/>
              </a:rPr>
              <a:t>Y</a:t>
            </a:r>
            <a:r>
              <a:rPr lang="ja-JP" altLang="en-US" dirty="0" smtClean="0">
                <a:latin typeface="ＭＳ Ｐゴシック" panose="020B0600070205080204" pitchFamily="50" charset="-128"/>
                <a:sym typeface="Wingdings" pitchFamily="2" charset="2"/>
              </a:rPr>
              <a:t>）</a:t>
            </a:r>
            <a:endParaRPr lang="en-US" altLang="ja-JP" dirty="0" smtClean="0">
              <a:latin typeface="ＭＳ Ｐゴシック" panose="020B0600070205080204" pitchFamily="50" charset="-128"/>
              <a:sym typeface="Wingdings" pitchFamily="2" charset="2"/>
            </a:endParaRPr>
          </a:p>
        </p:txBody>
      </p:sp>
      <p:sp>
        <p:nvSpPr>
          <p:cNvPr id="35" name="スライド番号プレースホルダー 1"/>
          <p:cNvSpPr>
            <a:spLocks noGrp="1"/>
          </p:cNvSpPr>
          <p:nvPr>
            <p:ph type="sldNum" sz="quarter" idx="10"/>
          </p:nvPr>
        </p:nvSpPr>
        <p:spPr>
          <a:xfrm>
            <a:off x="7890374" y="479"/>
            <a:ext cx="1258887" cy="476193"/>
          </a:xfrm>
          <a:solidFill>
            <a:schemeClr val="bg1"/>
          </a:solidFill>
        </p:spPr>
        <p:txBody>
          <a:bodyPr/>
          <a:lstStyle/>
          <a:p>
            <a:pPr algn="ctr">
              <a:defRPr/>
            </a:pPr>
            <a:r>
              <a:rPr lang="ja-JP" altLang="en-US" dirty="0" smtClean="0"/>
              <a:t>別紙</a:t>
            </a:r>
            <a:r>
              <a:rPr lang="en-US" altLang="ja-JP" dirty="0" smtClean="0"/>
              <a:t>.6</a:t>
            </a:r>
            <a:endParaRPr lang="en-US" altLang="ja-JP" dirty="0"/>
          </a:p>
        </p:txBody>
      </p:sp>
      <p:sp>
        <p:nvSpPr>
          <p:cNvPr id="36" name="円/楕円 12"/>
          <p:cNvSpPr/>
          <p:nvPr/>
        </p:nvSpPr>
        <p:spPr>
          <a:xfrm>
            <a:off x="7859194" y="600216"/>
            <a:ext cx="1080120" cy="57606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mn-ea"/>
              </a:rPr>
              <a:t>よくある</a:t>
            </a:r>
            <a:endParaRPr kumimoji="1" lang="en-US" altLang="ja-JP" sz="1400" b="1" dirty="0" smtClean="0">
              <a:latin typeface="+mn-ea"/>
            </a:endParaRPr>
          </a:p>
          <a:p>
            <a:pPr algn="ctr"/>
            <a:r>
              <a:rPr lang="ja-JP" altLang="en-US" sz="1400" b="1" dirty="0">
                <a:latin typeface="+mn-ea"/>
              </a:rPr>
              <a:t>間違い</a:t>
            </a:r>
            <a:endParaRPr kumimoji="1" lang="ja-JP" altLang="en-US" sz="1400" b="1" dirty="0">
              <a:latin typeface="+mn-ea"/>
            </a:endParaRPr>
          </a:p>
        </p:txBody>
      </p:sp>
      <p:sp>
        <p:nvSpPr>
          <p:cNvPr id="37" name="テキスト ボックス 36"/>
          <p:cNvSpPr txBox="1"/>
          <p:nvPr/>
        </p:nvSpPr>
        <p:spPr bwMode="auto">
          <a:xfrm>
            <a:off x="5508104" y="109890"/>
            <a:ext cx="405093" cy="257369"/>
          </a:xfrm>
          <a:prstGeom prst="rect">
            <a:avLst/>
          </a:prstGeom>
          <a:noFill/>
          <a:ln w="25400">
            <a:noFill/>
          </a:ln>
          <a:extLst/>
        </p:spPr>
        <p:txBody>
          <a:bodyPr wrap="none" lIns="72000" tIns="36000" rIns="72000" bIns="36000" rtlCol="0" anchor="ctr" anchorCtr="0">
            <a:spAutoFit/>
          </a:bodyPr>
          <a:lstStyle/>
          <a:p>
            <a:pPr marL="0" indent="0" algn="ctr" eaLnBrk="1" hangingPunct="1">
              <a:spcBef>
                <a:spcPct val="0"/>
              </a:spcBef>
              <a:buFont typeface="Arial" charset="0"/>
              <a:buNone/>
            </a:pPr>
            <a:r>
              <a:rPr kumimoji="1" lang="ja-JP" altLang="en-US" sz="1200" dirty="0" smtClean="0">
                <a:solidFill>
                  <a:srgbClr val="FF0000"/>
                </a:solidFill>
                <a:latin typeface="+mj-ea"/>
                <a:ea typeface="+mj-ea"/>
                <a:sym typeface="Wingdings" pitchFamily="2" charset="2"/>
              </a:rPr>
              <a:t>△１</a:t>
            </a:r>
          </a:p>
        </p:txBody>
      </p:sp>
      <p:sp>
        <p:nvSpPr>
          <p:cNvPr id="43" name="テキスト ボックス 42"/>
          <p:cNvSpPr txBox="1"/>
          <p:nvPr/>
        </p:nvSpPr>
        <p:spPr bwMode="auto">
          <a:xfrm>
            <a:off x="637256" y="3309665"/>
            <a:ext cx="8183216" cy="626701"/>
          </a:xfrm>
          <a:prstGeom prst="rect">
            <a:avLst/>
          </a:prstGeom>
          <a:noFill/>
          <a:ln w="25400">
            <a:noFill/>
          </a:ln>
          <a:extLst/>
        </p:spPr>
        <p:txBody>
          <a:bodyPr wrap="square" lIns="72000" tIns="36000" rIns="72000" bIns="36000" rtlCol="0" anchor="t" anchorCtr="0">
            <a:spAutoFit/>
          </a:bodyPr>
          <a:lstStyle/>
          <a:p>
            <a:r>
              <a:rPr lang="ja-JP" altLang="en-US" dirty="0" smtClean="0">
                <a:latin typeface="ＭＳ Ｐゴシック" panose="020B0600070205080204" pitchFamily="50" charset="-128"/>
                <a:sym typeface="Wingdings" pitchFamily="2" charset="2"/>
              </a:rPr>
              <a:t>例．部品：</a:t>
            </a:r>
            <a:r>
              <a:rPr lang="en-US" altLang="ja-JP" dirty="0" smtClean="0">
                <a:latin typeface="ＭＳ Ｐゴシック" panose="020B0600070205080204" pitchFamily="50" charset="-128"/>
                <a:sym typeface="Wingdings" pitchFamily="2" charset="2"/>
              </a:rPr>
              <a:t>12345-12345-0000</a:t>
            </a:r>
            <a:r>
              <a:rPr lang="ja-JP" altLang="en-US" dirty="0" smtClean="0">
                <a:latin typeface="ＭＳ Ｐゴシック" panose="020B0600070205080204" pitchFamily="50" charset="-128"/>
                <a:sym typeface="Wingdings" pitchFamily="2" charset="2"/>
              </a:rPr>
              <a:t>　</a:t>
            </a:r>
            <a:r>
              <a:rPr lang="en-US" altLang="ja-JP" dirty="0" smtClean="0">
                <a:latin typeface="ＭＳ Ｐゴシック" panose="020B0600070205080204" pitchFamily="50" charset="-128"/>
                <a:sym typeface="Wingdings" pitchFamily="2" charset="2"/>
              </a:rPr>
              <a:t>EPDM</a:t>
            </a:r>
            <a:r>
              <a:rPr lang="ja-JP" altLang="en-US" dirty="0" smtClean="0">
                <a:latin typeface="ＭＳ Ｐゴシック" panose="020B0600070205080204" pitchFamily="50" charset="-128"/>
                <a:sym typeface="Wingdings" pitchFamily="2" charset="2"/>
              </a:rPr>
              <a:t>：材質表示</a:t>
            </a:r>
            <a:r>
              <a:rPr lang="ja-JP" altLang="en-US" dirty="0" smtClean="0">
                <a:solidFill>
                  <a:srgbClr val="FF0000"/>
                </a:solidFill>
                <a:latin typeface="ＭＳ Ｐゴシック" panose="020B0600070205080204" pitchFamily="50" charset="-128"/>
                <a:sym typeface="Wingdings" pitchFamily="2" charset="2"/>
              </a:rPr>
              <a:t>あり</a:t>
            </a:r>
            <a:r>
              <a:rPr lang="ja-JP" altLang="en-US" dirty="0" smtClean="0">
                <a:latin typeface="ＭＳ Ｐゴシック" panose="020B0600070205080204" pitchFamily="50" charset="-128"/>
                <a:sym typeface="Wingdings" pitchFamily="2" charset="2"/>
              </a:rPr>
              <a:t>、</a:t>
            </a:r>
            <a:r>
              <a:rPr lang="en-US" altLang="ja-JP" dirty="0" smtClean="0">
                <a:latin typeface="ＭＳ Ｐゴシック" panose="020B0600070205080204" pitchFamily="50" charset="-128"/>
                <a:sym typeface="Wingdings" pitchFamily="2" charset="2"/>
              </a:rPr>
              <a:t>PBT</a:t>
            </a:r>
            <a:r>
              <a:rPr lang="ja-JP" altLang="en-US" dirty="0" smtClean="0">
                <a:latin typeface="ＭＳ Ｐゴシック" panose="020B0600070205080204" pitchFamily="50" charset="-128"/>
                <a:sym typeface="Wingdings" pitchFamily="2" charset="2"/>
              </a:rPr>
              <a:t>：材質表示なし</a:t>
            </a:r>
            <a:endParaRPr lang="en-US" altLang="ja-JP" dirty="0" smtClean="0">
              <a:latin typeface="ＭＳ Ｐゴシック" panose="020B0600070205080204" pitchFamily="50" charset="-128"/>
              <a:sym typeface="Wingdings" pitchFamily="2" charset="2"/>
            </a:endParaRPr>
          </a:p>
          <a:p>
            <a:r>
              <a:rPr lang="ja-JP" altLang="en-US" dirty="0">
                <a:latin typeface="ＭＳ Ｐゴシック" panose="020B0600070205080204" pitchFamily="50" charset="-128"/>
                <a:sym typeface="Wingdings" pitchFamily="2" charset="2"/>
              </a:rPr>
              <a:t>　　 </a:t>
            </a:r>
            <a:r>
              <a:rPr lang="ja-JP" altLang="en-US" dirty="0" smtClean="0">
                <a:latin typeface="ＭＳ Ｐゴシック" panose="020B0600070205080204" pitchFamily="50" charset="-128"/>
                <a:sym typeface="Wingdings" pitchFamily="2" charset="2"/>
              </a:rPr>
              <a:t>部品：</a:t>
            </a:r>
            <a:r>
              <a:rPr lang="en-US" altLang="ja-JP" dirty="0" smtClean="0">
                <a:latin typeface="ＭＳ Ｐゴシック" panose="020B0600070205080204" pitchFamily="50" charset="-128"/>
                <a:sym typeface="Wingdings" pitchFamily="2" charset="2"/>
              </a:rPr>
              <a:t>11111-22222-0000</a:t>
            </a:r>
            <a:r>
              <a:rPr lang="ja-JP" altLang="en-US" dirty="0">
                <a:latin typeface="ＭＳ Ｐゴシック" panose="020B0600070205080204" pitchFamily="50" charset="-128"/>
                <a:sym typeface="Wingdings" pitchFamily="2" charset="2"/>
              </a:rPr>
              <a:t>　</a:t>
            </a:r>
            <a:r>
              <a:rPr lang="en-US" altLang="ja-JP" dirty="0" smtClean="0">
                <a:latin typeface="ＭＳ Ｐゴシック" panose="020B0600070205080204" pitchFamily="50" charset="-128"/>
                <a:sym typeface="Wingdings" pitchFamily="2" charset="2"/>
              </a:rPr>
              <a:t>EPDM</a:t>
            </a:r>
            <a:r>
              <a:rPr lang="ja-JP" altLang="en-US" dirty="0">
                <a:latin typeface="ＭＳ Ｐゴシック" panose="020B0600070205080204" pitchFamily="50" charset="-128"/>
                <a:sym typeface="Wingdings" pitchFamily="2" charset="2"/>
              </a:rPr>
              <a:t>：材質</a:t>
            </a:r>
            <a:r>
              <a:rPr lang="ja-JP" altLang="en-US" dirty="0" smtClean="0">
                <a:latin typeface="ＭＳ Ｐゴシック" panose="020B0600070205080204" pitchFamily="50" charset="-128"/>
                <a:sym typeface="Wingdings" pitchFamily="2" charset="2"/>
              </a:rPr>
              <a:t>表示なし、</a:t>
            </a:r>
            <a:r>
              <a:rPr lang="en-US" altLang="ja-JP" dirty="0">
                <a:latin typeface="ＭＳ Ｐゴシック" panose="020B0600070205080204" pitchFamily="50" charset="-128"/>
                <a:sym typeface="Wingdings" pitchFamily="2" charset="2"/>
              </a:rPr>
              <a:t>PBT</a:t>
            </a:r>
            <a:r>
              <a:rPr lang="ja-JP" altLang="en-US" dirty="0">
                <a:latin typeface="ＭＳ Ｐゴシック" panose="020B0600070205080204" pitchFamily="50" charset="-128"/>
                <a:sym typeface="Wingdings" pitchFamily="2" charset="2"/>
              </a:rPr>
              <a:t>：材質表示なし</a:t>
            </a:r>
            <a:endParaRPr lang="en-US" altLang="ja-JP" dirty="0" smtClean="0">
              <a:latin typeface="ＭＳ Ｐゴシック" panose="020B0600070205080204" pitchFamily="50" charset="-128"/>
              <a:sym typeface="Wingdings" pitchFamily="2" charset="2"/>
            </a:endParaRPr>
          </a:p>
        </p:txBody>
      </p:sp>
      <p:grpSp>
        <p:nvGrpSpPr>
          <p:cNvPr id="18" name="グループ化 17"/>
          <p:cNvGrpSpPr/>
          <p:nvPr/>
        </p:nvGrpSpPr>
        <p:grpSpPr>
          <a:xfrm>
            <a:off x="683572" y="4077072"/>
            <a:ext cx="7776860" cy="2399575"/>
            <a:chOff x="683572" y="4135906"/>
            <a:chExt cx="7776860" cy="2399575"/>
          </a:xfrm>
        </p:grpSpPr>
        <p:pic>
          <p:nvPicPr>
            <p:cNvPr id="11" name="図 10"/>
            <p:cNvPicPr>
              <a:picLocks noChangeAspect="1"/>
            </p:cNvPicPr>
            <p:nvPr/>
          </p:nvPicPr>
          <p:blipFill>
            <a:blip r:embed="rId2"/>
            <a:stretch>
              <a:fillRect/>
            </a:stretch>
          </p:blipFill>
          <p:spPr>
            <a:xfrm>
              <a:off x="683572" y="5050635"/>
              <a:ext cx="7139628" cy="1418917"/>
            </a:xfrm>
            <a:prstGeom prst="rect">
              <a:avLst/>
            </a:prstGeom>
          </p:spPr>
        </p:pic>
        <p:pic>
          <p:nvPicPr>
            <p:cNvPr id="12" name="図 11"/>
            <p:cNvPicPr>
              <a:picLocks noChangeAspect="1"/>
            </p:cNvPicPr>
            <p:nvPr/>
          </p:nvPicPr>
          <p:blipFill>
            <a:blip r:embed="rId3"/>
            <a:stretch>
              <a:fillRect/>
            </a:stretch>
          </p:blipFill>
          <p:spPr>
            <a:xfrm>
              <a:off x="7925502" y="5050636"/>
              <a:ext cx="382883" cy="1418919"/>
            </a:xfrm>
            <a:prstGeom prst="rect">
              <a:avLst/>
            </a:prstGeom>
          </p:spPr>
        </p:pic>
        <p:pic>
          <p:nvPicPr>
            <p:cNvPr id="2" name="図 1"/>
            <p:cNvPicPr>
              <a:picLocks noChangeAspect="1"/>
            </p:cNvPicPr>
            <p:nvPr/>
          </p:nvPicPr>
          <p:blipFill>
            <a:blip r:embed="rId4"/>
            <a:stretch>
              <a:fillRect/>
            </a:stretch>
          </p:blipFill>
          <p:spPr>
            <a:xfrm>
              <a:off x="683572" y="4135906"/>
              <a:ext cx="7138921" cy="934591"/>
            </a:xfrm>
            <a:prstGeom prst="rect">
              <a:avLst/>
            </a:prstGeom>
          </p:spPr>
        </p:pic>
        <p:pic>
          <p:nvPicPr>
            <p:cNvPr id="9" name="図 8"/>
            <p:cNvPicPr>
              <a:picLocks noChangeAspect="1"/>
            </p:cNvPicPr>
            <p:nvPr/>
          </p:nvPicPr>
          <p:blipFill>
            <a:blip r:embed="rId5"/>
            <a:stretch>
              <a:fillRect/>
            </a:stretch>
          </p:blipFill>
          <p:spPr>
            <a:xfrm>
              <a:off x="7922004" y="4135906"/>
              <a:ext cx="382844" cy="934590"/>
            </a:xfrm>
            <a:prstGeom prst="rect">
              <a:avLst/>
            </a:prstGeom>
          </p:spPr>
        </p:pic>
        <p:sp>
          <p:nvSpPr>
            <p:cNvPr id="45" name="角丸四角形 44"/>
            <p:cNvSpPr/>
            <p:nvPr/>
          </p:nvSpPr>
          <p:spPr>
            <a:xfrm>
              <a:off x="7856128" y="4961214"/>
              <a:ext cx="532296" cy="1564130"/>
            </a:xfrm>
            <a:prstGeom prst="roundRect">
              <a:avLst>
                <a:gd name="adj" fmla="val 3783"/>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1025689" y="5283683"/>
              <a:ext cx="7434743" cy="892217"/>
            </a:xfrm>
            <a:prstGeom prst="roundRect">
              <a:avLst>
                <a:gd name="adj" fmla="val 1719"/>
              </a:avLst>
            </a:prstGeom>
            <a:noFill/>
            <a:ln w="31750">
              <a:solidFill>
                <a:srgbClr val="FF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46" idx="3"/>
            </p:cNvCxnSpPr>
            <p:nvPr/>
          </p:nvCxnSpPr>
          <p:spPr>
            <a:xfrm flipV="1">
              <a:off x="3799590" y="5347926"/>
              <a:ext cx="772410" cy="1"/>
            </a:xfrm>
            <a:prstGeom prst="straightConnector1">
              <a:avLst/>
            </a:prstGeom>
            <a:ln w="9525">
              <a:solidFill>
                <a:srgbClr val="FF66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bwMode="auto">
            <a:xfrm>
              <a:off x="3203848" y="5478335"/>
              <a:ext cx="357003" cy="211203"/>
            </a:xfrm>
            <a:prstGeom prst="rect">
              <a:avLst/>
            </a:prstGeom>
            <a:solidFill>
              <a:srgbClr val="99FF99"/>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900" dirty="0" smtClean="0">
                  <a:latin typeface="+mj-ea"/>
                  <a:ea typeface="+mj-ea"/>
                  <a:sym typeface="Wingdings" pitchFamily="2" charset="2"/>
                </a:rPr>
                <a:t>PBT</a:t>
              </a:r>
              <a:endParaRPr kumimoji="1" lang="ja-JP" altLang="en-US" sz="900" dirty="0" smtClean="0">
                <a:latin typeface="+mj-ea"/>
                <a:ea typeface="+mj-ea"/>
                <a:sym typeface="Wingdings" pitchFamily="2" charset="2"/>
              </a:endParaRPr>
            </a:p>
          </p:txBody>
        </p:sp>
        <p:cxnSp>
          <p:nvCxnSpPr>
            <p:cNvPr id="82" name="直線矢印コネクタ 81"/>
            <p:cNvCxnSpPr>
              <a:stCxn id="80" idx="3"/>
            </p:cNvCxnSpPr>
            <p:nvPr/>
          </p:nvCxnSpPr>
          <p:spPr>
            <a:xfrm>
              <a:off x="3560851" y="5583937"/>
              <a:ext cx="1011149"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46" idx="3"/>
            </p:cNvCxnSpPr>
            <p:nvPr/>
          </p:nvCxnSpPr>
          <p:spPr>
            <a:xfrm>
              <a:off x="3799590" y="5347927"/>
              <a:ext cx="772410" cy="386518"/>
            </a:xfrm>
            <a:prstGeom prst="bentConnector3">
              <a:avLst/>
            </a:prstGeom>
            <a:ln w="9525">
              <a:solidFill>
                <a:srgbClr val="FF66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8" name="カギ線コネクタ 87"/>
            <p:cNvCxnSpPr>
              <a:stCxn id="46" idx="3"/>
            </p:cNvCxnSpPr>
            <p:nvPr/>
          </p:nvCxnSpPr>
          <p:spPr>
            <a:xfrm>
              <a:off x="3799590" y="5347927"/>
              <a:ext cx="772410" cy="745955"/>
            </a:xfrm>
            <a:prstGeom prst="bentConnector3">
              <a:avLst/>
            </a:prstGeom>
            <a:ln w="9525">
              <a:solidFill>
                <a:srgbClr val="FF66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8" name="カギ線コネクタ 97"/>
            <p:cNvCxnSpPr>
              <a:stCxn id="80" idx="3"/>
            </p:cNvCxnSpPr>
            <p:nvPr/>
          </p:nvCxnSpPr>
          <p:spPr>
            <a:xfrm>
              <a:off x="3560851" y="5583937"/>
              <a:ext cx="1011149" cy="352319"/>
            </a:xfrm>
            <a:prstGeom prst="bentConnector3">
              <a:avLst/>
            </a:prstGeom>
            <a:ln w="952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bwMode="auto">
            <a:xfrm>
              <a:off x="3357628" y="5242325"/>
              <a:ext cx="441962" cy="211203"/>
            </a:xfrm>
            <a:prstGeom prst="rect">
              <a:avLst/>
            </a:prstGeom>
            <a:solidFill>
              <a:srgbClr val="FFFF00"/>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900" dirty="0" smtClean="0">
                  <a:latin typeface="+mj-ea"/>
                  <a:ea typeface="+mj-ea"/>
                  <a:sym typeface="Wingdings" pitchFamily="2" charset="2"/>
                </a:rPr>
                <a:t>EPDM</a:t>
              </a:r>
              <a:endParaRPr kumimoji="1" lang="ja-JP" altLang="en-US" sz="900" dirty="0" smtClean="0">
                <a:latin typeface="+mj-ea"/>
                <a:ea typeface="+mj-ea"/>
                <a:sym typeface="Wingdings" pitchFamily="2" charset="2"/>
              </a:endParaRPr>
            </a:p>
          </p:txBody>
        </p:sp>
        <p:cxnSp>
          <p:nvCxnSpPr>
            <p:cNvPr id="32" name="直線矢印コネクタ 31"/>
            <p:cNvCxnSpPr>
              <a:stCxn id="33" idx="3"/>
            </p:cNvCxnSpPr>
            <p:nvPr/>
          </p:nvCxnSpPr>
          <p:spPr>
            <a:xfrm flipV="1">
              <a:off x="3799590" y="6271237"/>
              <a:ext cx="772410" cy="1"/>
            </a:xfrm>
            <a:prstGeom prst="straightConnector1">
              <a:avLst/>
            </a:prstGeom>
            <a:ln w="9525">
              <a:solidFill>
                <a:srgbClr val="FF66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bwMode="auto">
            <a:xfrm>
              <a:off x="3203848" y="6324278"/>
              <a:ext cx="357003" cy="211203"/>
            </a:xfrm>
            <a:prstGeom prst="rect">
              <a:avLst/>
            </a:prstGeom>
            <a:solidFill>
              <a:srgbClr val="99FF99"/>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900" dirty="0" smtClean="0">
                  <a:latin typeface="+mj-ea"/>
                  <a:ea typeface="+mj-ea"/>
                  <a:sym typeface="Wingdings" pitchFamily="2" charset="2"/>
                </a:rPr>
                <a:t>PBT</a:t>
              </a:r>
              <a:endParaRPr kumimoji="1" lang="ja-JP" altLang="en-US" sz="900" dirty="0" smtClean="0">
                <a:latin typeface="+mj-ea"/>
                <a:ea typeface="+mj-ea"/>
                <a:sym typeface="Wingdings" pitchFamily="2" charset="2"/>
              </a:endParaRPr>
            </a:p>
          </p:txBody>
        </p:sp>
        <p:cxnSp>
          <p:nvCxnSpPr>
            <p:cNvPr id="40" name="直線矢印コネクタ 39"/>
            <p:cNvCxnSpPr>
              <a:stCxn id="39" idx="3"/>
            </p:cNvCxnSpPr>
            <p:nvPr/>
          </p:nvCxnSpPr>
          <p:spPr>
            <a:xfrm>
              <a:off x="3560851" y="6429880"/>
              <a:ext cx="1011149"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bwMode="auto">
            <a:xfrm>
              <a:off x="3357628" y="6165636"/>
              <a:ext cx="441962" cy="211203"/>
            </a:xfrm>
            <a:prstGeom prst="rect">
              <a:avLst/>
            </a:prstGeom>
            <a:solidFill>
              <a:srgbClr val="FFFF00"/>
            </a:solidFill>
            <a:ln w="9525">
              <a:noFill/>
            </a:ln>
            <a:extLst/>
          </p:spPr>
          <p:txBody>
            <a:bodyPr wrap="none" lIns="72000" tIns="36000" rIns="72000" bIns="36000" rtlCol="0" anchor="t" anchorCtr="0">
              <a:spAutoFit/>
            </a:bodyPr>
            <a:lstStyle/>
            <a:p>
              <a:pPr marL="0" indent="0" eaLnBrk="1" hangingPunct="1">
                <a:spcBef>
                  <a:spcPct val="0"/>
                </a:spcBef>
                <a:buFont typeface="Arial" charset="0"/>
                <a:buNone/>
              </a:pPr>
              <a:r>
                <a:rPr lang="en-US" altLang="ja-JP" sz="900" dirty="0" smtClean="0">
                  <a:latin typeface="+mj-ea"/>
                  <a:ea typeface="+mj-ea"/>
                  <a:sym typeface="Wingdings" pitchFamily="2" charset="2"/>
                </a:rPr>
                <a:t>EPDM</a:t>
              </a:r>
              <a:endParaRPr kumimoji="1" lang="ja-JP" altLang="en-US" sz="900" dirty="0" smtClean="0">
                <a:latin typeface="+mj-ea"/>
                <a:ea typeface="+mj-ea"/>
                <a:sym typeface="Wingdings" pitchFamily="2" charset="2"/>
              </a:endParaRPr>
            </a:p>
          </p:txBody>
        </p:sp>
      </p:grpSp>
    </p:spTree>
    <p:extLst>
      <p:ext uri="{BB962C8B-B14F-4D97-AF65-F5344CB8AC3E}">
        <p14:creationId xmlns:p14="http://schemas.microsoft.com/office/powerpoint/2010/main" val="26744568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改定</a:t>
            </a:r>
            <a:r>
              <a:rPr kumimoji="1" lang="ja-JP" altLang="en-US" dirty="0" smtClean="0"/>
              <a:t>履歴</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720332805"/>
              </p:ext>
            </p:extLst>
          </p:nvPr>
        </p:nvGraphicFramePr>
        <p:xfrm>
          <a:off x="539552" y="1412776"/>
          <a:ext cx="7992888" cy="4752528"/>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1260140">
                  <a:extLst>
                    <a:ext uri="{9D8B030D-6E8A-4147-A177-3AD203B41FA5}">
                      <a16:colId xmlns:a16="http://schemas.microsoft.com/office/drawing/2014/main" val="20001"/>
                    </a:ext>
                  </a:extLst>
                </a:gridCol>
                <a:gridCol w="1692188">
                  <a:extLst>
                    <a:ext uri="{9D8B030D-6E8A-4147-A177-3AD203B41FA5}">
                      <a16:colId xmlns:a16="http://schemas.microsoft.com/office/drawing/2014/main" val="20002"/>
                    </a:ext>
                  </a:extLst>
                </a:gridCol>
                <a:gridCol w="3456385">
                  <a:extLst>
                    <a:ext uri="{9D8B030D-6E8A-4147-A177-3AD203B41FA5}">
                      <a16:colId xmlns:a16="http://schemas.microsoft.com/office/drawing/2014/main" val="20003"/>
                    </a:ext>
                  </a:extLst>
                </a:gridCol>
                <a:gridCol w="864095">
                  <a:extLst>
                    <a:ext uri="{9D8B030D-6E8A-4147-A177-3AD203B41FA5}">
                      <a16:colId xmlns:a16="http://schemas.microsoft.com/office/drawing/2014/main" val="20004"/>
                    </a:ext>
                  </a:extLst>
                </a:gridCol>
              </a:tblGrid>
              <a:tr h="396044">
                <a:tc>
                  <a:txBody>
                    <a:bodyPr/>
                    <a:lstStyle/>
                    <a:p>
                      <a:pPr algn="ct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年月日</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改定箇所</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改定理由</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Ｖｅｒ．</a:t>
                      </a:r>
                      <a:endParaRPr kumimoji="1" lang="ja-JP" altLang="en-US" sz="1400" dirty="0">
                        <a:latin typeface="+mn-ea"/>
                        <a:ea typeface="+mn-ea"/>
                      </a:endParaRPr>
                    </a:p>
                  </a:txBody>
                  <a:tcPr anchor="ctr"/>
                </a:tc>
                <a:extLst>
                  <a:ext uri="{0D108BD9-81ED-4DB2-BD59-A6C34878D82A}">
                    <a16:rowId xmlns:a16="http://schemas.microsoft.com/office/drawing/2014/main" val="10000"/>
                  </a:ext>
                </a:extLst>
              </a:tr>
              <a:tr h="396044">
                <a:tc>
                  <a:txBody>
                    <a:bodyPr/>
                    <a:lstStyle/>
                    <a:p>
                      <a:pPr algn="ctr"/>
                      <a:r>
                        <a:rPr kumimoji="1" lang="en-US" altLang="ja-JP" sz="1400" dirty="0" smtClean="0">
                          <a:latin typeface="+mn-ea"/>
                          <a:ea typeface="+mn-ea"/>
                        </a:rPr>
                        <a:t>-</a:t>
                      </a:r>
                    </a:p>
                  </a:txBody>
                  <a:tcPr anchor="ctr"/>
                </a:tc>
                <a:tc>
                  <a:txBody>
                    <a:bodyPr/>
                    <a:lstStyle/>
                    <a:p>
                      <a:pPr algn="ctr"/>
                      <a:r>
                        <a:rPr kumimoji="1" lang="en-US" altLang="ja-JP" sz="1400" dirty="0" smtClean="0">
                          <a:latin typeface="+mn-ea"/>
                          <a:ea typeface="+mn-ea"/>
                        </a:rPr>
                        <a:t>2020/9/25</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a:t>
                      </a:r>
                      <a:endParaRPr kumimoji="1" lang="ja-JP" altLang="en-US" sz="1400" dirty="0" smtClean="0">
                        <a:latin typeface="+mn-ea"/>
                        <a:ea typeface="+mn-ea"/>
                      </a:endParaRPr>
                    </a:p>
                  </a:txBody>
                  <a:tcPr anchor="ctr"/>
                </a:tc>
                <a:tc>
                  <a:txBody>
                    <a:bodyPr/>
                    <a:lstStyle/>
                    <a:p>
                      <a:r>
                        <a:rPr kumimoji="1" lang="en-US" altLang="ja-JP" sz="1400" dirty="0" smtClean="0">
                          <a:latin typeface="+mn-ea"/>
                          <a:ea typeface="+mn-ea"/>
                        </a:rPr>
                        <a:t>JAMA</a:t>
                      </a:r>
                      <a:r>
                        <a:rPr kumimoji="1" lang="ja-JP" altLang="en-US" sz="1400" dirty="0" smtClean="0">
                          <a:latin typeface="+mn-ea"/>
                          <a:ea typeface="+mn-ea"/>
                        </a:rPr>
                        <a:t>シートからの移行による新規作成</a:t>
                      </a:r>
                    </a:p>
                  </a:txBody>
                  <a:tcPr anchor="ctr"/>
                </a:tc>
                <a:tc>
                  <a:txBody>
                    <a:bodyPr/>
                    <a:lstStyle/>
                    <a:p>
                      <a:pPr algn="ctr"/>
                      <a:r>
                        <a:rPr kumimoji="1" lang="en-US" altLang="ja-JP" sz="1400" dirty="0" smtClean="0">
                          <a:latin typeface="+mn-ea"/>
                          <a:ea typeface="+mn-ea"/>
                        </a:rPr>
                        <a:t>1.0</a:t>
                      </a:r>
                      <a:endParaRPr kumimoji="1" lang="ja-JP" altLang="en-US" sz="1400" dirty="0">
                        <a:latin typeface="+mn-ea"/>
                        <a:ea typeface="+mn-ea"/>
                      </a:endParaRPr>
                    </a:p>
                  </a:txBody>
                  <a:tcPr anchor="ctr"/>
                </a:tc>
                <a:extLst>
                  <a:ext uri="{0D108BD9-81ED-4DB2-BD59-A6C34878D82A}">
                    <a16:rowId xmlns:a16="http://schemas.microsoft.com/office/drawing/2014/main" val="10001"/>
                  </a:ext>
                </a:extLst>
              </a:tr>
              <a:tr h="3960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a:t>
                      </a:r>
                      <a:r>
                        <a:rPr kumimoji="1" lang="en-US" altLang="ja-JP" sz="1400" dirty="0" smtClean="0">
                          <a:latin typeface="+mn-ea"/>
                          <a:ea typeface="+mn-ea"/>
                        </a:rPr>
                        <a:t>1</a:t>
                      </a:r>
                    </a:p>
                  </a:txBody>
                  <a:tcPr anchor="ctr"/>
                </a:tc>
                <a:tc>
                  <a:txBody>
                    <a:bodyPr/>
                    <a:lstStyle/>
                    <a:p>
                      <a:pPr algn="ctr"/>
                      <a:r>
                        <a:rPr kumimoji="1" lang="en-US" altLang="ja-JP" sz="1400" dirty="0" smtClean="0">
                          <a:latin typeface="+mn-ea"/>
                          <a:ea typeface="+mn-ea"/>
                        </a:rPr>
                        <a:t>2023/7/6</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P.28</a:t>
                      </a:r>
                      <a:endParaRPr kumimoji="1" lang="ja-JP" altLang="en-US" sz="1400" dirty="0">
                        <a:latin typeface="+mn-ea"/>
                        <a:ea typeface="+mn-ea"/>
                      </a:endParaRPr>
                    </a:p>
                  </a:txBody>
                  <a:tcPr anchor="ctr"/>
                </a:tc>
                <a:tc>
                  <a:txBody>
                    <a:bodyPr/>
                    <a:lstStyle/>
                    <a:p>
                      <a:r>
                        <a:rPr kumimoji="1" lang="en-US" altLang="ja-JP" sz="1400" dirty="0" smtClean="0">
                          <a:latin typeface="+mn-ea"/>
                          <a:ea typeface="+mn-ea"/>
                        </a:rPr>
                        <a:t>Not found</a:t>
                      </a:r>
                      <a:r>
                        <a:rPr kumimoji="1" lang="ja-JP" altLang="en-US" sz="1400" dirty="0" smtClean="0">
                          <a:latin typeface="+mn-ea"/>
                          <a:ea typeface="+mn-ea"/>
                        </a:rPr>
                        <a:t>使用の注意点追加</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1.1</a:t>
                      </a:r>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396044">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P.17,19,21,23,</a:t>
                      </a:r>
                      <a:r>
                        <a:rPr kumimoji="1" lang="ja-JP" altLang="en-US" sz="1400" dirty="0" smtClean="0">
                          <a:latin typeface="+mn-ea"/>
                          <a:ea typeface="+mn-ea"/>
                        </a:rPr>
                        <a:t>別紙</a:t>
                      </a:r>
                      <a:r>
                        <a:rPr kumimoji="1" lang="en-US" altLang="ja-JP" sz="1400" dirty="0" smtClean="0">
                          <a:latin typeface="+mn-ea"/>
                          <a:ea typeface="+mn-ea"/>
                        </a:rPr>
                        <a:t>.6</a:t>
                      </a:r>
                      <a:endParaRPr kumimoji="1" lang="ja-JP" altLang="en-US" sz="1400" dirty="0">
                        <a:latin typeface="+mn-ea"/>
                        <a:ea typeface="+mn-ea"/>
                      </a:endParaRPr>
                    </a:p>
                  </a:txBody>
                  <a:tcPr anchor="ctr"/>
                </a:tc>
                <a:tc>
                  <a:txBody>
                    <a:bodyPr/>
                    <a:lstStyle/>
                    <a:p>
                      <a:r>
                        <a:rPr lang="en-US" altLang="ja-JP" sz="1400" dirty="0" smtClean="0">
                          <a:latin typeface="+mn-ea"/>
                        </a:rPr>
                        <a:t>TG</a:t>
                      </a:r>
                      <a:r>
                        <a:rPr lang="ja-JP" altLang="en-US" sz="1400" dirty="0" smtClean="0">
                          <a:latin typeface="+mn-ea"/>
                        </a:rPr>
                        <a:t>指定材料の材質表示入力の注意点追加</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396044">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P.38</a:t>
                      </a:r>
                      <a:endParaRPr kumimoji="1" lang="ja-JP" altLang="en-US" sz="1400"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n-ea"/>
                          <a:ea typeface="+mn-ea"/>
                        </a:rPr>
                        <a:t>組織名変更</a:t>
                      </a:r>
                    </a:p>
                  </a:txBody>
                  <a:tcPr anchor="ct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396044">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3648607145"/>
                  </a:ext>
                </a:extLst>
              </a:tr>
            </a:tbl>
          </a:graphicData>
        </a:graphic>
      </p:graphicFrame>
      <p:sp>
        <p:nvSpPr>
          <p:cNvPr id="2" name="テキスト ボックス 1"/>
          <p:cNvSpPr txBox="1"/>
          <p:nvPr/>
        </p:nvSpPr>
        <p:spPr bwMode="auto">
          <a:xfrm>
            <a:off x="7992380" y="0"/>
            <a:ext cx="1080120" cy="442035"/>
          </a:xfrm>
          <a:prstGeom prst="rect">
            <a:avLst/>
          </a:prstGeom>
          <a:solidFill>
            <a:schemeClr val="bg1"/>
          </a:solidFill>
          <a:ln w="25400">
            <a:noFill/>
          </a:ln>
          <a:extLst/>
        </p:spPr>
        <p:txBody>
          <a:bodyPr wrap="square" lIns="72000" tIns="36000" rIns="72000" bIns="36000" rtlCol="0" anchor="ctr" anchorCtr="0">
            <a:spAutoFit/>
          </a:bodyPr>
          <a:lstStyle/>
          <a:p>
            <a:pPr marL="0" indent="0" algn="ctr" eaLnBrk="1" hangingPunct="1">
              <a:spcBef>
                <a:spcPct val="0"/>
              </a:spcBef>
              <a:buFont typeface="Arial" charset="0"/>
              <a:buNone/>
            </a:pPr>
            <a:endParaRPr kumimoji="1" lang="ja-JP" altLang="en-US" sz="2400" dirty="0" smtClean="0">
              <a:latin typeface="+mj-ea"/>
              <a:ea typeface="+mj-ea"/>
              <a:sym typeface="Wingdings" pitchFamily="2" charset="2"/>
            </a:endParaRPr>
          </a:p>
        </p:txBody>
      </p:sp>
    </p:spTree>
    <p:extLst>
      <p:ext uri="{BB962C8B-B14F-4D97-AF65-F5344CB8AC3E}">
        <p14:creationId xmlns:p14="http://schemas.microsoft.com/office/powerpoint/2010/main" val="2615595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5</a:t>
            </a:fld>
            <a:endParaRPr lang="en-US" altLang="ja-JP" dirty="0"/>
          </a:p>
        </p:txBody>
      </p:sp>
      <p:sp>
        <p:nvSpPr>
          <p:cNvPr id="4" name="タイトル 2"/>
          <p:cNvSpPr>
            <a:spLocks noGrp="1"/>
          </p:cNvSpPr>
          <p:nvPr>
            <p:ph type="title"/>
          </p:nvPr>
        </p:nvSpPr>
        <p:spPr>
          <a:xfrm>
            <a:off x="1475656" y="0"/>
            <a:ext cx="6332094" cy="981758"/>
          </a:xfrm>
        </p:spPr>
        <p:txBody>
          <a:bodyPr/>
          <a:lstStyle/>
          <a:p>
            <a:r>
              <a:rPr lang="ja-JP" altLang="en-US" b="1" dirty="0"/>
              <a:t>１</a:t>
            </a:r>
            <a:r>
              <a:rPr kumimoji="1" lang="ja-JP" altLang="en-US" b="1" dirty="0" smtClean="0"/>
              <a:t>．はじめに</a:t>
            </a:r>
            <a:endParaRPr kumimoji="1" lang="ja-JP" altLang="en-US" b="1" dirty="0"/>
          </a:p>
        </p:txBody>
      </p:sp>
      <p:sp>
        <p:nvSpPr>
          <p:cNvPr id="5" name="テキスト ボックス 4"/>
          <p:cNvSpPr txBox="1"/>
          <p:nvPr/>
        </p:nvSpPr>
        <p:spPr bwMode="auto">
          <a:xfrm>
            <a:off x="748064" y="2594111"/>
            <a:ext cx="8144415" cy="2658026"/>
          </a:xfrm>
          <a:prstGeom prst="rect">
            <a:avLst/>
          </a:prstGeom>
          <a:noFill/>
          <a:ln w="25400">
            <a:noFill/>
          </a:ln>
          <a:extLst/>
        </p:spPr>
        <p:txBody>
          <a:bodyPr wrap="square" lIns="72000" tIns="36000" rIns="72000" bIns="36000" rtlCol="0" anchor="t" anchorCtr="0">
            <a:spAutoFit/>
          </a:bodyPr>
          <a:lstStyle/>
          <a:p>
            <a:pPr marL="342900" indent="-342900">
              <a:buFont typeface="Wingdings"/>
              <a:buChar char="Ø"/>
            </a:pPr>
            <a:r>
              <a:rPr lang="en-US" altLang="ja-JP" sz="2400" dirty="0" smtClean="0">
                <a:latin typeface="+mj-ea"/>
                <a:sym typeface="Wingdings" pitchFamily="2" charset="2"/>
              </a:rPr>
              <a:t>JAPIA</a:t>
            </a:r>
            <a:r>
              <a:rPr lang="ja-JP" altLang="en-US" sz="2400" dirty="0" smtClean="0">
                <a:latin typeface="+mj-ea"/>
                <a:sym typeface="Wingdings" pitchFamily="2" charset="2"/>
              </a:rPr>
              <a:t>統一データシート運用規則</a:t>
            </a:r>
            <a:endParaRPr lang="en-US" altLang="ja-JP" sz="2400" dirty="0">
              <a:latin typeface="+mj-ea"/>
              <a:sym typeface="Wingdings" pitchFamily="2" charset="2"/>
            </a:endParaRPr>
          </a:p>
          <a:p>
            <a:pPr marL="342900" indent="-342900">
              <a:buFont typeface="Wingdings"/>
              <a:buChar char="Ø"/>
            </a:pPr>
            <a:endParaRPr lang="en-US" altLang="ja-JP" sz="2400" dirty="0">
              <a:latin typeface="+mj-ea"/>
              <a:sym typeface="Wingdings" pitchFamily="2" charset="2"/>
            </a:endParaRPr>
          </a:p>
          <a:p>
            <a:pPr marL="342900" indent="-342900">
              <a:buFont typeface="Wingdings"/>
              <a:buChar char="Ø"/>
            </a:pPr>
            <a:r>
              <a:rPr lang="en-US" altLang="ja-JP" sz="2400" dirty="0" smtClean="0">
                <a:latin typeface="+mj-ea"/>
                <a:sym typeface="Wingdings" pitchFamily="2" charset="2"/>
              </a:rPr>
              <a:t>JAPIA</a:t>
            </a:r>
            <a:r>
              <a:rPr lang="ja-JP" altLang="en-US" sz="2400" dirty="0" smtClean="0">
                <a:latin typeface="+mj-ea"/>
                <a:sym typeface="Wingdings" pitchFamily="2" charset="2"/>
              </a:rPr>
              <a:t>統一データシートマニュアル</a:t>
            </a:r>
            <a:endParaRPr lang="en-US" altLang="ja-JP" sz="2400" dirty="0">
              <a:latin typeface="+mj-ea"/>
              <a:sym typeface="Wingdings" pitchFamily="2" charset="2"/>
            </a:endParaRPr>
          </a:p>
          <a:p>
            <a:pPr eaLnBrk="1" hangingPunct="1">
              <a:spcBef>
                <a:spcPct val="0"/>
              </a:spcBef>
            </a:pPr>
            <a:endParaRPr lang="en-US" altLang="ja-JP" sz="2400" dirty="0" smtClean="0">
              <a:latin typeface="+mj-ea"/>
              <a:ea typeface="+mj-ea"/>
              <a:sym typeface="Wingdings" pitchFamily="2" charset="2"/>
            </a:endParaRPr>
          </a:p>
          <a:p>
            <a:pPr marL="342900" indent="-342900" eaLnBrk="1" hangingPunct="1">
              <a:spcBef>
                <a:spcPct val="0"/>
              </a:spcBef>
              <a:buFont typeface="Wingdings"/>
              <a:buChar char="Ø"/>
            </a:pPr>
            <a:r>
              <a:rPr lang="ja-JP" altLang="en-US" sz="2400" dirty="0" smtClean="0">
                <a:latin typeface="+mj-ea"/>
                <a:ea typeface="+mj-ea"/>
                <a:sym typeface="Wingdings" pitchFamily="2" charset="2"/>
              </a:rPr>
              <a:t>入力マニュアル　（簡易入力マニュアル、Ｑ＆Ａ、入力事例）</a:t>
            </a:r>
            <a:endParaRPr lang="en-US" altLang="ja-JP" sz="2400" dirty="0" smtClean="0">
              <a:latin typeface="+mj-ea"/>
              <a:ea typeface="+mj-ea"/>
              <a:sym typeface="Wingdings" pitchFamily="2" charset="2"/>
            </a:endParaRPr>
          </a:p>
          <a:p>
            <a:pPr marL="342900" indent="-342900" eaLnBrk="1" hangingPunct="1">
              <a:spcBef>
                <a:spcPct val="0"/>
              </a:spcBef>
              <a:buFont typeface="Wingdings"/>
              <a:buChar char="Ø"/>
            </a:pPr>
            <a:endParaRPr lang="en-US" altLang="ja-JP" sz="2400" dirty="0">
              <a:latin typeface="+mj-ea"/>
              <a:ea typeface="+mj-ea"/>
              <a:sym typeface="Wingdings" pitchFamily="2" charset="2"/>
            </a:endParaRPr>
          </a:p>
          <a:p>
            <a:r>
              <a:rPr lang="ja-JP" altLang="en-US" sz="2400" dirty="0" smtClean="0">
                <a:latin typeface="+mj-ea"/>
                <a:ea typeface="+mj-ea"/>
                <a:sym typeface="Wingdings" pitchFamily="2" charset="2"/>
              </a:rPr>
              <a:t>　入手先：</a:t>
            </a:r>
            <a:r>
              <a:rPr lang="en-US" altLang="ja-JP" sz="2400" dirty="0">
                <a:solidFill>
                  <a:srgbClr val="0000FF"/>
                </a:solidFill>
                <a:latin typeface="+mj-ea"/>
                <a:sym typeface="Wingdings"/>
              </a:rPr>
              <a:t>https://</a:t>
            </a:r>
            <a:r>
              <a:rPr lang="en-US" altLang="ja-JP" sz="2400" dirty="0" smtClean="0">
                <a:solidFill>
                  <a:srgbClr val="0000FF"/>
                </a:solidFill>
                <a:latin typeface="+mj-ea"/>
                <a:sym typeface="Wingdings"/>
              </a:rPr>
              <a:t>www.japia.or.jp/work/kankyou/japiasheet</a:t>
            </a:r>
            <a:r>
              <a:rPr lang="en-US" altLang="ja-JP" sz="2400" dirty="0">
                <a:solidFill>
                  <a:srgbClr val="0000FF"/>
                </a:solidFill>
                <a:latin typeface="+mj-ea"/>
                <a:sym typeface="Wingdings"/>
              </a:rPr>
              <a:t>/</a:t>
            </a:r>
            <a:endParaRPr lang="ja-JP" altLang="en-US" sz="2400" dirty="0">
              <a:solidFill>
                <a:srgbClr val="0000FF"/>
              </a:solidFill>
              <a:latin typeface="+mj-ea"/>
              <a:sym typeface="Wingdings" pitchFamily="2" charset="2"/>
            </a:endParaRPr>
          </a:p>
        </p:txBody>
      </p:sp>
      <p:sp>
        <p:nvSpPr>
          <p:cNvPr id="6" name="テキスト ボックス 5"/>
          <p:cNvSpPr txBox="1"/>
          <p:nvPr/>
        </p:nvSpPr>
        <p:spPr bwMode="auto">
          <a:xfrm>
            <a:off x="452522" y="1537513"/>
            <a:ext cx="8151926" cy="811367"/>
          </a:xfrm>
          <a:prstGeom prst="rect">
            <a:avLst/>
          </a:prstGeom>
          <a:noFill/>
          <a:ln w="25400">
            <a:noFill/>
          </a:ln>
          <a:extLst/>
        </p:spPr>
        <p:txBody>
          <a:bodyPr wrap="square" lIns="72000" tIns="36000" rIns="72000" bIns="36000" rtlCol="0" anchor="t" anchorCtr="0">
            <a:spAutoFit/>
          </a:bodyPr>
          <a:lstStyle/>
          <a:p>
            <a:r>
              <a:rPr lang="ja-JP" altLang="en-US" sz="2400" dirty="0" smtClean="0">
                <a:latin typeface="+mn-ea"/>
                <a:ea typeface="+mn-ea"/>
                <a:sym typeface="Wingdings" pitchFamily="2" charset="2"/>
              </a:rPr>
              <a:t>■　</a:t>
            </a:r>
            <a:r>
              <a:rPr lang="en-US" altLang="ja-JP" sz="2400" dirty="0" smtClean="0">
                <a:latin typeface="+mn-ea"/>
                <a:ea typeface="+mn-ea"/>
                <a:sym typeface="Wingdings" pitchFamily="2" charset="2"/>
              </a:rPr>
              <a:t>JAPIA</a:t>
            </a:r>
            <a:r>
              <a:rPr lang="ja-JP" altLang="en-US" sz="2400" dirty="0" smtClean="0">
                <a:latin typeface="+mn-ea"/>
                <a:ea typeface="+mn-ea"/>
                <a:sym typeface="Wingdings" pitchFamily="2" charset="2"/>
              </a:rPr>
              <a:t>シートを入力する上での基本事項は下記を参照</a:t>
            </a:r>
            <a:r>
              <a:rPr lang="en-US" altLang="ja-JP" sz="2400" dirty="0" smtClean="0">
                <a:latin typeface="+mn-ea"/>
                <a:ea typeface="+mn-ea"/>
                <a:sym typeface="Wingdings" pitchFamily="2" charset="2"/>
              </a:rPr>
              <a:t/>
            </a:r>
            <a:br>
              <a:rPr lang="en-US" altLang="ja-JP" sz="2400" dirty="0" smtClean="0">
                <a:latin typeface="+mn-ea"/>
                <a:ea typeface="+mn-ea"/>
                <a:sym typeface="Wingdings" pitchFamily="2" charset="2"/>
              </a:rPr>
            </a:br>
            <a:r>
              <a:rPr lang="ja-JP" altLang="en-US" sz="2400" dirty="0" smtClean="0">
                <a:latin typeface="+mn-ea"/>
                <a:ea typeface="+mn-ea"/>
                <a:sym typeface="Wingdings" pitchFamily="2" charset="2"/>
              </a:rPr>
              <a:t>　　　して下さい。</a:t>
            </a:r>
            <a:endParaRPr kumimoji="1" lang="ja-JP" altLang="en-US" sz="2400" dirty="0" smtClean="0">
              <a:latin typeface="+mn-ea"/>
              <a:ea typeface="+mn-ea"/>
              <a:sym typeface="Wingdings" pitchFamily="2" charset="2"/>
            </a:endParaRPr>
          </a:p>
        </p:txBody>
      </p:sp>
    </p:spTree>
    <p:extLst>
      <p:ext uri="{BB962C8B-B14F-4D97-AF65-F5344CB8AC3E}">
        <p14:creationId xmlns:p14="http://schemas.microsoft.com/office/powerpoint/2010/main" val="2975909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6</a:t>
            </a:fld>
            <a:endParaRPr lang="en-US" altLang="ja-JP" dirty="0"/>
          </a:p>
        </p:txBody>
      </p:sp>
      <p:sp>
        <p:nvSpPr>
          <p:cNvPr id="5" name="タイトル 2"/>
          <p:cNvSpPr>
            <a:spLocks noGrp="1"/>
          </p:cNvSpPr>
          <p:nvPr>
            <p:ph type="title"/>
          </p:nvPr>
        </p:nvSpPr>
        <p:spPr>
          <a:xfrm>
            <a:off x="1475656" y="0"/>
            <a:ext cx="6332094" cy="981758"/>
          </a:xfrm>
        </p:spPr>
        <p:txBody>
          <a:bodyPr/>
          <a:lstStyle/>
          <a:p>
            <a:r>
              <a:rPr lang="ja-JP" altLang="en-US" b="1" dirty="0"/>
              <a:t>１</a:t>
            </a:r>
            <a:r>
              <a:rPr kumimoji="1" lang="ja-JP" altLang="en-US" b="1" dirty="0" smtClean="0"/>
              <a:t>．はじめに</a:t>
            </a:r>
            <a:endParaRPr kumimoji="1" lang="ja-JP" altLang="en-US" b="1" dirty="0"/>
          </a:p>
        </p:txBody>
      </p:sp>
      <p:sp>
        <p:nvSpPr>
          <p:cNvPr id="6" name="テキスト ボックス 5"/>
          <p:cNvSpPr txBox="1"/>
          <p:nvPr/>
        </p:nvSpPr>
        <p:spPr bwMode="auto">
          <a:xfrm>
            <a:off x="452522" y="1644362"/>
            <a:ext cx="8280920" cy="4350797"/>
          </a:xfrm>
          <a:prstGeom prst="rect">
            <a:avLst/>
          </a:prstGeom>
          <a:noFill/>
          <a:ln w="25400">
            <a:noFill/>
          </a:ln>
          <a:extLst/>
        </p:spPr>
        <p:txBody>
          <a:bodyPr wrap="square" lIns="72000" tIns="36000" rIns="72000" bIns="36000" rtlCol="0" anchor="t" anchorCtr="0">
            <a:spAutoFit/>
          </a:bodyPr>
          <a:lstStyle/>
          <a:p>
            <a:r>
              <a:rPr kumimoji="1" lang="ja-JP" altLang="en-US" sz="2400" dirty="0" smtClean="0">
                <a:latin typeface="+mn-ea"/>
                <a:ea typeface="+mn-ea"/>
                <a:sym typeface="Wingdings" pitchFamily="2" charset="2"/>
              </a:rPr>
              <a:t>■　本資料では、</a:t>
            </a:r>
            <a:r>
              <a:rPr lang="en-US" altLang="ja-JP" sz="2400" dirty="0" smtClean="0">
                <a:latin typeface="+mn-ea"/>
                <a:sym typeface="Wingdings" pitchFamily="2" charset="2"/>
              </a:rPr>
              <a:t>JAPIA</a:t>
            </a:r>
            <a:r>
              <a:rPr lang="ja-JP" altLang="en-US" sz="2400" dirty="0">
                <a:latin typeface="+mn-ea"/>
                <a:sym typeface="Wingdings" pitchFamily="2" charset="2"/>
              </a:rPr>
              <a:t>統一データシート（以下、</a:t>
            </a:r>
            <a:r>
              <a:rPr lang="en-US" altLang="ja-JP" sz="2400" dirty="0" smtClean="0">
                <a:latin typeface="+mn-ea"/>
                <a:sym typeface="Wingdings" pitchFamily="2" charset="2"/>
              </a:rPr>
              <a:t>JAPIA</a:t>
            </a:r>
            <a:r>
              <a:rPr lang="ja-JP" altLang="en-US" sz="2400" dirty="0" smtClean="0">
                <a:latin typeface="+mn-ea"/>
                <a:sym typeface="Wingdings" pitchFamily="2" charset="2"/>
              </a:rPr>
              <a:t>シート）</a:t>
            </a:r>
            <a:endParaRPr lang="en-US" altLang="ja-JP" sz="2400" dirty="0" smtClean="0">
              <a:latin typeface="+mn-ea"/>
              <a:sym typeface="Wingdings" pitchFamily="2" charset="2"/>
            </a:endParaRPr>
          </a:p>
          <a:p>
            <a:r>
              <a:rPr lang="ja-JP" altLang="en-US" sz="2400" dirty="0">
                <a:latin typeface="+mn-ea"/>
                <a:sym typeface="Wingdings" pitchFamily="2" charset="2"/>
              </a:rPr>
              <a:t>　</a:t>
            </a:r>
            <a:r>
              <a:rPr lang="ja-JP" altLang="en-US" sz="2400" dirty="0" smtClean="0">
                <a:latin typeface="+mn-ea"/>
                <a:sym typeface="Wingdings" pitchFamily="2" charset="2"/>
              </a:rPr>
              <a:t>　　に関する</a:t>
            </a:r>
            <a:r>
              <a:rPr lang="ja-JP" altLang="en-US" sz="2400" dirty="0">
                <a:latin typeface="+mn-ea"/>
                <a:sym typeface="Wingdings" pitchFamily="2" charset="2"/>
              </a:rPr>
              <a:t>豊田合成（以下、</a:t>
            </a:r>
            <a:r>
              <a:rPr lang="en-US" altLang="ja-JP" sz="2400" dirty="0">
                <a:latin typeface="+mn-ea"/>
                <a:sym typeface="Wingdings" pitchFamily="2" charset="2"/>
              </a:rPr>
              <a:t>TG</a:t>
            </a:r>
            <a:r>
              <a:rPr lang="ja-JP" altLang="en-US" sz="2400" dirty="0">
                <a:latin typeface="+mn-ea"/>
                <a:sym typeface="Wingdings" pitchFamily="2" charset="2"/>
              </a:rPr>
              <a:t>）</a:t>
            </a:r>
            <a:r>
              <a:rPr kumimoji="1" lang="ja-JP" altLang="en-US" sz="2400" dirty="0" smtClean="0">
                <a:latin typeface="+mn-ea"/>
                <a:ea typeface="+mn-ea"/>
                <a:sym typeface="Wingdings" pitchFamily="2" charset="2"/>
              </a:rPr>
              <a:t>独自の規定や入力方法</a:t>
            </a:r>
            <a:endParaRPr kumimoji="1" lang="en-US" altLang="ja-JP" sz="2400" dirty="0" smtClean="0">
              <a:latin typeface="+mn-ea"/>
              <a:ea typeface="+mn-ea"/>
              <a:sym typeface="Wingdings" pitchFamily="2" charset="2"/>
            </a:endParaRPr>
          </a:p>
          <a:p>
            <a:r>
              <a:rPr lang="ja-JP" altLang="en-US" sz="2400" dirty="0">
                <a:latin typeface="+mn-ea"/>
                <a:ea typeface="+mn-ea"/>
                <a:sym typeface="Wingdings" pitchFamily="2" charset="2"/>
              </a:rPr>
              <a:t>　</a:t>
            </a:r>
            <a:r>
              <a:rPr lang="ja-JP" altLang="en-US" sz="2400" dirty="0" smtClean="0">
                <a:latin typeface="+mn-ea"/>
                <a:ea typeface="+mn-ea"/>
                <a:sym typeface="Wingdings" pitchFamily="2" charset="2"/>
              </a:rPr>
              <a:t>　　</a:t>
            </a:r>
            <a:r>
              <a:rPr kumimoji="1" lang="ja-JP" altLang="en-US" sz="2400" dirty="0" smtClean="0">
                <a:latin typeface="+mn-ea"/>
                <a:ea typeface="+mn-ea"/>
                <a:sym typeface="Wingdings" pitchFamily="2" charset="2"/>
              </a:rPr>
              <a:t>および入力間違いの多い項目について記載致します。</a:t>
            </a:r>
            <a:endParaRPr kumimoji="1" lang="en-US" altLang="ja-JP" sz="2400" dirty="0" smtClean="0">
              <a:latin typeface="+mn-ea"/>
              <a:ea typeface="+mn-ea"/>
              <a:sym typeface="Wingdings" pitchFamily="2" charset="2"/>
            </a:endParaRPr>
          </a:p>
          <a:p>
            <a:pPr marL="0" indent="0" eaLnBrk="1" hangingPunct="1">
              <a:spcBef>
                <a:spcPct val="0"/>
              </a:spcBef>
              <a:buFont typeface="Arial" charset="0"/>
              <a:buNone/>
            </a:pPr>
            <a:endParaRPr lang="en-US" altLang="ja-JP" sz="2400" dirty="0">
              <a:latin typeface="+mn-ea"/>
              <a:ea typeface="+mn-ea"/>
              <a:sym typeface="Wingdings" pitchFamily="2" charset="2"/>
            </a:endParaRPr>
          </a:p>
          <a:p>
            <a:pPr marL="0" indent="0" eaLnBrk="1" hangingPunct="1">
              <a:spcBef>
                <a:spcPct val="0"/>
              </a:spcBef>
              <a:buFont typeface="Arial" charset="0"/>
              <a:buNone/>
            </a:pPr>
            <a:r>
              <a:rPr lang="ja-JP" altLang="en-US" sz="2400" dirty="0" smtClean="0">
                <a:latin typeface="+mn-ea"/>
                <a:ea typeface="+mn-ea"/>
                <a:sym typeface="Wingdings" pitchFamily="2" charset="2"/>
              </a:rPr>
              <a:t>　　</a:t>
            </a:r>
            <a:r>
              <a:rPr lang="en-US" altLang="ja-JP" sz="2400" dirty="0" smtClean="0">
                <a:latin typeface="+mn-ea"/>
                <a:ea typeface="+mn-ea"/>
                <a:sym typeface="Wingdings" pitchFamily="2" charset="2"/>
              </a:rPr>
              <a:t>TG</a:t>
            </a:r>
            <a:r>
              <a:rPr lang="ja-JP" altLang="en-US" sz="2400" dirty="0" smtClean="0">
                <a:latin typeface="+mn-ea"/>
                <a:ea typeface="+mn-ea"/>
                <a:sym typeface="Wingdings" pitchFamily="2" charset="2"/>
              </a:rPr>
              <a:t>の規定には</a:t>
            </a:r>
            <a:r>
              <a:rPr kumimoji="1" lang="ja-JP" altLang="en-US" sz="2400" dirty="0" smtClean="0">
                <a:latin typeface="+mn-ea"/>
                <a:ea typeface="+mn-ea"/>
                <a:sym typeface="Wingdings" pitchFamily="2" charset="2"/>
              </a:rPr>
              <a:t>　　　　　　　</a:t>
            </a:r>
            <a:r>
              <a:rPr lang="ja-JP" altLang="en-US" sz="2400" dirty="0" smtClean="0">
                <a:latin typeface="+mn-ea"/>
                <a:ea typeface="+mn-ea"/>
                <a:sym typeface="Wingdings" pitchFamily="2" charset="2"/>
              </a:rPr>
              <a:t>が、</a:t>
            </a:r>
            <a:r>
              <a:rPr kumimoji="1" lang="ja-JP" altLang="en-US" sz="2400" dirty="0" smtClean="0">
                <a:latin typeface="+mn-ea"/>
                <a:ea typeface="+mn-ea"/>
                <a:sym typeface="Wingdings" pitchFamily="2" charset="2"/>
              </a:rPr>
              <a:t>よくある間違いには　　　　　　　</a:t>
            </a:r>
            <a:endParaRPr kumimoji="1" lang="en-US" altLang="ja-JP" sz="2400" dirty="0" smtClean="0">
              <a:latin typeface="+mn-ea"/>
              <a:ea typeface="+mn-ea"/>
              <a:sym typeface="Wingdings" pitchFamily="2" charset="2"/>
            </a:endParaRPr>
          </a:p>
          <a:p>
            <a:pPr marL="0" indent="0" eaLnBrk="1" hangingPunct="1">
              <a:spcBef>
                <a:spcPct val="0"/>
              </a:spcBef>
              <a:buFont typeface="Arial" charset="0"/>
              <a:buNone/>
            </a:pPr>
            <a:r>
              <a:rPr lang="ja-JP" altLang="en-US" sz="2400" dirty="0">
                <a:latin typeface="+mn-ea"/>
                <a:ea typeface="+mn-ea"/>
                <a:sym typeface="Wingdings" pitchFamily="2" charset="2"/>
              </a:rPr>
              <a:t>　</a:t>
            </a:r>
            <a:r>
              <a:rPr lang="ja-JP" altLang="en-US" sz="2400" dirty="0" smtClean="0">
                <a:latin typeface="+mn-ea"/>
                <a:ea typeface="+mn-ea"/>
                <a:sym typeface="Wingdings" pitchFamily="2" charset="2"/>
              </a:rPr>
              <a:t>　</a:t>
            </a:r>
            <a:r>
              <a:rPr kumimoji="1" lang="ja-JP" altLang="en-US" sz="2400" dirty="0" smtClean="0">
                <a:latin typeface="+mn-ea"/>
                <a:ea typeface="+mn-ea"/>
                <a:sym typeface="Wingdings" pitchFamily="2" charset="2"/>
              </a:rPr>
              <a:t>のマークが付けてあります。</a:t>
            </a:r>
            <a:endParaRPr kumimoji="1" lang="en-US" altLang="ja-JP" sz="2400" dirty="0" smtClean="0">
              <a:latin typeface="+mn-ea"/>
              <a:ea typeface="+mn-ea"/>
              <a:sym typeface="Wingdings" pitchFamily="2" charset="2"/>
            </a:endParaRPr>
          </a:p>
          <a:p>
            <a:pPr marL="0" indent="0" eaLnBrk="1" hangingPunct="1">
              <a:spcBef>
                <a:spcPct val="0"/>
              </a:spcBef>
              <a:buFont typeface="Arial" charset="0"/>
              <a:buNone/>
            </a:pPr>
            <a:endParaRPr kumimoji="1" lang="en-US" altLang="ja-JP" sz="2400" dirty="0" smtClean="0">
              <a:latin typeface="+mn-ea"/>
              <a:ea typeface="+mn-ea"/>
              <a:sym typeface="Wingdings" pitchFamily="2" charset="2"/>
            </a:endParaRPr>
          </a:p>
          <a:p>
            <a:pPr marL="0" indent="0" eaLnBrk="1" hangingPunct="1">
              <a:spcBef>
                <a:spcPct val="0"/>
              </a:spcBef>
              <a:buFont typeface="Arial" charset="0"/>
              <a:buNone/>
            </a:pPr>
            <a:r>
              <a:rPr lang="ja-JP" altLang="en-US" sz="2400" dirty="0" smtClean="0">
                <a:latin typeface="+mn-ea"/>
                <a:ea typeface="+mn-ea"/>
                <a:sym typeface="Wingdings" pitchFamily="2" charset="2"/>
              </a:rPr>
              <a:t>■　本資料は下記より入手する事が出来ます。</a:t>
            </a:r>
            <a:endParaRPr lang="en-US" altLang="ja-JP" sz="2400" dirty="0" smtClean="0">
              <a:latin typeface="+mn-ea"/>
              <a:ea typeface="+mn-ea"/>
              <a:sym typeface="Wingdings" pitchFamily="2" charset="2"/>
            </a:endParaRPr>
          </a:p>
          <a:p>
            <a:pPr marL="0" indent="0" eaLnBrk="1" hangingPunct="1">
              <a:spcBef>
                <a:spcPct val="0"/>
              </a:spcBef>
              <a:buFont typeface="Arial" charset="0"/>
              <a:buNone/>
            </a:pPr>
            <a:r>
              <a:rPr lang="ja-JP" altLang="en-US" sz="2400" dirty="0">
                <a:latin typeface="+mn-ea"/>
                <a:ea typeface="+mn-ea"/>
                <a:sym typeface="Wingdings" pitchFamily="2" charset="2"/>
              </a:rPr>
              <a:t>　</a:t>
            </a:r>
            <a:r>
              <a:rPr lang="ja-JP" altLang="en-US" sz="2400" dirty="0" smtClean="0">
                <a:latin typeface="+mn-ea"/>
                <a:ea typeface="+mn-ea"/>
                <a:sym typeface="Wingdings" pitchFamily="2" charset="2"/>
              </a:rPr>
              <a:t>　　データ作成の際は、最新版をご確認して頂きますよう</a:t>
            </a:r>
            <a:endParaRPr lang="en-US" altLang="ja-JP" sz="2400" dirty="0" smtClean="0">
              <a:latin typeface="+mn-ea"/>
              <a:ea typeface="+mn-ea"/>
              <a:sym typeface="Wingdings" pitchFamily="2" charset="2"/>
            </a:endParaRPr>
          </a:p>
          <a:p>
            <a:pPr marL="0" indent="0" eaLnBrk="1" hangingPunct="1">
              <a:spcBef>
                <a:spcPct val="0"/>
              </a:spcBef>
              <a:buFont typeface="Arial" charset="0"/>
              <a:buNone/>
            </a:pPr>
            <a:r>
              <a:rPr lang="ja-JP" altLang="en-US" sz="2400" dirty="0">
                <a:latin typeface="+mn-ea"/>
                <a:ea typeface="+mn-ea"/>
                <a:sym typeface="Wingdings" pitchFamily="2" charset="2"/>
              </a:rPr>
              <a:t>　</a:t>
            </a:r>
            <a:r>
              <a:rPr lang="ja-JP" altLang="en-US" sz="2400" dirty="0" smtClean="0">
                <a:latin typeface="+mn-ea"/>
                <a:ea typeface="+mn-ea"/>
                <a:sym typeface="Wingdings" pitchFamily="2" charset="2"/>
              </a:rPr>
              <a:t>　　お願い申し上げます。</a:t>
            </a:r>
            <a:endParaRPr lang="en-US" altLang="ja-JP" sz="2400" dirty="0" smtClean="0">
              <a:latin typeface="+mn-ea"/>
              <a:ea typeface="+mn-ea"/>
              <a:sym typeface="Wingdings" pitchFamily="2" charset="2"/>
            </a:endParaRPr>
          </a:p>
          <a:p>
            <a:pPr marL="0" indent="0" eaLnBrk="1" hangingPunct="1">
              <a:spcBef>
                <a:spcPct val="0"/>
              </a:spcBef>
              <a:buFont typeface="Arial" charset="0"/>
              <a:buNone/>
            </a:pPr>
            <a:r>
              <a:rPr lang="ja-JP" altLang="en-US" sz="2400" dirty="0">
                <a:latin typeface="+mn-ea"/>
                <a:ea typeface="+mn-ea"/>
                <a:sym typeface="Wingdings" pitchFamily="2" charset="2"/>
              </a:rPr>
              <a:t>　</a:t>
            </a:r>
            <a:r>
              <a:rPr lang="ja-JP" altLang="en-US" sz="2400" dirty="0" smtClean="0">
                <a:latin typeface="+mn-ea"/>
                <a:ea typeface="+mn-ea"/>
                <a:sym typeface="Wingdings" pitchFamily="2" charset="2"/>
              </a:rPr>
              <a:t>　　</a:t>
            </a:r>
            <a:r>
              <a:rPr lang="ja-JP" altLang="en-US" sz="2400" dirty="0" smtClean="0">
                <a:solidFill>
                  <a:srgbClr val="0000FF"/>
                </a:solidFill>
                <a:latin typeface="+mn-ea"/>
                <a:ea typeface="+mn-ea"/>
                <a:sym typeface="Wingdings" pitchFamily="2" charset="2"/>
              </a:rPr>
              <a:t> </a:t>
            </a:r>
            <a:r>
              <a:rPr lang="ja-JP" altLang="en-US" sz="1400" dirty="0" smtClean="0">
                <a:solidFill>
                  <a:srgbClr val="0000FF"/>
                </a:solidFill>
                <a:latin typeface="+mn-ea"/>
                <a:ea typeface="+mn-ea"/>
                <a:sym typeface="Wingdings" pitchFamily="2" charset="2"/>
              </a:rPr>
              <a:t>弊社 調達部</a:t>
            </a:r>
            <a:r>
              <a:rPr lang="en-US" altLang="ja-JP" sz="1400" dirty="0" smtClean="0">
                <a:solidFill>
                  <a:srgbClr val="0000FF"/>
                </a:solidFill>
                <a:latin typeface="+mn-ea"/>
                <a:ea typeface="+mn-ea"/>
                <a:sym typeface="Wingdings" pitchFamily="2" charset="2"/>
              </a:rPr>
              <a:t>HP </a:t>
            </a:r>
            <a:r>
              <a:rPr lang="ja-JP" altLang="en-US" sz="1400" dirty="0" smtClean="0">
                <a:solidFill>
                  <a:srgbClr val="0000FF"/>
                </a:solidFill>
                <a:latin typeface="+mn-ea"/>
                <a:ea typeface="+mn-ea"/>
                <a:sym typeface="Wingdings" pitchFamily="2" charset="2"/>
              </a:rPr>
              <a:t>⇒ 調達部門からのお知らせ ⇒ グリーン調達 ⇒ ◆</a:t>
            </a:r>
            <a:r>
              <a:rPr lang="en-US" altLang="ja-JP" sz="1400" dirty="0" smtClean="0">
                <a:solidFill>
                  <a:srgbClr val="0000FF"/>
                </a:solidFill>
                <a:latin typeface="+mn-ea"/>
                <a:ea typeface="+mn-ea"/>
                <a:sym typeface="Wingdings" pitchFamily="2" charset="2"/>
              </a:rPr>
              <a:t>JAPIA</a:t>
            </a:r>
            <a:r>
              <a:rPr lang="ja-JP" altLang="en-US" sz="1400" dirty="0" smtClean="0">
                <a:solidFill>
                  <a:srgbClr val="0000FF"/>
                </a:solidFill>
                <a:latin typeface="+mn-ea"/>
                <a:ea typeface="+mn-ea"/>
                <a:sym typeface="Wingdings" pitchFamily="2" charset="2"/>
              </a:rPr>
              <a:t>統一データシート</a:t>
            </a:r>
            <a:endParaRPr lang="en-US" altLang="ja-JP" sz="1400" dirty="0" smtClean="0">
              <a:solidFill>
                <a:srgbClr val="0000FF"/>
              </a:solidFill>
              <a:latin typeface="+mn-ea"/>
              <a:ea typeface="+mn-ea"/>
              <a:sym typeface="Wingdings" pitchFamily="2" charset="2"/>
            </a:endParaRPr>
          </a:p>
          <a:p>
            <a:pPr marL="0" indent="0" eaLnBrk="1" hangingPunct="1">
              <a:spcBef>
                <a:spcPct val="0"/>
              </a:spcBef>
              <a:buFont typeface="Arial" charset="0"/>
              <a:buNone/>
            </a:pPr>
            <a:r>
              <a:rPr lang="en-US" altLang="ja-JP" sz="1400" dirty="0" smtClean="0">
                <a:solidFill>
                  <a:srgbClr val="0000FF"/>
                </a:solidFill>
                <a:latin typeface="+mn-ea"/>
                <a:ea typeface="+mn-ea"/>
                <a:sym typeface="Wingdings" pitchFamily="2" charset="2"/>
              </a:rPr>
              <a:t>      </a:t>
            </a:r>
            <a:r>
              <a:rPr lang="ja-JP" altLang="en-US" sz="1400" dirty="0" smtClean="0">
                <a:solidFill>
                  <a:srgbClr val="0000FF"/>
                </a:solidFill>
                <a:latin typeface="+mn-ea"/>
                <a:ea typeface="+mn-ea"/>
                <a:sym typeface="Wingdings" pitchFamily="2" charset="2"/>
              </a:rPr>
              <a:t>　　　　</a:t>
            </a:r>
            <a:r>
              <a:rPr lang="en-US" altLang="ja-JP" sz="1400" dirty="0" smtClean="0">
                <a:solidFill>
                  <a:srgbClr val="0000FF"/>
                </a:solidFill>
                <a:latin typeface="+mn-ea"/>
                <a:ea typeface="+mn-ea"/>
                <a:sym typeface="Wingdings" pitchFamily="2" charset="2"/>
              </a:rPr>
              <a:t>※</a:t>
            </a:r>
            <a:r>
              <a:rPr lang="ja-JP" altLang="en-US" sz="1400" dirty="0" smtClean="0">
                <a:solidFill>
                  <a:srgbClr val="0000FF"/>
                </a:solidFill>
                <a:latin typeface="+mn-ea"/>
                <a:ea typeface="+mn-ea"/>
                <a:sym typeface="Wingdings" pitchFamily="2" charset="2"/>
              </a:rPr>
              <a:t>弊社 調達部</a:t>
            </a:r>
            <a:r>
              <a:rPr lang="en-US" altLang="ja-JP" sz="1400" dirty="0" smtClean="0">
                <a:solidFill>
                  <a:srgbClr val="0000FF"/>
                </a:solidFill>
                <a:latin typeface="+mn-ea"/>
                <a:ea typeface="+mn-ea"/>
                <a:sym typeface="Wingdings" pitchFamily="2" charset="2"/>
              </a:rPr>
              <a:t>HP</a:t>
            </a:r>
            <a:r>
              <a:rPr lang="ja-JP" altLang="en-US" sz="1400" dirty="0" smtClean="0">
                <a:solidFill>
                  <a:srgbClr val="0000FF"/>
                </a:solidFill>
                <a:latin typeface="+mn-ea"/>
                <a:ea typeface="+mn-ea"/>
                <a:sym typeface="Wingdings" pitchFamily="2" charset="2"/>
              </a:rPr>
              <a:t>の</a:t>
            </a:r>
            <a:r>
              <a:rPr lang="en-US" altLang="ja-JP" sz="1400" dirty="0" smtClean="0">
                <a:solidFill>
                  <a:srgbClr val="0000FF"/>
                </a:solidFill>
                <a:latin typeface="+mn-ea"/>
                <a:ea typeface="+mn-ea"/>
                <a:sym typeface="Wingdings" pitchFamily="2" charset="2"/>
              </a:rPr>
              <a:t>URL</a:t>
            </a:r>
            <a:r>
              <a:rPr lang="ja-JP" altLang="en-US" sz="1400" dirty="0" smtClean="0">
                <a:solidFill>
                  <a:srgbClr val="0000FF"/>
                </a:solidFill>
                <a:latin typeface="+mn-ea"/>
                <a:ea typeface="+mn-ea"/>
                <a:sym typeface="Wingdings" pitchFamily="2" charset="2"/>
              </a:rPr>
              <a:t>が分からない方は、弊社 調達部門にお問合せ下さい。</a:t>
            </a:r>
            <a:endParaRPr lang="en-US" altLang="ja-JP" sz="1400" dirty="0">
              <a:solidFill>
                <a:srgbClr val="0000FF"/>
              </a:solidFill>
              <a:latin typeface="+mn-ea"/>
              <a:ea typeface="+mn-ea"/>
              <a:sym typeface="Wingdings" pitchFamily="2" charset="2"/>
            </a:endParaRPr>
          </a:p>
        </p:txBody>
      </p:sp>
      <p:sp>
        <p:nvSpPr>
          <p:cNvPr id="7" name="円/楕円 8"/>
          <p:cNvSpPr/>
          <p:nvPr/>
        </p:nvSpPr>
        <p:spPr>
          <a:xfrm>
            <a:off x="2987824" y="3177008"/>
            <a:ext cx="1080120" cy="324000"/>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000" b="1" dirty="0" smtClean="0">
                <a:latin typeface="+mn-ea"/>
              </a:rPr>
              <a:t>TG</a:t>
            </a:r>
            <a:r>
              <a:rPr kumimoji="1" lang="ja-JP" altLang="en-US" sz="1000" b="1" dirty="0" smtClean="0">
                <a:latin typeface="+mn-ea"/>
              </a:rPr>
              <a:t>独自</a:t>
            </a:r>
            <a:endParaRPr kumimoji="1" lang="ja-JP" altLang="en-US" sz="1000" b="1" dirty="0">
              <a:latin typeface="+mn-ea"/>
            </a:endParaRPr>
          </a:p>
        </p:txBody>
      </p:sp>
      <p:sp>
        <p:nvSpPr>
          <p:cNvPr id="8" name="円/楕円 9"/>
          <p:cNvSpPr/>
          <p:nvPr/>
        </p:nvSpPr>
        <p:spPr>
          <a:xfrm>
            <a:off x="7380312" y="3179911"/>
            <a:ext cx="1080120" cy="324000"/>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b="1" dirty="0" smtClean="0">
                <a:latin typeface="+mn-ea"/>
              </a:rPr>
              <a:t>よくある</a:t>
            </a:r>
            <a:endParaRPr kumimoji="1" lang="en-US" altLang="ja-JP" sz="1000" b="1" dirty="0" smtClean="0">
              <a:latin typeface="+mn-ea"/>
            </a:endParaRPr>
          </a:p>
          <a:p>
            <a:pPr algn="ctr"/>
            <a:r>
              <a:rPr lang="ja-JP" altLang="en-US" sz="1000" b="1" dirty="0" smtClean="0">
                <a:latin typeface="+mn-ea"/>
              </a:rPr>
              <a:t>間違い</a:t>
            </a:r>
            <a:endParaRPr kumimoji="1" lang="ja-JP" altLang="en-US" sz="1000" b="1" dirty="0">
              <a:latin typeface="+mn-ea"/>
            </a:endParaRPr>
          </a:p>
        </p:txBody>
      </p:sp>
    </p:spTree>
    <p:extLst>
      <p:ext uri="{BB962C8B-B14F-4D97-AF65-F5344CB8AC3E}">
        <p14:creationId xmlns:p14="http://schemas.microsoft.com/office/powerpoint/2010/main" val="847513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7</a:t>
            </a:fld>
            <a:endParaRPr lang="en-US" altLang="ja-JP" dirty="0"/>
          </a:p>
        </p:txBody>
      </p:sp>
      <p:sp>
        <p:nvSpPr>
          <p:cNvPr id="4" name="タイトル 2"/>
          <p:cNvSpPr>
            <a:spLocks noGrp="1"/>
          </p:cNvSpPr>
          <p:nvPr>
            <p:ph type="title"/>
          </p:nvPr>
        </p:nvSpPr>
        <p:spPr>
          <a:xfrm>
            <a:off x="1475655" y="0"/>
            <a:ext cx="5616625" cy="981758"/>
          </a:xfrm>
        </p:spPr>
        <p:txBody>
          <a:bodyPr/>
          <a:lstStyle/>
          <a:p>
            <a:r>
              <a:rPr lang="ja-JP" altLang="en-US" b="1" dirty="0">
                <a:latin typeface="+mj-ea"/>
              </a:rPr>
              <a:t>２</a:t>
            </a:r>
            <a:r>
              <a:rPr lang="ja-JP" altLang="en-US" b="1" dirty="0" smtClean="0">
                <a:latin typeface="+mj-ea"/>
              </a:rPr>
              <a:t>．データ入力時の注意ポイント</a:t>
            </a:r>
            <a:r>
              <a:rPr lang="en-US" altLang="ja-JP" b="1" dirty="0" smtClean="0">
                <a:latin typeface="+mj-ea"/>
              </a:rPr>
              <a:t/>
            </a:r>
            <a:br>
              <a:rPr lang="en-US" altLang="ja-JP" b="1" dirty="0" smtClean="0">
                <a:latin typeface="+mj-ea"/>
              </a:rPr>
            </a:br>
            <a:r>
              <a:rPr lang="ja-JP" altLang="en-US" b="1" dirty="0">
                <a:latin typeface="+mj-ea"/>
              </a:rPr>
              <a:t>　</a:t>
            </a:r>
            <a:r>
              <a:rPr lang="en-US" altLang="ja-JP" b="1" dirty="0" smtClean="0">
                <a:latin typeface="+mj-ea"/>
              </a:rPr>
              <a:t>2-1.</a:t>
            </a:r>
            <a:r>
              <a:rPr lang="ja-JP" altLang="en-US" b="1" dirty="0" smtClean="0">
                <a:latin typeface="+mj-ea"/>
              </a:rPr>
              <a:t>基本情報</a:t>
            </a:r>
            <a:r>
              <a:rPr lang="ja-JP" altLang="en-US" b="1" dirty="0">
                <a:latin typeface="+mj-ea"/>
              </a:rPr>
              <a:t>　</a:t>
            </a:r>
            <a:r>
              <a:rPr lang="ja-JP" altLang="en-US" b="1" dirty="0" smtClean="0">
                <a:latin typeface="+mj-ea"/>
              </a:rPr>
              <a:t>　</a:t>
            </a:r>
            <a:endParaRPr kumimoji="1" lang="ja-JP" altLang="en-US" b="1" dirty="0">
              <a:latin typeface="+mj-ea"/>
            </a:endParaRPr>
          </a:p>
        </p:txBody>
      </p:sp>
      <p:sp>
        <p:nvSpPr>
          <p:cNvPr id="5" name="テキスト ボックス 4"/>
          <p:cNvSpPr txBox="1"/>
          <p:nvPr/>
        </p:nvSpPr>
        <p:spPr bwMode="auto">
          <a:xfrm>
            <a:off x="611560" y="1268760"/>
            <a:ext cx="7920880" cy="3673689"/>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仕入先コード・仕入先名・回答日</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j-ea"/>
                <a:ea typeface="+mj-ea"/>
                <a:sym typeface="Wingdings" pitchFamily="2" charset="2"/>
              </a:rPr>
              <a:t>　　仕入先コード：弊社と仕入先様とのコードを入力</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latin typeface="+mj-ea"/>
                <a:ea typeface="+mj-ea"/>
                <a:sym typeface="Wingdings" pitchFamily="2" charset="2"/>
              </a:rPr>
              <a:t>　　仕入先名：仕入先様名を英語で入力</a:t>
            </a:r>
            <a:endParaRPr lang="en-US" altLang="ja-JP" sz="2000" b="1" dirty="0" smtClean="0">
              <a:latin typeface="+mj-ea"/>
              <a:ea typeface="+mj-ea"/>
              <a:sym typeface="Wingdings" pitchFamily="2" charset="2"/>
            </a:endParaRPr>
          </a:p>
          <a:p>
            <a:endParaRPr lang="en-US" altLang="ja-JP" sz="2000" b="1" dirty="0">
              <a:latin typeface="+mj-ea"/>
              <a:ea typeface="+mj-ea"/>
              <a:sym typeface="Wingdings" pitchFamily="2" charset="2"/>
            </a:endParaRPr>
          </a:p>
          <a:p>
            <a:r>
              <a:rPr lang="ja-JP" altLang="en-US" sz="2000" b="1" dirty="0" smtClean="0">
                <a:latin typeface="+mj-ea"/>
                <a:ea typeface="+mj-ea"/>
                <a:sym typeface="Wingdings" pitchFamily="2" charset="2"/>
              </a:rPr>
              <a:t>　 回答日：仕入先様がデータを作成した日を入力</a:t>
            </a:r>
            <a:endParaRPr lang="en-US" altLang="ja-JP" sz="2000" b="1" dirty="0" smtClean="0">
              <a:latin typeface="+mj-ea"/>
              <a:ea typeface="+mj-ea"/>
              <a:sym typeface="Wingdings" pitchFamily="2" charset="2"/>
            </a:endParaRPr>
          </a:p>
          <a:p>
            <a:r>
              <a:rPr lang="ja-JP" altLang="en-US" b="1" dirty="0" smtClean="0">
                <a:latin typeface="+mj-ea"/>
                <a:ea typeface="+mj-ea"/>
                <a:sym typeface="Wingdings" pitchFamily="2" charset="2"/>
              </a:rPr>
              <a:t>　　　　</a:t>
            </a:r>
            <a:r>
              <a:rPr lang="en-US" altLang="ja-JP" b="1" dirty="0" smtClean="0">
                <a:latin typeface="+mj-ea"/>
                <a:ea typeface="+mj-ea"/>
                <a:sym typeface="Wingdings" pitchFamily="2" charset="2"/>
              </a:rPr>
              <a:t/>
            </a:r>
            <a:br>
              <a:rPr lang="en-US" altLang="ja-JP" b="1" dirty="0" smtClean="0">
                <a:latin typeface="+mj-ea"/>
                <a:ea typeface="+mj-ea"/>
                <a:sym typeface="Wingdings" pitchFamily="2" charset="2"/>
              </a:rPr>
            </a:br>
            <a:r>
              <a:rPr lang="ja-JP" altLang="en-US" b="1" dirty="0" smtClean="0">
                <a:latin typeface="+mj-ea"/>
                <a:ea typeface="+mj-ea"/>
                <a:sym typeface="Wingdings" pitchFamily="2" charset="2"/>
              </a:rPr>
              <a:t>　　　　</a:t>
            </a:r>
            <a:r>
              <a:rPr lang="en-US" altLang="ja-JP" b="1" dirty="0" smtClean="0">
                <a:latin typeface="+mj-ea"/>
                <a:ea typeface="+mj-ea"/>
                <a:sym typeface="Wingdings" pitchFamily="2" charset="2"/>
              </a:rPr>
              <a:t>※</a:t>
            </a:r>
            <a:r>
              <a:rPr lang="ja-JP" altLang="en-US" b="1" dirty="0" smtClean="0">
                <a:latin typeface="+mj-ea"/>
                <a:ea typeface="+mj-ea"/>
                <a:sym typeface="Wingdings" pitchFamily="2" charset="2"/>
              </a:rPr>
              <a:t>回答期限は入力不要</a:t>
            </a:r>
            <a:endParaRPr lang="en-US" altLang="ja-JP" b="1" dirty="0" smtClean="0">
              <a:latin typeface="+mj-ea"/>
              <a:ea typeface="+mj-ea"/>
              <a:sym typeface="Wingdings" pitchFamily="2" charset="2"/>
            </a:endParaRPr>
          </a:p>
          <a:p>
            <a:r>
              <a:rPr lang="ja-JP" altLang="en-US" b="1" dirty="0">
                <a:latin typeface="+mj-ea"/>
                <a:ea typeface="+mj-ea"/>
                <a:sym typeface="Wingdings" pitchFamily="2" charset="2"/>
              </a:rPr>
              <a:t>　</a:t>
            </a:r>
            <a:r>
              <a:rPr lang="ja-JP" altLang="en-US" b="1" dirty="0" smtClean="0">
                <a:latin typeface="+mj-ea"/>
                <a:ea typeface="+mj-ea"/>
                <a:sym typeface="Wingdings" pitchFamily="2" charset="2"/>
              </a:rPr>
              <a:t>　　　　　回答期限は、依頼</a:t>
            </a:r>
            <a:r>
              <a:rPr lang="en-US" altLang="ja-JP" b="1" dirty="0" smtClean="0">
                <a:latin typeface="+mj-ea"/>
                <a:ea typeface="+mj-ea"/>
                <a:sym typeface="Wingdings" pitchFamily="2" charset="2"/>
              </a:rPr>
              <a:t>Mail</a:t>
            </a:r>
            <a:r>
              <a:rPr lang="ja-JP" altLang="en-US" b="1" dirty="0" smtClean="0">
                <a:latin typeface="+mj-ea"/>
                <a:ea typeface="+mj-ea"/>
                <a:sym typeface="Wingdings" pitchFamily="2" charset="2"/>
              </a:rPr>
              <a:t>に記載されています。期限に回答頂き</a:t>
            </a:r>
            <a:r>
              <a:rPr lang="ja-JP" altLang="en-US" b="1" dirty="0">
                <a:latin typeface="+mj-ea"/>
                <a:ea typeface="+mj-ea"/>
                <a:sym typeface="Wingdings" pitchFamily="2" charset="2"/>
              </a:rPr>
              <a:t>ます</a:t>
            </a:r>
            <a:r>
              <a:rPr lang="ja-JP" altLang="en-US" b="1" dirty="0" smtClean="0">
                <a:latin typeface="+mj-ea"/>
                <a:ea typeface="+mj-ea"/>
                <a:sym typeface="Wingdings" pitchFamily="2" charset="2"/>
              </a:rPr>
              <a:t>よう、</a:t>
            </a:r>
            <a:endParaRPr lang="en-US" altLang="ja-JP" b="1" dirty="0" smtClean="0">
              <a:latin typeface="+mj-ea"/>
              <a:ea typeface="+mj-ea"/>
              <a:sym typeface="Wingdings" pitchFamily="2" charset="2"/>
            </a:endParaRPr>
          </a:p>
          <a:p>
            <a:r>
              <a:rPr lang="ja-JP" altLang="en-US" b="1" dirty="0">
                <a:latin typeface="+mj-ea"/>
                <a:ea typeface="+mj-ea"/>
                <a:sym typeface="Wingdings" pitchFamily="2" charset="2"/>
              </a:rPr>
              <a:t>　</a:t>
            </a:r>
            <a:r>
              <a:rPr lang="ja-JP" altLang="en-US" b="1" dirty="0" smtClean="0">
                <a:latin typeface="+mj-ea"/>
                <a:ea typeface="+mj-ea"/>
                <a:sym typeface="Wingdings" pitchFamily="2" charset="2"/>
              </a:rPr>
              <a:t>　　　　　宜しくお願いします。</a:t>
            </a:r>
            <a:endParaRPr lang="en-US" altLang="ja-JP" b="1" dirty="0" smtClean="0">
              <a:latin typeface="+mj-ea"/>
              <a:ea typeface="+mj-ea"/>
              <a:sym typeface="Wingdings" pitchFamily="2" charset="2"/>
            </a:endParaRPr>
          </a:p>
          <a:p>
            <a:r>
              <a:rPr lang="ja-JP" altLang="en-US" b="1" dirty="0">
                <a:latin typeface="+mj-ea"/>
                <a:ea typeface="+mj-ea"/>
                <a:sym typeface="Wingdings" pitchFamily="2" charset="2"/>
              </a:rPr>
              <a:t>　</a:t>
            </a:r>
            <a:r>
              <a:rPr lang="ja-JP" altLang="en-US" b="1" dirty="0" smtClean="0">
                <a:latin typeface="+mj-ea"/>
                <a:ea typeface="+mj-ea"/>
                <a:sym typeface="Wingdings" pitchFamily="2" charset="2"/>
              </a:rPr>
              <a:t>　　　　　期限内に回答できない場合は、早めにご連絡下さい。</a:t>
            </a:r>
            <a:endParaRPr lang="en-US" altLang="ja-JP" b="1" dirty="0" smtClean="0">
              <a:latin typeface="+mj-ea"/>
              <a:ea typeface="+mj-ea"/>
              <a:sym typeface="Wingdings" pitchFamily="2" charset="2"/>
            </a:endParaRPr>
          </a:p>
        </p:txBody>
      </p:sp>
      <p:grpSp>
        <p:nvGrpSpPr>
          <p:cNvPr id="14" name="グループ化 13"/>
          <p:cNvGrpSpPr/>
          <p:nvPr/>
        </p:nvGrpSpPr>
        <p:grpSpPr>
          <a:xfrm>
            <a:off x="683568" y="5013176"/>
            <a:ext cx="7933407" cy="878056"/>
            <a:chOff x="683568" y="5013176"/>
            <a:chExt cx="7933407" cy="878056"/>
          </a:xfrm>
        </p:grpSpPr>
        <p:pic>
          <p:nvPicPr>
            <p:cNvPr id="13" name="図 12"/>
            <p:cNvPicPr>
              <a:picLocks noChangeAspect="1"/>
            </p:cNvPicPr>
            <p:nvPr/>
          </p:nvPicPr>
          <p:blipFill>
            <a:blip r:embed="rId2"/>
            <a:stretch>
              <a:fillRect/>
            </a:stretch>
          </p:blipFill>
          <p:spPr>
            <a:xfrm>
              <a:off x="683568" y="5013176"/>
              <a:ext cx="7933407" cy="878056"/>
            </a:xfrm>
            <a:prstGeom prst="rect">
              <a:avLst/>
            </a:prstGeom>
          </p:spPr>
        </p:pic>
        <p:sp>
          <p:nvSpPr>
            <p:cNvPr id="8" name="角丸四角形 7"/>
            <p:cNvSpPr/>
            <p:nvPr/>
          </p:nvSpPr>
          <p:spPr>
            <a:xfrm>
              <a:off x="1835690" y="5672446"/>
              <a:ext cx="1122573" cy="21878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8"/>
            <p:cNvSpPr/>
            <p:nvPr/>
          </p:nvSpPr>
          <p:spPr>
            <a:xfrm>
              <a:off x="2994323" y="5672447"/>
              <a:ext cx="3521893" cy="21878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角丸四角形 9"/>
            <p:cNvSpPr/>
            <p:nvPr/>
          </p:nvSpPr>
          <p:spPr>
            <a:xfrm>
              <a:off x="7626545" y="5683606"/>
              <a:ext cx="977903" cy="2076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3380716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8</a:t>
            </a:fld>
            <a:endParaRPr lang="en-US" altLang="ja-JP" dirty="0"/>
          </a:p>
        </p:txBody>
      </p:sp>
      <p:sp>
        <p:nvSpPr>
          <p:cNvPr id="3"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2-2.</a:t>
            </a:r>
            <a:r>
              <a:rPr lang="ja-JP" altLang="en-US" b="1" dirty="0" smtClean="0">
                <a:latin typeface="+mj-ea"/>
              </a:rPr>
              <a:t>納入部品情報　</a:t>
            </a:r>
            <a:endParaRPr kumimoji="1" lang="ja-JP" altLang="en-US" b="1" dirty="0">
              <a:latin typeface="+mj-ea"/>
            </a:endParaRPr>
          </a:p>
        </p:txBody>
      </p:sp>
      <p:sp>
        <p:nvSpPr>
          <p:cNvPr id="4" name="円/楕円 11"/>
          <p:cNvSpPr/>
          <p:nvPr/>
        </p:nvSpPr>
        <p:spPr>
          <a:xfrm>
            <a:off x="7884368" y="527912"/>
            <a:ext cx="1080120" cy="576064"/>
          </a:xfrm>
          <a:prstGeom prst="ellipse">
            <a:avLst/>
          </a:prstGeom>
          <a:solidFill>
            <a:srgbClr val="862A4A"/>
          </a:solidFill>
          <a:ln>
            <a:solidFill>
              <a:srgbClr val="862A4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latin typeface="+mn-ea"/>
              </a:rPr>
              <a:t>TG</a:t>
            </a:r>
            <a:r>
              <a:rPr kumimoji="1" lang="ja-JP" altLang="en-US" sz="1400" b="1" dirty="0" smtClean="0">
                <a:latin typeface="+mn-ea"/>
              </a:rPr>
              <a:t>独自</a:t>
            </a:r>
            <a:endParaRPr kumimoji="1" lang="ja-JP" altLang="en-US" sz="1400" b="1" dirty="0">
              <a:latin typeface="+mn-ea"/>
            </a:endParaRPr>
          </a:p>
        </p:txBody>
      </p:sp>
      <p:sp>
        <p:nvSpPr>
          <p:cNvPr id="5" name="テキスト ボックス 4"/>
          <p:cNvSpPr txBox="1"/>
          <p:nvPr/>
        </p:nvSpPr>
        <p:spPr bwMode="auto">
          <a:xfrm>
            <a:off x="611560" y="1268760"/>
            <a:ext cx="7992888" cy="4412353"/>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納入部品番号</a:t>
            </a:r>
            <a:endParaRPr lang="en-US" altLang="ja-JP" sz="2400" b="1" dirty="0" smtClean="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　図面</a:t>
            </a:r>
            <a:r>
              <a:rPr lang="ja-JP" altLang="en-US" sz="2000" b="1" dirty="0">
                <a:latin typeface="+mn-ea"/>
                <a:ea typeface="+mn-ea"/>
                <a:sym typeface="Wingdings" pitchFamily="2" charset="2"/>
              </a:rPr>
              <a:t>、技術指示書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に記載されて</a:t>
            </a:r>
            <a:r>
              <a:rPr lang="ja-JP" altLang="en-US" sz="2000" b="1" dirty="0" smtClean="0">
                <a:latin typeface="+mn-ea"/>
                <a:ea typeface="+mn-ea"/>
                <a:sym typeface="Wingdings" pitchFamily="2" charset="2"/>
              </a:rPr>
              <a:t>いる社内品番を</a:t>
            </a:r>
            <a:endParaRPr lang="en-US" altLang="ja-JP" sz="2000" b="1" dirty="0" smtClean="0">
              <a:latin typeface="+mn-ea"/>
              <a:ea typeface="+mn-ea"/>
              <a:sym typeface="Wingdings" pitchFamily="2" charset="2"/>
            </a:endParaRPr>
          </a:p>
          <a:p>
            <a:r>
              <a:rPr lang="ja-JP" altLang="en-US" sz="2000" b="1" dirty="0" smtClean="0">
                <a:latin typeface="+mn-ea"/>
                <a:ea typeface="+mn-ea"/>
                <a:sym typeface="Wingdings" pitchFamily="2" charset="2"/>
              </a:rPr>
              <a:t>　　　</a:t>
            </a:r>
            <a:r>
              <a:rPr lang="en-US" altLang="ja-JP" sz="2000" b="1" dirty="0" smtClean="0">
                <a:latin typeface="+mn-ea"/>
                <a:ea typeface="+mn-ea"/>
                <a:sym typeface="Wingdings" pitchFamily="2" charset="2"/>
              </a:rPr>
              <a:t>14</a:t>
            </a:r>
            <a:r>
              <a:rPr lang="ja-JP" altLang="en-US" sz="2000" b="1" dirty="0">
                <a:latin typeface="+mn-ea"/>
                <a:ea typeface="+mn-ea"/>
                <a:sym typeface="Wingdings" pitchFamily="2" charset="2"/>
              </a:rPr>
              <a:t>桁（例：</a:t>
            </a:r>
            <a:r>
              <a:rPr lang="en-US" altLang="ja-JP" sz="2000" b="1" dirty="0">
                <a:latin typeface="+mn-ea"/>
                <a:ea typeface="+mn-ea"/>
                <a:sym typeface="Wingdings" pitchFamily="2" charset="2"/>
              </a:rPr>
              <a:t>11111-22222-A000</a:t>
            </a:r>
            <a:r>
              <a:rPr lang="ja-JP" altLang="en-US" sz="2000" b="1" dirty="0" smtClean="0">
                <a:latin typeface="+mn-ea"/>
                <a:ea typeface="+mn-ea"/>
                <a:sym typeface="Wingdings" pitchFamily="2" charset="2"/>
              </a:rPr>
              <a:t>）</a:t>
            </a:r>
            <a:r>
              <a:rPr lang="ja-JP" altLang="en-US" sz="2000" b="1" dirty="0">
                <a:latin typeface="+mn-ea"/>
                <a:ea typeface="+mn-ea"/>
                <a:sym typeface="Wingdings" pitchFamily="2" charset="2"/>
              </a:rPr>
              <a:t>で</a:t>
            </a:r>
            <a:r>
              <a:rPr lang="ja-JP" altLang="en-US" sz="2000" b="1" dirty="0" smtClean="0">
                <a:latin typeface="+mn-ea"/>
                <a:ea typeface="+mn-ea"/>
                <a:sym typeface="Wingdings" pitchFamily="2" charset="2"/>
              </a:rPr>
              <a:t>入力　（</a:t>
            </a:r>
            <a:r>
              <a:rPr lang="ja-JP" altLang="en-US" sz="2000" b="1" dirty="0">
                <a:latin typeface="+mn-ea"/>
                <a:ea typeface="+mn-ea"/>
                <a:sym typeface="Wingdings" pitchFamily="2" charset="2"/>
              </a:rPr>
              <a:t>記載位置は別紙</a:t>
            </a:r>
            <a:r>
              <a:rPr lang="en-US" altLang="ja-JP" sz="2000" b="1" dirty="0" smtClean="0">
                <a:latin typeface="+mn-ea"/>
                <a:ea typeface="+mn-ea"/>
                <a:sym typeface="Wingdings" pitchFamily="2" charset="2"/>
              </a:rPr>
              <a:t>.1</a:t>
            </a:r>
            <a:r>
              <a:rPr lang="ja-JP" altLang="en-US" sz="2000" b="1" dirty="0" smtClean="0">
                <a:latin typeface="+mn-ea"/>
                <a:ea typeface="+mn-ea"/>
                <a:sym typeface="Wingdings" pitchFamily="2" charset="2"/>
              </a:rPr>
              <a:t>参照</a:t>
            </a:r>
            <a:r>
              <a:rPr lang="ja-JP" altLang="en-US" sz="2000" b="1" dirty="0">
                <a:latin typeface="+mn-ea"/>
                <a:ea typeface="+mn-ea"/>
                <a:sym typeface="Wingdings" pitchFamily="2" charset="2"/>
              </a:rPr>
              <a:t>）</a:t>
            </a:r>
          </a:p>
          <a:p>
            <a:endParaRPr lang="ja-JP" altLang="en-US" sz="2000" b="1" dirty="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en-US" altLang="ja-JP" sz="2000" b="1" dirty="0">
                <a:latin typeface="+mn-ea"/>
                <a:ea typeface="+mn-ea"/>
                <a:sym typeface="Wingdings" pitchFamily="2" charset="2"/>
              </a:rPr>
              <a:t>6-</a:t>
            </a:r>
            <a:r>
              <a:rPr lang="ja-JP" altLang="en-US" sz="2000" b="1" dirty="0" err="1">
                <a:latin typeface="+mn-ea"/>
                <a:ea typeface="+mn-ea"/>
                <a:sym typeface="Wingdings" pitchFamily="2" charset="2"/>
              </a:rPr>
              <a:t>、</a:t>
            </a:r>
            <a:r>
              <a:rPr lang="en-US" altLang="ja-JP" sz="2000" b="1" dirty="0">
                <a:latin typeface="+mn-ea"/>
                <a:ea typeface="+mn-ea"/>
                <a:sym typeface="Wingdings" pitchFamily="2" charset="2"/>
              </a:rPr>
              <a:t>7-</a:t>
            </a:r>
            <a:r>
              <a:rPr lang="ja-JP" altLang="en-US" sz="2000" b="1" dirty="0" err="1">
                <a:latin typeface="+mn-ea"/>
                <a:ea typeface="+mn-ea"/>
                <a:sym typeface="Wingdings" pitchFamily="2" charset="2"/>
              </a:rPr>
              <a:t>、</a:t>
            </a:r>
            <a:r>
              <a:rPr lang="en-US" altLang="ja-JP" sz="2000" b="1" dirty="0">
                <a:latin typeface="+mn-ea"/>
                <a:ea typeface="+mn-ea"/>
                <a:sym typeface="Wingdings" pitchFamily="2" charset="2"/>
              </a:rPr>
              <a:t>9-</a:t>
            </a:r>
            <a:r>
              <a:rPr lang="ja-JP" altLang="en-US" sz="2000" b="1" dirty="0">
                <a:latin typeface="+mn-ea"/>
                <a:ea typeface="+mn-ea"/>
                <a:sym typeface="Wingdings" pitchFamily="2" charset="2"/>
              </a:rPr>
              <a:t>等、</a:t>
            </a:r>
            <a:r>
              <a:rPr lang="en-US" altLang="ja-JP" sz="2000" b="1" dirty="0">
                <a:latin typeface="+mn-ea"/>
                <a:ea typeface="+mn-ea"/>
                <a:sym typeface="Wingdings" pitchFamily="2" charset="2"/>
              </a:rPr>
              <a:t>5</a:t>
            </a:r>
            <a:r>
              <a:rPr lang="ja-JP" altLang="en-US" sz="2000" b="1" dirty="0">
                <a:latin typeface="+mn-ea"/>
                <a:ea typeface="+mn-ea"/>
                <a:sym typeface="Wingdings" pitchFamily="2" charset="2"/>
              </a:rPr>
              <a:t>桁の前にある</a:t>
            </a:r>
            <a:r>
              <a:rPr lang="en-US" altLang="ja-JP" sz="2000" b="1" dirty="0">
                <a:latin typeface="+mn-ea"/>
                <a:ea typeface="+mn-ea"/>
                <a:sym typeface="Wingdings" pitchFamily="2" charset="2"/>
              </a:rPr>
              <a:t>1</a:t>
            </a:r>
            <a:r>
              <a:rPr lang="ja-JP" altLang="en-US" sz="2000" b="1" dirty="0">
                <a:latin typeface="+mn-ea"/>
                <a:ea typeface="+mn-ea"/>
                <a:sym typeface="Wingdings" pitchFamily="2" charset="2"/>
              </a:rPr>
              <a:t>桁のコードは入力</a:t>
            </a:r>
            <a:r>
              <a:rPr lang="ja-JP" altLang="en-US" sz="2000" b="1" dirty="0" smtClean="0">
                <a:latin typeface="+mn-ea"/>
                <a:ea typeface="+mn-ea"/>
                <a:sym typeface="Wingdings" pitchFamily="2" charset="2"/>
              </a:rPr>
              <a:t>しない</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図面、技術指示書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に記載</a:t>
            </a:r>
            <a:r>
              <a:rPr lang="ja-JP" altLang="en-US" sz="2000" b="1" dirty="0" smtClean="0">
                <a:latin typeface="+mn-ea"/>
                <a:ea typeface="+mn-ea"/>
                <a:sym typeface="Wingdings" pitchFamily="2" charset="2"/>
              </a:rPr>
              <a:t>の</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社内品番</a:t>
            </a:r>
            <a:r>
              <a:rPr lang="ja-JP" altLang="en-US" sz="2000" b="1" dirty="0">
                <a:latin typeface="+mn-ea"/>
                <a:ea typeface="+mn-ea"/>
                <a:sym typeface="Wingdings" pitchFamily="2" charset="2"/>
              </a:rPr>
              <a:t>の桁数が省略</a:t>
            </a:r>
            <a:r>
              <a:rPr lang="ja-JP" altLang="en-US" sz="2000" b="1" dirty="0" smtClean="0">
                <a:latin typeface="+mn-ea"/>
                <a:ea typeface="+mn-ea"/>
                <a:sym typeface="Wingdings" pitchFamily="2" charset="2"/>
              </a:rPr>
              <a:t>され</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ja-JP" altLang="en-US" sz="2000" b="1" dirty="0" err="1" smtClean="0">
                <a:latin typeface="+mn-ea"/>
                <a:ea typeface="+mn-ea"/>
                <a:sym typeface="Wingdings" pitchFamily="2" charset="2"/>
              </a:rPr>
              <a:t>て</a:t>
            </a:r>
            <a:r>
              <a:rPr lang="ja-JP" altLang="en-US" sz="2000" b="1" dirty="0" smtClean="0">
                <a:latin typeface="+mn-ea"/>
                <a:ea typeface="+mn-ea"/>
                <a:sym typeface="Wingdings" pitchFamily="2" charset="2"/>
              </a:rPr>
              <a:t>いる場合</a:t>
            </a:r>
            <a:r>
              <a:rPr lang="ja-JP" altLang="en-US" sz="2000" b="1" dirty="0">
                <a:latin typeface="+mn-ea"/>
                <a:ea typeface="+mn-ea"/>
                <a:sym typeface="Wingdings" pitchFamily="2" charset="2"/>
              </a:rPr>
              <a:t>、別紙</a:t>
            </a:r>
            <a:r>
              <a:rPr lang="en-US" altLang="ja-JP" sz="2000" b="1" dirty="0" smtClean="0">
                <a:latin typeface="+mn-ea"/>
                <a:ea typeface="+mn-ea"/>
                <a:sym typeface="Wingdings" pitchFamily="2" charset="2"/>
              </a:rPr>
              <a:t>.2</a:t>
            </a:r>
            <a:r>
              <a:rPr lang="ja-JP" altLang="en-US" sz="2000" b="1" dirty="0" smtClean="0">
                <a:latin typeface="+mn-ea"/>
                <a:ea typeface="+mn-ea"/>
                <a:sym typeface="Wingdings" pitchFamily="2" charset="2"/>
              </a:rPr>
              <a:t>の</a:t>
            </a:r>
            <a:r>
              <a:rPr lang="ja-JP" altLang="en-US" sz="2000" b="1" dirty="0">
                <a:latin typeface="+mn-ea"/>
                <a:ea typeface="+mn-ea"/>
                <a:sym typeface="Wingdings" pitchFamily="2" charset="2"/>
              </a:rPr>
              <a:t>方法</a:t>
            </a:r>
            <a:r>
              <a:rPr lang="ja-JP" altLang="en-US" sz="2000" b="1" dirty="0" smtClean="0">
                <a:latin typeface="+mn-ea"/>
                <a:ea typeface="+mn-ea"/>
                <a:sym typeface="Wingdings" pitchFamily="2" charset="2"/>
              </a:rPr>
              <a:t>で</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品番</a:t>
            </a:r>
            <a:r>
              <a:rPr lang="ja-JP" altLang="en-US" sz="2000" b="1" dirty="0">
                <a:latin typeface="+mn-ea"/>
                <a:ea typeface="+mn-ea"/>
                <a:sym typeface="Wingdings" pitchFamily="2" charset="2"/>
              </a:rPr>
              <a:t>を変換</a:t>
            </a:r>
          </a:p>
          <a:p>
            <a:endParaRPr lang="en-US" altLang="ja-JP" sz="2000" b="1" dirty="0" smtClean="0">
              <a:latin typeface="+mn-ea"/>
              <a:ea typeface="+mn-ea"/>
              <a:sym typeface="Wingdings" pitchFamily="2" charset="2"/>
            </a:endParaRPr>
          </a:p>
          <a:p>
            <a:endParaRPr lang="en-US" altLang="ja-JP" b="1" dirty="0" smtClean="0">
              <a:latin typeface="+mn-ea"/>
              <a:ea typeface="+mn-ea"/>
              <a:sym typeface="Wingdings" pitchFamily="2" charset="2"/>
            </a:endParaRPr>
          </a:p>
        </p:txBody>
      </p:sp>
      <p:grpSp>
        <p:nvGrpSpPr>
          <p:cNvPr id="6" name="グループ化 5"/>
          <p:cNvGrpSpPr/>
          <p:nvPr/>
        </p:nvGrpSpPr>
        <p:grpSpPr>
          <a:xfrm>
            <a:off x="4932040" y="4077072"/>
            <a:ext cx="3704128" cy="2160240"/>
            <a:chOff x="467544" y="4017764"/>
            <a:chExt cx="3704128" cy="216024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19870"/>
              <a:ext cx="3704128" cy="2130627"/>
            </a:xfrm>
            <a:prstGeom prst="rect">
              <a:avLst/>
            </a:prstGeom>
            <a:solidFill>
              <a:schemeClr val="bg1"/>
            </a:solidFill>
            <a:ln>
              <a:noFill/>
            </a:ln>
            <a:effectLst/>
          </p:spPr>
        </p:pic>
        <p:sp>
          <p:nvSpPr>
            <p:cNvPr id="8" name="角丸四角形 7"/>
            <p:cNvSpPr/>
            <p:nvPr/>
          </p:nvSpPr>
          <p:spPr>
            <a:xfrm>
              <a:off x="474340" y="4017764"/>
              <a:ext cx="1255810" cy="2160240"/>
            </a:xfrm>
            <a:prstGeom prst="roundRect">
              <a:avLst>
                <a:gd name="adj" fmla="val 3104"/>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07835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4BACD91C-C4A9-4D78-8098-3FF427E6EB30}" type="slidenum">
              <a:rPr lang="en-US" altLang="ja-JP" smtClean="0"/>
              <a:pPr>
                <a:defRPr/>
              </a:pPr>
              <a:t>9</a:t>
            </a:fld>
            <a:endParaRPr lang="en-US" altLang="ja-JP" dirty="0"/>
          </a:p>
        </p:txBody>
      </p:sp>
      <p:sp>
        <p:nvSpPr>
          <p:cNvPr id="3" name="タイトル 2"/>
          <p:cNvSpPr>
            <a:spLocks noGrp="1"/>
          </p:cNvSpPr>
          <p:nvPr>
            <p:ph type="title"/>
          </p:nvPr>
        </p:nvSpPr>
        <p:spPr>
          <a:xfrm>
            <a:off x="1475655" y="0"/>
            <a:ext cx="7496834" cy="981758"/>
          </a:xfrm>
        </p:spPr>
        <p:txBody>
          <a:bodyPr/>
          <a:lstStyle/>
          <a:p>
            <a:r>
              <a:rPr lang="ja-JP" altLang="en-US" b="1" dirty="0">
                <a:latin typeface="+mj-ea"/>
              </a:rPr>
              <a:t>２．データ入力時の注意ポイント</a:t>
            </a:r>
            <a:r>
              <a:rPr lang="en-US" altLang="ja-JP" b="1" dirty="0">
                <a:latin typeface="+mj-ea"/>
              </a:rPr>
              <a:t/>
            </a:r>
            <a:br>
              <a:rPr lang="en-US" altLang="ja-JP" b="1" dirty="0">
                <a:latin typeface="+mj-ea"/>
              </a:rPr>
            </a:br>
            <a:r>
              <a:rPr lang="ja-JP" altLang="en-US" b="1" dirty="0">
                <a:latin typeface="+mj-ea"/>
              </a:rPr>
              <a:t>　</a:t>
            </a:r>
            <a:r>
              <a:rPr lang="en-US" altLang="ja-JP" b="1" dirty="0" smtClean="0">
                <a:latin typeface="+mj-ea"/>
              </a:rPr>
              <a:t>2-2.</a:t>
            </a:r>
            <a:r>
              <a:rPr lang="ja-JP" altLang="en-US" b="1" dirty="0">
                <a:latin typeface="+mj-ea"/>
              </a:rPr>
              <a:t>納入部品情報</a:t>
            </a:r>
            <a:endParaRPr kumimoji="1" lang="ja-JP" altLang="en-US" b="1" dirty="0">
              <a:latin typeface="+mj-ea"/>
            </a:endParaRPr>
          </a:p>
        </p:txBody>
      </p:sp>
      <p:sp>
        <p:nvSpPr>
          <p:cNvPr id="4" name="テキスト ボックス 3"/>
          <p:cNvSpPr txBox="1"/>
          <p:nvPr/>
        </p:nvSpPr>
        <p:spPr bwMode="auto">
          <a:xfrm>
            <a:off x="611560" y="1268760"/>
            <a:ext cx="7992888" cy="3212024"/>
          </a:xfrm>
          <a:prstGeom prst="rect">
            <a:avLst/>
          </a:prstGeom>
          <a:noFill/>
          <a:ln w="25400">
            <a:noFill/>
          </a:ln>
          <a:extLst/>
        </p:spPr>
        <p:txBody>
          <a:bodyPr wrap="square" lIns="72000" tIns="36000" rIns="72000" bIns="36000" rtlCol="0" anchor="t" anchorCtr="0">
            <a:spAutoFit/>
          </a:bodyPr>
          <a:lstStyle/>
          <a:p>
            <a:r>
              <a:rPr lang="ja-JP" altLang="en-US" sz="2400" b="1" dirty="0" smtClean="0">
                <a:solidFill>
                  <a:srgbClr val="0000FF"/>
                </a:solidFill>
                <a:latin typeface="+mj-ea"/>
                <a:ea typeface="+mj-ea"/>
                <a:sym typeface="Wingdings" pitchFamily="2" charset="2"/>
              </a:rPr>
              <a:t>納入部品名称</a:t>
            </a:r>
            <a:endParaRPr lang="en-US" altLang="ja-JP" sz="2400" b="1" dirty="0">
              <a:solidFill>
                <a:srgbClr val="0000FF"/>
              </a:solidFill>
              <a:latin typeface="+mj-ea"/>
              <a:ea typeface="+mj-ea"/>
              <a:sym typeface="Wingdings" pitchFamily="2" charset="2"/>
            </a:endParaRPr>
          </a:p>
          <a:p>
            <a:endParaRPr lang="en-US" altLang="ja-JP" sz="2000" dirty="0">
              <a:latin typeface="+mj-ea"/>
              <a:ea typeface="+mj-ea"/>
              <a:sym typeface="Wingdings" pitchFamily="2" charset="2"/>
            </a:endParaRPr>
          </a:p>
          <a:p>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図面・技術指示書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に記載されて</a:t>
            </a:r>
            <a:r>
              <a:rPr lang="ja-JP" altLang="en-US" sz="2000" b="1" dirty="0" smtClean="0">
                <a:latin typeface="+mn-ea"/>
                <a:ea typeface="+mn-ea"/>
                <a:sym typeface="Wingdings" pitchFamily="2" charset="2"/>
              </a:rPr>
              <a:t>いる品名を入力</a:t>
            </a:r>
            <a:r>
              <a:rPr lang="ja-JP" altLang="en-US" sz="2000" b="1" dirty="0">
                <a:latin typeface="+mn-ea"/>
                <a:ea typeface="+mn-ea"/>
                <a:sym typeface="Wingdings" pitchFamily="2" charset="2"/>
              </a:rPr>
              <a:t>　</a:t>
            </a:r>
          </a:p>
          <a:p>
            <a:r>
              <a:rPr lang="ja-JP" altLang="en-US" sz="2000" b="1" dirty="0">
                <a:latin typeface="+mn-ea"/>
                <a:ea typeface="+mn-ea"/>
                <a:sym typeface="Wingdings" pitchFamily="2" charset="2"/>
              </a:rPr>
              <a:t>　　　　（記載位置は別紙</a:t>
            </a:r>
            <a:r>
              <a:rPr lang="en-US" altLang="ja-JP" sz="2000" b="1" dirty="0" smtClean="0">
                <a:latin typeface="+mn-ea"/>
                <a:ea typeface="+mn-ea"/>
                <a:sym typeface="Wingdings" pitchFamily="2" charset="2"/>
              </a:rPr>
              <a:t>.3</a:t>
            </a:r>
            <a:r>
              <a:rPr lang="ja-JP" altLang="en-US" sz="2000" b="1" dirty="0" smtClean="0">
                <a:latin typeface="+mn-ea"/>
                <a:ea typeface="+mn-ea"/>
                <a:sym typeface="Wingdings" pitchFamily="2" charset="2"/>
              </a:rPr>
              <a:t>参照）</a:t>
            </a:r>
            <a:endParaRPr lang="en-US" altLang="ja-JP" sz="2000" b="1" dirty="0" smtClean="0">
              <a:latin typeface="+mn-ea"/>
              <a:ea typeface="+mn-ea"/>
              <a:sym typeface="Wingdings" pitchFamily="2" charset="2"/>
            </a:endParaRPr>
          </a:p>
          <a:p>
            <a:endParaRPr lang="ja-JP" altLang="en-US" sz="2000" b="1" dirty="0">
              <a:latin typeface="+mn-ea"/>
              <a:ea typeface="+mn-ea"/>
              <a:sym typeface="Wingdings" pitchFamily="2" charset="2"/>
            </a:endParaRPr>
          </a:p>
          <a:p>
            <a:r>
              <a:rPr lang="ja-JP" altLang="en-US" sz="2000" b="1" dirty="0" smtClean="0">
                <a:latin typeface="+mn-ea"/>
                <a:ea typeface="+mn-ea"/>
                <a:sym typeface="Wingdings" pitchFamily="2" charset="2"/>
              </a:rPr>
              <a:t>　</a:t>
            </a:r>
            <a:r>
              <a:rPr lang="ja-JP" altLang="en-US" sz="2000" b="1" dirty="0" smtClean="0">
                <a:solidFill>
                  <a:srgbClr val="FF0000"/>
                </a:solidFill>
                <a:latin typeface="+mn-ea"/>
                <a:ea typeface="+mn-ea"/>
                <a:sym typeface="Wingdings" pitchFamily="2" charset="2"/>
              </a:rPr>
              <a:t>［注意点］</a:t>
            </a:r>
            <a:endParaRPr lang="en-US" altLang="ja-JP" sz="2000" b="1" dirty="0" smtClean="0">
              <a:solidFill>
                <a:srgbClr val="FF0000"/>
              </a:solidFill>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ja-JP" altLang="en-US" sz="2000" b="1" dirty="0">
                <a:latin typeface="+mn-ea"/>
                <a:ea typeface="+mn-ea"/>
                <a:sym typeface="Wingdings" pitchFamily="2" charset="2"/>
              </a:rPr>
              <a:t>　・図面と技術指示書</a:t>
            </a:r>
            <a:r>
              <a:rPr lang="en-US" altLang="ja-JP" sz="2000" b="1" dirty="0">
                <a:latin typeface="+mn-ea"/>
                <a:ea typeface="+mn-ea"/>
                <a:sym typeface="Wingdings" pitchFamily="2" charset="2"/>
              </a:rPr>
              <a:t>A</a:t>
            </a:r>
            <a:r>
              <a:rPr lang="ja-JP" altLang="en-US" sz="2000" b="1" dirty="0">
                <a:latin typeface="+mn-ea"/>
                <a:ea typeface="+mn-ea"/>
                <a:sym typeface="Wingdings" pitchFamily="2" charset="2"/>
              </a:rPr>
              <a:t>が異なる場合、図面の品名を</a:t>
            </a:r>
            <a:r>
              <a:rPr lang="ja-JP" altLang="en-US" sz="2000" b="1" dirty="0" smtClean="0">
                <a:latin typeface="+mn-ea"/>
                <a:ea typeface="+mn-ea"/>
                <a:sym typeface="Wingdings" pitchFamily="2" charset="2"/>
              </a:rPr>
              <a:t>入力</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a:t>
            </a:r>
            <a:r>
              <a:rPr lang="en-US" altLang="ja-JP" sz="2000" b="1" dirty="0">
                <a:latin typeface="+mn-ea"/>
                <a:ea typeface="+mn-ea"/>
                <a:sym typeface="Wingdings" pitchFamily="2" charset="2"/>
              </a:rPr>
              <a:t>,</a:t>
            </a:r>
            <a:r>
              <a:rPr lang="ja-JP" altLang="en-US" sz="2000" b="1" dirty="0">
                <a:latin typeface="+mn-ea"/>
                <a:ea typeface="+mn-ea"/>
                <a:sym typeface="Wingdings" pitchFamily="2" charset="2"/>
              </a:rPr>
              <a:t>（カンマ）」「　（半角スペース）</a:t>
            </a:r>
            <a:r>
              <a:rPr lang="ja-JP" altLang="en-US" sz="2000" b="1" dirty="0" smtClean="0">
                <a:latin typeface="+mn-ea"/>
                <a:ea typeface="+mn-ea"/>
                <a:sym typeface="Wingdings" pitchFamily="2" charset="2"/>
              </a:rPr>
              <a:t>」</a:t>
            </a:r>
            <a:endParaRPr lang="en-US" altLang="ja-JP" sz="2000" b="1" dirty="0" smtClean="0">
              <a:latin typeface="+mn-ea"/>
              <a:ea typeface="+mn-ea"/>
              <a:sym typeface="Wingdings" pitchFamily="2" charset="2"/>
            </a:endParaRPr>
          </a:p>
          <a:p>
            <a:r>
              <a:rPr lang="ja-JP" altLang="en-US" sz="2000" b="1" dirty="0">
                <a:latin typeface="+mn-ea"/>
                <a:ea typeface="+mn-ea"/>
                <a:sym typeface="Wingdings" pitchFamily="2" charset="2"/>
              </a:rPr>
              <a:t>　</a:t>
            </a:r>
            <a:r>
              <a:rPr lang="ja-JP" altLang="en-US" sz="2000" b="1" dirty="0" smtClean="0">
                <a:latin typeface="+mn-ea"/>
                <a:ea typeface="+mn-ea"/>
                <a:sym typeface="Wingdings" pitchFamily="2" charset="2"/>
              </a:rPr>
              <a:t>　　　等</a:t>
            </a:r>
            <a:r>
              <a:rPr lang="ja-JP" altLang="en-US" sz="2000" b="1" dirty="0">
                <a:latin typeface="+mn-ea"/>
                <a:ea typeface="+mn-ea"/>
                <a:sym typeface="Wingdings" pitchFamily="2" charset="2"/>
              </a:rPr>
              <a:t>も正確に</a:t>
            </a:r>
            <a:r>
              <a:rPr lang="ja-JP" altLang="en-US" sz="2000" b="1" dirty="0" smtClean="0">
                <a:latin typeface="+mn-ea"/>
                <a:ea typeface="+mn-ea"/>
                <a:sym typeface="Wingdings" pitchFamily="2" charset="2"/>
              </a:rPr>
              <a:t>入力</a:t>
            </a:r>
            <a:endParaRPr lang="ja-JP" altLang="en-US" sz="2000" b="1" dirty="0">
              <a:latin typeface="+mn-ea"/>
              <a:ea typeface="+mn-ea"/>
              <a:sym typeface="Wingdings" pitchFamily="2" charset="2"/>
            </a:endParaRPr>
          </a:p>
        </p:txBody>
      </p:sp>
      <p:grpSp>
        <p:nvGrpSpPr>
          <p:cNvPr id="5" name="グループ化 4"/>
          <p:cNvGrpSpPr/>
          <p:nvPr/>
        </p:nvGrpSpPr>
        <p:grpSpPr>
          <a:xfrm>
            <a:off x="4932040" y="4149080"/>
            <a:ext cx="3704128" cy="2160240"/>
            <a:chOff x="467544" y="4017764"/>
            <a:chExt cx="3704128" cy="216024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19870"/>
              <a:ext cx="3704128" cy="2130627"/>
            </a:xfrm>
            <a:prstGeom prst="rect">
              <a:avLst/>
            </a:prstGeom>
            <a:solidFill>
              <a:schemeClr val="bg1"/>
            </a:solidFill>
            <a:ln>
              <a:noFill/>
            </a:ln>
            <a:effectLst/>
          </p:spPr>
        </p:pic>
        <p:sp>
          <p:nvSpPr>
            <p:cNvPr id="7" name="角丸四角形 6"/>
            <p:cNvSpPr/>
            <p:nvPr/>
          </p:nvSpPr>
          <p:spPr>
            <a:xfrm>
              <a:off x="1757040" y="4017764"/>
              <a:ext cx="1512764" cy="2160240"/>
            </a:xfrm>
            <a:prstGeom prst="roundRect">
              <a:avLst>
                <a:gd name="adj" fmla="val 3104"/>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39514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w="25400">
          <a:noFill/>
        </a:ln>
        <a:extLst/>
      </a:spPr>
      <a:bodyPr wrap="none" lIns="72000" tIns="36000" rIns="72000" bIns="36000" rtlCol="0" anchor="ctr" anchorCtr="0">
        <a:spAutoFit/>
      </a:bodyPr>
      <a:lstStyle>
        <a:defPPr marL="0" indent="0" algn="ctr" eaLnBrk="1" hangingPunct="1">
          <a:spcBef>
            <a:spcPct val="0"/>
          </a:spcBef>
          <a:buFont typeface="Arial" charset="0"/>
          <a:buNone/>
          <a:defRPr sz="2400" dirty="0" smtClean="0">
            <a:latin typeface="+mj-ea"/>
            <a:ea typeface="+mj-ea"/>
            <a:sym typeface="Wingdings" pitchFamily="2" charset="2"/>
          </a:defRPr>
        </a:defPPr>
      </a:lstStyle>
    </a:tx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12782</TotalTime>
  <Words>5507</Words>
  <Application>Microsoft Office PowerPoint</Application>
  <PresentationFormat>画面に合わせる (4:3)</PresentationFormat>
  <Paragraphs>702</Paragraphs>
  <Slides>48</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48</vt:i4>
      </vt:variant>
    </vt:vector>
  </HeadingPairs>
  <TitlesOfParts>
    <vt:vector size="56" baseType="lpstr">
      <vt:lpstr>ＭＳ Ｐゴシック</vt:lpstr>
      <vt:lpstr>ＭＳ Ｐ明朝</vt:lpstr>
      <vt:lpstr>ＭＳ ゴシック</vt:lpstr>
      <vt:lpstr>Arial</vt:lpstr>
      <vt:lpstr>Calibri</vt:lpstr>
      <vt:lpstr>Tahoma</vt:lpstr>
      <vt:lpstr>Wingdings</vt:lpstr>
      <vt:lpstr>Blends</vt:lpstr>
      <vt:lpstr>PowerPoint プレゼンテーション</vt:lpstr>
      <vt:lpstr>目次</vt:lpstr>
      <vt:lpstr>目次</vt:lpstr>
      <vt:lpstr>目次</vt:lpstr>
      <vt:lpstr>１．はじめに</vt:lpstr>
      <vt:lpstr>１．はじめに</vt:lpstr>
      <vt:lpstr>２．データ入力時の注意ポイント 　2-1.基本情報　　</vt:lpstr>
      <vt:lpstr>２．データ入力時の注意ポイント 　2-2.納入部品情報　</vt:lpstr>
      <vt:lpstr>２．データ入力時の注意ポイント 　2-2.納入部品情報</vt:lpstr>
      <vt:lpstr>２．データ入力時の注意ポイント 　2-3.部品構成情報</vt:lpstr>
      <vt:lpstr>２．データ入力時の注意ポイント 　2-3.部品構成情報</vt:lpstr>
      <vt:lpstr>２．データ入力時の注意ポイント 　2-3.部品構成情報</vt:lpstr>
      <vt:lpstr>２．データ入力時の注意ポイント 　2-3.部品構成情報</vt:lpstr>
      <vt:lpstr>２．データ入力時の注意ポイント 　2-3.部品構成情報</vt:lpstr>
      <vt:lpstr>２．データ入力時の注意ポイント 　2-3.部品構成情報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2-4.構成材料情報</vt:lpstr>
      <vt:lpstr>２．データ入力時の注意ポイント 　2-5.物質情報</vt:lpstr>
      <vt:lpstr>２．データ入力時の注意ポイント 　2-5.物質情報</vt:lpstr>
      <vt:lpstr>２．データ入力時の注意ポイント 　2-5.物質情報</vt:lpstr>
      <vt:lpstr>２．データ入力時の注意ポイント 　2-5.物質情報</vt:lpstr>
      <vt:lpstr>２．データ入力時の注意ポイント 　2-5.物質情報</vt:lpstr>
      <vt:lpstr>２．データ入力時の注意ポイント 　2-5.物質情報</vt:lpstr>
      <vt:lpstr>２．データ入力時の注意ポイント 　2-6.リサイクル情報</vt:lpstr>
      <vt:lpstr>２．データ入力時の注意ポイント 　2-7.その他</vt:lpstr>
      <vt:lpstr>３．データ提出時の注意ポイント 　3-1.入力データ確認</vt:lpstr>
      <vt:lpstr>３．データ提出時の注意ポイント 　 3-1.入力データ確認</vt:lpstr>
      <vt:lpstr>３．データ提出時の注意ポイント 　3-2.提出データ</vt:lpstr>
      <vt:lpstr>３．データ提出時の注意ポイント 　3-2.提出データ</vt:lpstr>
      <vt:lpstr>３．データ提出時の注意ポイント 　3-2.提出データ</vt:lpstr>
      <vt:lpstr>４．問い合わせ先 　</vt:lpstr>
      <vt:lpstr>PowerPoint プレゼンテーション</vt:lpstr>
      <vt:lpstr>納入部品番号・構成部品番号の記載位置</vt:lpstr>
      <vt:lpstr>部品番号の変換方法</vt:lpstr>
      <vt:lpstr>納入部品名称・構成部品名称の記載位置</vt:lpstr>
      <vt:lpstr>納入部品名称・構成部品名称の記載位置</vt:lpstr>
      <vt:lpstr>支給部品の定義</vt:lpstr>
      <vt:lpstr>支給材料で報告出来る場合</vt:lpstr>
      <vt:lpstr>支給材料で報告出来ない場合</vt:lpstr>
      <vt:lpstr>TG指定材料の材質表示入力の注意点</vt:lpstr>
      <vt:lpstr>改定履歴</vt:lpstr>
    </vt:vector>
  </TitlesOfParts>
  <Company>豊田合成株式会社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tg20259</dc:creator>
  <cp:lastModifiedBy>太田 直美(Naomi Ota)</cp:lastModifiedBy>
  <cp:revision>802</cp:revision>
  <cp:lastPrinted>2023-07-05T07:53:10Z</cp:lastPrinted>
  <dcterms:created xsi:type="dcterms:W3CDTF">2013-03-14T02:02:13Z</dcterms:created>
  <dcterms:modified xsi:type="dcterms:W3CDTF">2023-07-06T10:14:05Z</dcterms:modified>
</cp:coreProperties>
</file>