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38"/>
  </p:notesMasterIdLst>
  <p:handoutMasterIdLst>
    <p:handoutMasterId r:id="rId39"/>
  </p:handoutMasterIdLst>
  <p:sldIdLst>
    <p:sldId id="256" r:id="rId2"/>
    <p:sldId id="364" r:id="rId3"/>
    <p:sldId id="410" r:id="rId4"/>
    <p:sldId id="411" r:id="rId5"/>
    <p:sldId id="381" r:id="rId6"/>
    <p:sldId id="367" r:id="rId7"/>
    <p:sldId id="375" r:id="rId8"/>
    <p:sldId id="376" r:id="rId9"/>
    <p:sldId id="382" r:id="rId10"/>
    <p:sldId id="392" r:id="rId11"/>
    <p:sldId id="391" r:id="rId12"/>
    <p:sldId id="372" r:id="rId13"/>
    <p:sldId id="393" r:id="rId14"/>
    <p:sldId id="394" r:id="rId15"/>
    <p:sldId id="401" r:id="rId16"/>
    <p:sldId id="373" r:id="rId17"/>
    <p:sldId id="390" r:id="rId18"/>
    <p:sldId id="402" r:id="rId19"/>
    <p:sldId id="403" r:id="rId20"/>
    <p:sldId id="379" r:id="rId21"/>
    <p:sldId id="404" r:id="rId22"/>
    <p:sldId id="405" r:id="rId23"/>
    <p:sldId id="385" r:id="rId24"/>
    <p:sldId id="366" r:id="rId25"/>
    <p:sldId id="389" r:id="rId26"/>
    <p:sldId id="409" r:id="rId27"/>
    <p:sldId id="386" r:id="rId28"/>
    <p:sldId id="374" r:id="rId29"/>
    <p:sldId id="406" r:id="rId30"/>
    <p:sldId id="380" r:id="rId31"/>
    <p:sldId id="365" r:id="rId32"/>
    <p:sldId id="387" r:id="rId33"/>
    <p:sldId id="407" r:id="rId34"/>
    <p:sldId id="408" r:id="rId35"/>
    <p:sldId id="384" r:id="rId36"/>
    <p:sldId id="343" r:id="rId3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modifyVerifier cryptProviderType="rsaAES" cryptAlgorithmClass="hash" cryptAlgorithmType="typeAny" cryptAlgorithmSid="14" spinCount="100000" saltData="JIFH5hID0Z+rN/c8Q3Z4qw==" hashData="iEg8PA6yF1WFXvYZbwR/vQ8Uv7T4AaFwlY6MiF3SRo2WQ71J/4XkqFNpIKDvCXhqKpaIOL/F8ilcwO4KZ0bXg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FF"/>
    <a:srgbClr val="FFFFCC"/>
    <a:srgbClr val="0F6FC6"/>
    <a:srgbClr val="17406D"/>
    <a:srgbClr val="FF00FF"/>
    <a:srgbClr val="FF9900"/>
    <a:srgbClr val="0066FF"/>
    <a:srgbClr val="6600FF"/>
    <a:srgbClr val="862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7" autoAdjust="0"/>
    <p:restoredTop sz="98201" autoAdjust="0"/>
  </p:normalViewPr>
  <p:slideViewPr>
    <p:cSldViewPr>
      <p:cViewPr varScale="1">
        <p:scale>
          <a:sx n="123" d="100"/>
          <a:sy n="123" d="100"/>
        </p:scale>
        <p:origin x="936" y="90"/>
      </p:cViewPr>
      <p:guideLst>
        <p:guide orient="horz" pos="2160"/>
        <p:guide pos="2880"/>
      </p:guideLst>
    </p:cSldViewPr>
  </p:slideViewPr>
  <p:outlineViewPr>
    <p:cViewPr>
      <p:scale>
        <a:sx n="33" d="100"/>
        <a:sy n="33" d="100"/>
      </p:scale>
      <p:origin x="0" y="3942"/>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1" d="100"/>
          <a:sy n="51" d="100"/>
        </p:scale>
        <p:origin x="-2958"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en-US" altLang="ja-JP"/>
              <a:t>111</a:t>
            </a:r>
          </a:p>
        </p:txBody>
      </p:sp>
      <p:sp>
        <p:nvSpPr>
          <p:cNvPr id="78851" name="Rectangle 3"/>
          <p:cNvSpPr>
            <a:spLocks noGrp="1" noChangeArrowheads="1"/>
          </p:cNvSpPr>
          <p:nvPr>
            <p:ph type="dt" sz="quarter"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78852"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ltLang="ja-JP"/>
              <a:t>No Data  No Market</a:t>
            </a:r>
          </a:p>
        </p:txBody>
      </p:sp>
      <p:sp>
        <p:nvSpPr>
          <p:cNvPr id="78853" name="Rectangle 5"/>
          <p:cNvSpPr>
            <a:spLocks noGrp="1" noChangeArrowheads="1"/>
          </p:cNvSpPr>
          <p:nvPr>
            <p:ph type="sldNum" sz="quarter" idx="3"/>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B96E62-3D9E-4B53-838C-619F3FEBEA84}" type="slidenum">
              <a:rPr lang="en-US" altLang="ja-JP"/>
              <a:pPr>
                <a:defRPr/>
              </a:pPr>
              <a:t>‹#›</a:t>
            </a:fld>
            <a:endParaRPr lang="en-US" altLang="ja-JP"/>
          </a:p>
        </p:txBody>
      </p:sp>
    </p:spTree>
    <p:extLst>
      <p:ext uri="{BB962C8B-B14F-4D97-AF65-F5344CB8AC3E}">
        <p14:creationId xmlns:p14="http://schemas.microsoft.com/office/powerpoint/2010/main" val="2560644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en-US" altLang="ja-JP"/>
              <a:t>111</a:t>
            </a:r>
          </a:p>
        </p:txBody>
      </p:sp>
      <p:sp>
        <p:nvSpPr>
          <p:cNvPr id="8195"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3584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ltLang="ja-JP"/>
              <a:t>No Data  No Market</a:t>
            </a:r>
          </a:p>
        </p:txBody>
      </p:sp>
      <p:sp>
        <p:nvSpPr>
          <p:cNvPr id="8199"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47DEEAF-B898-4445-A9A7-AFEC6B845280}" type="slidenum">
              <a:rPr lang="en-US" altLang="ja-JP"/>
              <a:pPr>
                <a:defRPr/>
              </a:pPr>
              <a:t>‹#›</a:t>
            </a:fld>
            <a:endParaRPr lang="en-US" altLang="ja-JP"/>
          </a:p>
        </p:txBody>
      </p:sp>
    </p:spTree>
    <p:extLst>
      <p:ext uri="{BB962C8B-B14F-4D97-AF65-F5344CB8AC3E}">
        <p14:creationId xmlns:p14="http://schemas.microsoft.com/office/powerpoint/2010/main" val="39256458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D08B4675-DD90-4884-AFEC-E79AA55EACA8}" type="slidenum">
              <a:rPr lang="en-US" altLang="ja-JP" smtClean="0">
                <a:ea typeface="ＭＳ Ｐゴシック" pitchFamily="50" charset="-128"/>
              </a:rPr>
              <a:pPr eaLnBrk="1" hangingPunct="1">
                <a:spcBef>
                  <a:spcPct val="0"/>
                </a:spcBef>
              </a:pPr>
              <a:t>1</a:t>
            </a:fld>
            <a:endParaRPr lang="en-US" altLang="ja-JP">
              <a:ea typeface="ＭＳ Ｐゴシック" pitchFamily="50"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xfrm>
            <a:off x="7890374" y="479"/>
            <a:ext cx="1258887" cy="476193"/>
          </a:xfrm>
          <a:ln/>
        </p:spPr>
        <p:txBody>
          <a:bodyPr anchor="ctr" anchorCtr="0"/>
          <a:lstStyle>
            <a:lvl1pPr>
              <a:defRPr/>
            </a:lvl1pPr>
          </a:lstStyle>
          <a:p>
            <a:pPr>
              <a:defRPr/>
            </a:pPr>
            <a:fld id="{4BACD91C-C4A9-4D78-8098-3FF427E6EB30}" type="slidenum">
              <a:rPr lang="en-US" altLang="ja-JP"/>
              <a:pPr>
                <a:defRPr/>
              </a:pPr>
              <a:t>‹#›</a:t>
            </a:fld>
            <a:r>
              <a:rPr lang="ja-JP" altLang="en-US" dirty="0"/>
              <a:t>／</a:t>
            </a:r>
            <a:r>
              <a:rPr lang="en-US" altLang="ja-JP" dirty="0"/>
              <a:t>40</a:t>
            </a:r>
          </a:p>
        </p:txBody>
      </p:sp>
      <p:sp>
        <p:nvSpPr>
          <p:cNvPr id="10" name="タイトル 9"/>
          <p:cNvSpPr>
            <a:spLocks noGrp="1"/>
          </p:cNvSpPr>
          <p:nvPr>
            <p:ph type="title"/>
          </p:nvPr>
        </p:nvSpPr>
        <p:spPr>
          <a:xfrm>
            <a:off x="1475656" y="0"/>
            <a:ext cx="6332094" cy="981758"/>
          </a:xfrm>
          <a:prstGeom prst="rect">
            <a:avLst/>
          </a:prstGeom>
        </p:spPr>
        <p:txBody>
          <a:bodyPr anchor="ctr" anchorCtr="0"/>
          <a:lstStyle>
            <a:lvl1pPr>
              <a:defRPr sz="2400"/>
            </a:lvl1pPr>
          </a:lstStyle>
          <a:p>
            <a:r>
              <a:rPr kumimoji="1" lang="ja-JP" altLang="en-US" dirty="0"/>
              <a:t>マスター タイトルの書式設定</a:t>
            </a:r>
          </a:p>
        </p:txBody>
      </p:sp>
      <p:sp>
        <p:nvSpPr>
          <p:cNvPr id="11" name="テキスト ボックス 10"/>
          <p:cNvSpPr txBox="1"/>
          <p:nvPr userDrawn="1"/>
        </p:nvSpPr>
        <p:spPr>
          <a:xfrm>
            <a:off x="3508" y="6516052"/>
            <a:ext cx="8516482" cy="369332"/>
          </a:xfrm>
          <a:prstGeom prst="rect">
            <a:avLst/>
          </a:prstGeom>
          <a:solidFill>
            <a:schemeClr val="accent1"/>
          </a:solidFill>
        </p:spPr>
        <p:txBody>
          <a:bodyPr wrap="square" rtlCol="0">
            <a:spAutoFit/>
          </a:bodyPr>
          <a:lstStyle/>
          <a:p>
            <a:pPr algn="l"/>
            <a:r>
              <a:rPr kumimoji="1" lang="en-US" altLang="ja-JP" sz="1800" b="1" dirty="0">
                <a:solidFill>
                  <a:schemeClr val="bg1"/>
                </a:solidFill>
                <a:latin typeface="+mj-ea"/>
                <a:ea typeface="+mj-ea"/>
              </a:rPr>
              <a:t>No Data No Market</a:t>
            </a:r>
            <a:r>
              <a:rPr kumimoji="1" lang="ja-JP" altLang="en-US" sz="1800" b="1" dirty="0">
                <a:solidFill>
                  <a:schemeClr val="bg1"/>
                </a:solidFill>
                <a:latin typeface="+mj-ea"/>
                <a:ea typeface="+mj-ea"/>
              </a:rPr>
              <a:t>　　　　　　　　　　　　　　　　　　　　　　</a:t>
            </a:r>
            <a:r>
              <a:rPr kumimoji="1" lang="en-US" altLang="ja-JP" sz="1800" b="1" dirty="0">
                <a:solidFill>
                  <a:schemeClr val="bg1"/>
                </a:solidFill>
                <a:latin typeface="+mj-ea"/>
                <a:ea typeface="+mj-ea"/>
              </a:rPr>
              <a:t>TOYODA</a:t>
            </a:r>
            <a:r>
              <a:rPr kumimoji="1" lang="ja-JP" altLang="en-US" sz="1800" b="1" dirty="0">
                <a:solidFill>
                  <a:schemeClr val="bg1"/>
                </a:solidFill>
                <a:latin typeface="+mj-ea"/>
                <a:ea typeface="+mj-ea"/>
              </a:rPr>
              <a:t>　</a:t>
            </a:r>
            <a:r>
              <a:rPr kumimoji="1" lang="en-US" altLang="ja-JP" sz="1800" b="1" dirty="0">
                <a:solidFill>
                  <a:schemeClr val="bg1"/>
                </a:solidFill>
                <a:latin typeface="+mj-ea"/>
                <a:ea typeface="+mj-ea"/>
              </a:rPr>
              <a:t>GOSEI</a:t>
            </a:r>
            <a:r>
              <a:rPr kumimoji="1" lang="ja-JP" altLang="en-US" sz="1800" b="1" dirty="0">
                <a:solidFill>
                  <a:schemeClr val="bg1"/>
                </a:solidFill>
                <a:latin typeface="+mj-ea"/>
                <a:ea typeface="+mj-ea"/>
              </a:rPr>
              <a:t>　</a:t>
            </a:r>
            <a:r>
              <a:rPr kumimoji="1" lang="en-US" altLang="ja-JP" sz="1800" b="1" dirty="0">
                <a:solidFill>
                  <a:schemeClr val="bg1"/>
                </a:solidFill>
                <a:latin typeface="+mj-ea"/>
                <a:ea typeface="+mj-ea"/>
              </a:rPr>
              <a:t>CO.,LTD.</a:t>
            </a: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990" y="6516051"/>
            <a:ext cx="624010" cy="369331"/>
          </a:xfrm>
          <a:prstGeom prst="rect">
            <a:avLst/>
          </a:prstGeom>
        </p:spPr>
      </p:pic>
      <p:sp>
        <p:nvSpPr>
          <p:cNvPr id="4" name="テキスト ボックス 3">
            <a:extLst>
              <a:ext uri="{FF2B5EF4-FFF2-40B4-BE49-F238E27FC236}">
                <a16:creationId xmlns:a16="http://schemas.microsoft.com/office/drawing/2014/main" id="{6BA3DC05-839D-4F8C-AF14-8C81A1D2EDDB}"/>
              </a:ext>
            </a:extLst>
          </p:cNvPr>
          <p:cNvSpPr txBox="1"/>
          <p:nvPr userDrawn="1"/>
        </p:nvSpPr>
        <p:spPr bwMode="auto">
          <a:xfrm>
            <a:off x="971600" y="1124744"/>
            <a:ext cx="504056" cy="216023"/>
          </a:xfrm>
          <a:prstGeom prst="rect">
            <a:avLst/>
          </a:prstGeom>
          <a:noFill/>
          <a:ln w="9525">
            <a:noFill/>
          </a:ln>
        </p:spPr>
        <p:txBody>
          <a:bodyPr wrap="square" lIns="72000" tIns="36000" rIns="72000" bIns="36000" rtlCol="0" anchor="t" anchorCtr="0">
            <a:spAutoFit/>
          </a:bodyPr>
          <a:lstStyle/>
          <a:p>
            <a:pPr marL="0" indent="0" eaLnBrk="1" hangingPunct="1">
              <a:spcBef>
                <a:spcPct val="0"/>
              </a:spcBef>
              <a:buFont typeface="Arial" charset="0"/>
              <a:buNone/>
            </a:pPr>
            <a:r>
              <a:rPr kumimoji="1" lang="en-US" altLang="ja-JP" sz="900" b="1" dirty="0">
                <a:solidFill>
                  <a:srgbClr val="0000FF"/>
                </a:solidFill>
                <a:latin typeface="+mj-ea"/>
                <a:ea typeface="+mj-ea"/>
                <a:sym typeface="Wingdings" pitchFamily="2" charset="2"/>
              </a:rPr>
              <a:t>Parts</a:t>
            </a:r>
            <a:endParaRPr kumimoji="1" lang="ja-JP" altLang="en-US" sz="900" b="1" dirty="0">
              <a:solidFill>
                <a:srgbClr val="0000FF"/>
              </a:solidFill>
              <a:latin typeface="+mj-ea"/>
              <a:ea typeface="+mj-ea"/>
              <a:sym typeface="Wingdings" pitchFamily="2" charset="2"/>
            </a:endParaRPr>
          </a:p>
        </p:txBody>
      </p:sp>
    </p:spTree>
    <p:extLst>
      <p:ext uri="{BB962C8B-B14F-4D97-AF65-F5344CB8AC3E}">
        <p14:creationId xmlns:p14="http://schemas.microsoft.com/office/powerpoint/2010/main" val="2552648460"/>
      </p:ext>
    </p:extLst>
  </p:cSld>
  <p:clrMapOvr>
    <a:masterClrMapping/>
  </p:clrMapOvr>
  <p:hf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42913" y="2984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27" name="Rectangle 3"/>
          <p:cNvSpPr>
            <a:spLocks noChangeArrowheads="1"/>
          </p:cNvSpPr>
          <p:nvPr/>
        </p:nvSpPr>
        <p:spPr bwMode="ltGray">
          <a:xfrm>
            <a:off x="825500" y="2984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28" name="Rectangle 4"/>
          <p:cNvSpPr>
            <a:spLocks noChangeArrowheads="1"/>
          </p:cNvSpPr>
          <p:nvPr/>
        </p:nvSpPr>
        <p:spPr bwMode="ltGray">
          <a:xfrm>
            <a:off x="566738" y="7207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29" name="Rectangle 5"/>
          <p:cNvSpPr>
            <a:spLocks noChangeArrowheads="1"/>
          </p:cNvSpPr>
          <p:nvPr/>
        </p:nvSpPr>
        <p:spPr bwMode="ltGray">
          <a:xfrm>
            <a:off x="925513" y="684213"/>
            <a:ext cx="368300"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0" name="Rectangle 6"/>
          <p:cNvSpPr>
            <a:spLocks noChangeArrowheads="1"/>
          </p:cNvSpPr>
          <p:nvPr/>
        </p:nvSpPr>
        <p:spPr bwMode="ltGray">
          <a:xfrm>
            <a:off x="152400" y="6477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1" name="Rectangle 7"/>
          <p:cNvSpPr>
            <a:spLocks noChangeArrowheads="1"/>
          </p:cNvSpPr>
          <p:nvPr/>
        </p:nvSpPr>
        <p:spPr bwMode="gray">
          <a:xfrm>
            <a:off x="787400" y="1905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2" name="Rectangle 8"/>
          <p:cNvSpPr>
            <a:spLocks noChangeArrowheads="1"/>
          </p:cNvSpPr>
          <p:nvPr/>
        </p:nvSpPr>
        <p:spPr bwMode="gray">
          <a:xfrm>
            <a:off x="468313" y="9810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6160" name="Rectangle 16"/>
          <p:cNvSpPr>
            <a:spLocks noGrp="1" noChangeArrowheads="1"/>
          </p:cNvSpPr>
          <p:nvPr>
            <p:ph type="sldNum" sz="quarter" idx="4"/>
          </p:nvPr>
        </p:nvSpPr>
        <p:spPr bwMode="auto">
          <a:xfrm>
            <a:off x="7885113" y="260350"/>
            <a:ext cx="12588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b="1">
                <a:latin typeface="ＭＳ ゴシック" pitchFamily="49" charset="-128"/>
                <a:ea typeface="ＭＳ ゴシック" pitchFamily="49" charset="-128"/>
              </a:defRPr>
            </a:lvl1pPr>
          </a:lstStyle>
          <a:p>
            <a:pPr>
              <a:defRPr/>
            </a:pPr>
            <a:fld id="{B1B87E10-01B6-41F4-BC4F-85D1E622F2B2}" type="slidenum">
              <a:rPr lang="en-US" altLang="ja-JP"/>
              <a:pPr>
                <a:defRPr/>
              </a:pPr>
              <a:t>‹#›</a:t>
            </a:fld>
            <a:r>
              <a:rPr lang="ja-JP" altLang="en-US"/>
              <a:t>／</a:t>
            </a:r>
            <a:r>
              <a:rPr lang="en-US" altLang="ja-JP"/>
              <a:t>12</a:t>
            </a:r>
          </a:p>
        </p:txBody>
      </p:sp>
      <p:sp>
        <p:nvSpPr>
          <p:cNvPr id="10" name="テキスト プレースホルダー 4"/>
          <p:cNvSpPr txBox="1">
            <a:spLocks/>
          </p:cNvSpPr>
          <p:nvPr userDrawn="1"/>
        </p:nvSpPr>
        <p:spPr>
          <a:xfrm>
            <a:off x="745121" y="977048"/>
            <a:ext cx="1295822" cy="503386"/>
          </a:xfrm>
          <a:prstGeom prst="rect">
            <a:avLst/>
          </a:prstGeom>
        </p:spPr>
        <p:txBody>
          <a:bodyPr/>
          <a:lstStyle>
            <a:lvl1pPr marL="0" indent="0" algn="l" rtl="0" eaLnBrk="0" fontAlgn="base" hangingPunct="0">
              <a:spcBef>
                <a:spcPct val="20000"/>
              </a:spcBef>
              <a:spcAft>
                <a:spcPct val="0"/>
              </a:spcAft>
              <a:buClr>
                <a:schemeClr val="folHlink"/>
              </a:buClr>
              <a:buSzPct val="60000"/>
              <a:buFont typeface="Wingdings" pitchFamily="2" charset="2"/>
              <a:buNone/>
              <a:defRPr kumimoji="1" sz="1000">
                <a:solidFill>
                  <a:srgbClr val="0000FF"/>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r>
              <a:rPr lang="en-US" altLang="ja-JP" kern="0"/>
              <a:t>IMDS</a:t>
            </a:r>
            <a:endParaRPr lang="ja-JP" altLang="en-US" kern="0" dirty="0"/>
          </a:p>
        </p:txBody>
      </p:sp>
    </p:spTree>
  </p:cSld>
  <p:clrMap bg1="lt1" tx1="dk1" bg2="lt2" tx2="dk2" accent1="accent1" accent2="accent2" accent3="accent3" accent4="accent4" accent5="accent5" accent6="accent6" hlink="hlink" folHlink="folHlink"/>
  <p:sldLayoutIdLst>
    <p:sldLayoutId id="2147483658" r:id="rId1"/>
  </p:sldLayoutIdLst>
  <p:hf hd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gadsl.or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public.mdsystem.com/ja/web/imds-public-pages/faq"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public.mdsystem.com/ja/web/imds-public-pages/faq"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36"/>
          <p:cNvSpPr txBox="1">
            <a:spLocks noChangeArrowheads="1"/>
          </p:cNvSpPr>
          <p:nvPr/>
        </p:nvSpPr>
        <p:spPr bwMode="auto">
          <a:xfrm>
            <a:off x="0" y="1556792"/>
            <a:ext cx="91440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a:defRPr/>
            </a:pPr>
            <a:r>
              <a:rPr lang="en-US" altLang="ja-JP" sz="3200" b="1" dirty="0">
                <a:latin typeface="+mn-ea"/>
                <a:ea typeface="+mn-ea"/>
              </a:rPr>
              <a:t>IMDS</a:t>
            </a:r>
            <a:r>
              <a:rPr lang="ja-JP" altLang="en-US" sz="3200" b="1" dirty="0">
                <a:latin typeface="+mn-ea"/>
                <a:ea typeface="+mn-ea"/>
              </a:rPr>
              <a:t>入力ガイド</a:t>
            </a:r>
            <a:endParaRPr lang="en-US" altLang="ja-JP" sz="3200" b="1" dirty="0">
              <a:latin typeface="+mn-ea"/>
              <a:ea typeface="+mn-ea"/>
            </a:endParaRPr>
          </a:p>
          <a:p>
            <a:pPr algn="ctr">
              <a:defRPr/>
            </a:pPr>
            <a:r>
              <a:rPr lang="ja-JP" altLang="en-US" sz="3200" b="1" dirty="0">
                <a:latin typeface="+mn-ea"/>
                <a:ea typeface="+mn-ea"/>
              </a:rPr>
              <a:t>部品版</a:t>
            </a:r>
            <a:endParaRPr lang="en-US" altLang="ja-JP" sz="3200" b="1" dirty="0">
              <a:latin typeface="+mn-ea"/>
              <a:ea typeface="+mn-ea"/>
            </a:endParaRPr>
          </a:p>
          <a:p>
            <a:pPr algn="ctr">
              <a:defRPr/>
            </a:pPr>
            <a:endParaRPr lang="en-US" altLang="ja-JP" sz="3200" b="1" dirty="0">
              <a:latin typeface="+mn-ea"/>
              <a:ea typeface="+mn-ea"/>
            </a:endParaRPr>
          </a:p>
          <a:p>
            <a:pPr algn="ctr">
              <a:defRPr/>
            </a:pPr>
            <a:r>
              <a:rPr lang="en-US" altLang="ja-JP" sz="2400" b="1" dirty="0">
                <a:latin typeface="+mn-ea"/>
                <a:ea typeface="+mn-ea"/>
              </a:rPr>
              <a:t>Version1.0</a:t>
            </a:r>
          </a:p>
          <a:p>
            <a:pPr algn="ctr">
              <a:defRPr/>
            </a:pPr>
            <a:endParaRPr lang="en-US" altLang="ja-JP" sz="4800" b="1" dirty="0">
              <a:latin typeface="+mn-ea"/>
              <a:ea typeface="+mn-ea"/>
            </a:endParaRPr>
          </a:p>
          <a:p>
            <a:pPr algn="ctr">
              <a:defRPr/>
            </a:pPr>
            <a:endParaRPr lang="en-US" altLang="ja-JP" sz="4800" b="1" dirty="0">
              <a:latin typeface="+mn-ea"/>
              <a:ea typeface="+mn-ea"/>
            </a:endParaRPr>
          </a:p>
          <a:p>
            <a:pPr algn="ctr">
              <a:defRPr/>
            </a:pPr>
            <a:r>
              <a:rPr lang="ja-JP" altLang="en-US" sz="2000" b="1" dirty="0">
                <a:latin typeface="+mn-ea"/>
                <a:ea typeface="+mn-ea"/>
              </a:rPr>
              <a:t>豊田合成株式会社</a:t>
            </a:r>
            <a:endParaRPr lang="en-US" altLang="ja-JP" sz="2000" b="1" dirty="0">
              <a:latin typeface="+mn-ea"/>
              <a:ea typeface="+mn-ea"/>
            </a:endParaRPr>
          </a:p>
          <a:p>
            <a:pPr algn="ctr">
              <a:defRPr/>
            </a:pPr>
            <a:endParaRPr lang="en-US" altLang="ja-JP" sz="2000" b="1" dirty="0">
              <a:latin typeface="+mn-ea"/>
              <a:ea typeface="+mn-ea"/>
            </a:endParaRPr>
          </a:p>
          <a:p>
            <a:pPr algn="ctr">
              <a:defRPr/>
            </a:pPr>
            <a:r>
              <a:rPr lang="ja-JP" altLang="en-US" b="1" dirty="0">
                <a:latin typeface="+mn-ea"/>
                <a:ea typeface="+mn-ea"/>
              </a:rPr>
              <a:t>制定：</a:t>
            </a:r>
            <a:r>
              <a:rPr lang="en-US" altLang="ja-JP" b="1" dirty="0">
                <a:latin typeface="+mn-ea"/>
                <a:ea typeface="+mn-ea"/>
              </a:rPr>
              <a:t>2025</a:t>
            </a:r>
            <a:r>
              <a:rPr lang="ja-JP" altLang="en-US" b="1" dirty="0">
                <a:latin typeface="+mn-ea"/>
                <a:ea typeface="+mn-ea"/>
              </a:rPr>
              <a:t>年 </a:t>
            </a:r>
            <a:r>
              <a:rPr lang="en-US" altLang="ja-JP" b="1" dirty="0">
                <a:latin typeface="+mn-ea"/>
                <a:ea typeface="+mn-ea"/>
              </a:rPr>
              <a:t>4</a:t>
            </a:r>
            <a:r>
              <a:rPr lang="ja-JP" altLang="en-US" b="1" dirty="0">
                <a:latin typeface="+mn-ea"/>
                <a:ea typeface="+mn-ea"/>
              </a:rPr>
              <a:t>月 </a:t>
            </a:r>
            <a:r>
              <a:rPr lang="en-US" altLang="ja-JP" b="1" dirty="0">
                <a:latin typeface="+mn-ea"/>
                <a:ea typeface="+mn-ea"/>
              </a:rPr>
              <a:t>4</a:t>
            </a:r>
            <a:r>
              <a:rPr lang="ja-JP" altLang="en-US" b="1" dirty="0">
                <a:latin typeface="+mn-ea"/>
                <a:ea typeface="+mn-ea"/>
              </a:rPr>
              <a:t>日</a:t>
            </a:r>
            <a:endParaRPr lang="en-US" altLang="ja-JP" b="1" dirty="0">
              <a:latin typeface="+mn-ea"/>
              <a:ea typeface="+mn-ea"/>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a:t>
            </a:fld>
            <a:r>
              <a:rPr lang="ja-JP" altLang="en-US" dirty="0"/>
              <a:t>／</a:t>
            </a:r>
            <a:r>
              <a:rPr lang="en-US" altLang="ja-JP" dirty="0"/>
              <a:t>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48481A1-3862-43AE-A0BA-20373AFFE440}"/>
              </a:ext>
            </a:extLst>
          </p:cNvPr>
          <p:cNvSpPr txBox="1"/>
          <p:nvPr/>
        </p:nvSpPr>
        <p:spPr bwMode="auto">
          <a:xfrm>
            <a:off x="611560" y="1268760"/>
            <a:ext cx="7992888" cy="4073798"/>
          </a:xfrm>
          <a:prstGeom prst="rect">
            <a:avLst/>
          </a:prstGeom>
          <a:noFill/>
          <a:ln w="25400">
            <a:noFill/>
          </a:ln>
        </p:spPr>
        <p:txBody>
          <a:bodyPr wrap="square" lIns="72000" tIns="36000" rIns="72000" bIns="36000" rtlCol="0" anchor="t" anchorCtr="0">
            <a:spAutoFit/>
          </a:bodyPr>
          <a:lstStyle/>
          <a:p>
            <a:r>
              <a:rPr lang="en-US" altLang="ja-JP" sz="2400" b="1" dirty="0">
                <a:solidFill>
                  <a:srgbClr val="0000FF"/>
                </a:solidFill>
                <a:latin typeface="+mj-ea"/>
                <a:ea typeface="+mj-ea"/>
                <a:sym typeface="Wingdings" pitchFamily="2" charset="2"/>
              </a:rPr>
              <a:t>TG</a:t>
            </a:r>
            <a:r>
              <a:rPr lang="ja-JP" altLang="en-US" sz="2400" b="1" dirty="0">
                <a:solidFill>
                  <a:srgbClr val="0000FF"/>
                </a:solidFill>
                <a:latin typeface="+mj-ea"/>
                <a:ea typeface="+mj-ea"/>
                <a:sym typeface="Wingdings" pitchFamily="2" charset="2"/>
              </a:rPr>
              <a:t>部品以外の自社部品</a:t>
            </a:r>
            <a:r>
              <a:rPr lang="en-US" altLang="ja-JP" sz="2400" b="1" dirty="0">
                <a:solidFill>
                  <a:srgbClr val="0000FF"/>
                </a:solidFill>
                <a:latin typeface="+mj-ea"/>
                <a:ea typeface="+mj-ea"/>
                <a:sym typeface="Wingdings" pitchFamily="2" charset="2"/>
              </a:rPr>
              <a:t>(TG</a:t>
            </a:r>
            <a:r>
              <a:rPr lang="ja-JP" altLang="en-US" sz="2400" b="1" dirty="0">
                <a:solidFill>
                  <a:srgbClr val="0000FF"/>
                </a:solidFill>
                <a:latin typeface="+mj-ea"/>
                <a:ea typeface="+mj-ea"/>
                <a:sym typeface="Wingdings" pitchFamily="2" charset="2"/>
              </a:rPr>
              <a:t>の</a:t>
            </a:r>
            <a:r>
              <a:rPr lang="ja-JP" altLang="en-US" sz="2800" b="1" dirty="0">
                <a:solidFill>
                  <a:srgbClr val="0000FF"/>
                </a:solidFill>
                <a:latin typeface="+mj-ea"/>
                <a:ea typeface="+mj-ea"/>
                <a:sym typeface="Wingdings" pitchFamily="2" charset="2"/>
              </a:rPr>
              <a:t>品番がない構成部品</a:t>
            </a:r>
            <a:r>
              <a:rPr lang="en-US" altLang="ja-JP" sz="2800" b="1" dirty="0">
                <a:solidFill>
                  <a:srgbClr val="0000FF"/>
                </a:solidFill>
                <a:latin typeface="+mj-ea"/>
                <a:ea typeface="+mj-ea"/>
                <a:sym typeface="Wingdings" pitchFamily="2" charset="2"/>
              </a:rPr>
              <a:t>)</a:t>
            </a:r>
          </a:p>
          <a:p>
            <a:endParaRPr lang="en-US" altLang="ja-JP" sz="2400" dirty="0">
              <a:latin typeface="+mj-ea"/>
              <a:ea typeface="+mj-ea"/>
              <a:sym typeface="Wingdings" pitchFamily="2" charset="2"/>
            </a:endParaRPr>
          </a:p>
          <a:p>
            <a:r>
              <a:rPr lang="ja-JP" altLang="en-US" sz="2000" b="1" dirty="0">
                <a:latin typeface="+mn-ea"/>
                <a:ea typeface="+mn-ea"/>
                <a:sym typeface="Wingdings" pitchFamily="2" charset="2"/>
              </a:rPr>
              <a:t>　　自社の部品名を部品名称に入力</a:t>
            </a:r>
            <a:br>
              <a:rPr lang="en-US" altLang="ja-JP" sz="2000" b="1" dirty="0">
                <a:latin typeface="+mn-ea"/>
                <a:ea typeface="+mn-ea"/>
                <a:sym typeface="Wingdings" pitchFamily="2" charset="2"/>
              </a:rPr>
            </a:br>
            <a:r>
              <a:rPr lang="ja-JP" altLang="en-US" sz="2000" b="1" dirty="0">
                <a:latin typeface="+mn-ea"/>
                <a:ea typeface="+mn-ea"/>
                <a:sym typeface="Wingdings" pitchFamily="2" charset="2"/>
              </a:rPr>
              <a:t>　　　</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　自社の部品番号を部品番号に入力</a:t>
            </a:r>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　自社の</a:t>
            </a:r>
            <a:r>
              <a:rPr lang="ja-JP" altLang="en-US" sz="2000" b="1" dirty="0">
                <a:latin typeface="+mn-ea"/>
                <a:sym typeface="Wingdings" pitchFamily="2" charset="2"/>
              </a:rPr>
              <a:t>部品番号がない場合は、</a:t>
            </a:r>
            <a:endParaRPr lang="en-US" altLang="ja-JP" sz="2000" b="1" dirty="0">
              <a:latin typeface="+mn-ea"/>
              <a:sym typeface="Wingdings" pitchFamily="2" charset="2"/>
            </a:endParaRPr>
          </a:p>
          <a:p>
            <a:r>
              <a:rPr lang="ja-JP" altLang="en-US" sz="2000" b="1" dirty="0">
                <a:latin typeface="+mn-ea"/>
                <a:sym typeface="Wingdings" pitchFamily="2" charset="2"/>
              </a:rPr>
              <a:t>　　　空欄で可</a:t>
            </a:r>
            <a:endParaRPr lang="en-US" altLang="ja-JP" sz="2000" b="1" dirty="0">
              <a:latin typeface="+mn-ea"/>
              <a:sym typeface="Wingdings" pitchFamily="2" charset="2"/>
            </a:endParaRPr>
          </a:p>
          <a:p>
            <a:endParaRPr lang="en-US" altLang="ja-JP" sz="2400" b="1" dirty="0">
              <a:solidFill>
                <a:schemeClr val="accent1"/>
              </a:solidFill>
              <a:latin typeface="+mn-ea"/>
              <a:ea typeface="+mn-ea"/>
              <a:sym typeface="Wingdings" pitchFamily="2" charset="2"/>
            </a:endParaRPr>
          </a:p>
          <a:p>
            <a:r>
              <a:rPr lang="ja-JP" altLang="en-US" sz="2400" b="1" dirty="0">
                <a:solidFill>
                  <a:srgbClr val="FF0000"/>
                </a:solidFill>
                <a:latin typeface="+mn-ea"/>
                <a:ea typeface="+mn-ea"/>
                <a:sym typeface="Wingdings" pitchFamily="2" charset="2"/>
              </a:rPr>
              <a:t>　［注意点］</a:t>
            </a:r>
            <a:endParaRPr lang="en-US" altLang="ja-JP" sz="2400" b="1" dirty="0">
              <a:solidFill>
                <a:srgbClr val="FF0000"/>
              </a:solidFill>
              <a:latin typeface="+mn-ea"/>
              <a:ea typeface="+mn-ea"/>
              <a:sym typeface="Wingdings" pitchFamily="2" charset="2"/>
            </a:endParaRPr>
          </a:p>
          <a:p>
            <a:r>
              <a:rPr lang="ja-JP" altLang="en-US" sz="2000" b="1" dirty="0">
                <a:latin typeface="+mn-ea"/>
                <a:ea typeface="+mn-ea"/>
                <a:sym typeface="Wingdings" pitchFamily="2" charset="2"/>
              </a:rPr>
              <a:t>　　　・上位レベルの</a:t>
            </a:r>
            <a:r>
              <a:rPr lang="en-US" altLang="ja-JP" sz="2000" b="1" dirty="0">
                <a:latin typeface="+mn-ea"/>
                <a:ea typeface="+mn-ea"/>
                <a:sym typeface="Wingdings" pitchFamily="2" charset="2"/>
              </a:rPr>
              <a:t>TG</a:t>
            </a:r>
            <a:r>
              <a:rPr lang="ja-JP" altLang="en-US" sz="2000" b="1" dirty="0">
                <a:latin typeface="+mn-ea"/>
                <a:ea typeface="+mn-ea"/>
                <a:sym typeface="Wingdings" pitchFamily="2" charset="2"/>
              </a:rPr>
              <a:t>部品番号を</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入力しない</a:t>
            </a:r>
            <a:endParaRPr lang="en-US" altLang="ja-JP" sz="2000" b="1" dirty="0">
              <a:latin typeface="+mn-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10</a:t>
            </a:fld>
            <a:r>
              <a:rPr lang="ja-JP" altLang="en-US" dirty="0"/>
              <a:t>／</a:t>
            </a:r>
            <a:r>
              <a:rPr lang="en-US" altLang="ja-JP" dirty="0"/>
              <a:t>27</a:t>
            </a:r>
          </a:p>
        </p:txBody>
      </p:sp>
      <p:sp>
        <p:nvSpPr>
          <p:cNvPr id="4" name="タイトル 2"/>
          <p:cNvSpPr>
            <a:spLocks noGrp="1"/>
          </p:cNvSpPr>
          <p:nvPr>
            <p:ph type="title"/>
          </p:nvPr>
        </p:nvSpPr>
        <p:spPr>
          <a:xfrm>
            <a:off x="1475655" y="0"/>
            <a:ext cx="749683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2-1.</a:t>
            </a:r>
            <a:r>
              <a:rPr lang="ja-JP" altLang="en-US" b="1" dirty="0">
                <a:latin typeface="+mj-ea"/>
              </a:rPr>
              <a:t>共通情報（コンポーネント</a:t>
            </a:r>
            <a:r>
              <a:rPr lang="en-US" altLang="ja-JP" b="1" dirty="0">
                <a:latin typeface="+mj-ea"/>
              </a:rPr>
              <a:t>(</a:t>
            </a:r>
            <a:r>
              <a:rPr lang="ja-JP" altLang="en-US" b="1" dirty="0">
                <a:latin typeface="+mj-ea"/>
              </a:rPr>
              <a:t>部品）</a:t>
            </a:r>
            <a:r>
              <a:rPr lang="en-US" altLang="ja-JP" b="1" dirty="0">
                <a:latin typeface="+mj-ea"/>
              </a:rPr>
              <a:t>)</a:t>
            </a:r>
            <a:endParaRPr kumimoji="1" lang="ja-JP" altLang="en-US" b="1" dirty="0">
              <a:latin typeface="+mj-ea"/>
            </a:endParaRPr>
          </a:p>
        </p:txBody>
      </p:sp>
      <p:sp>
        <p:nvSpPr>
          <p:cNvPr id="9" name="円/楕円 8"/>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grpSp>
        <p:nvGrpSpPr>
          <p:cNvPr id="3" name="グループ化 2">
            <a:extLst>
              <a:ext uri="{FF2B5EF4-FFF2-40B4-BE49-F238E27FC236}">
                <a16:creationId xmlns:a16="http://schemas.microsoft.com/office/drawing/2014/main" id="{805195DD-2EF4-4291-A343-78D38C3EABAD}"/>
              </a:ext>
            </a:extLst>
          </p:cNvPr>
          <p:cNvGrpSpPr/>
          <p:nvPr/>
        </p:nvGrpSpPr>
        <p:grpSpPr>
          <a:xfrm>
            <a:off x="5076056" y="3356992"/>
            <a:ext cx="2951163" cy="2736304"/>
            <a:chOff x="5494263" y="3573016"/>
            <a:chExt cx="2951163" cy="2736304"/>
          </a:xfrm>
        </p:grpSpPr>
        <p:pic>
          <p:nvPicPr>
            <p:cNvPr id="11" name="Picture 2">
              <a:extLst>
                <a:ext uri="{FF2B5EF4-FFF2-40B4-BE49-F238E27FC236}">
                  <a16:creationId xmlns:a16="http://schemas.microsoft.com/office/drawing/2014/main" id="{77ED0588-840B-4775-AFD5-D66F09BAAE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207"/>
            <a:stretch/>
          </p:blipFill>
          <p:spPr bwMode="auto">
            <a:xfrm>
              <a:off x="5494263" y="3573016"/>
              <a:ext cx="295116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3">
              <a:extLst>
                <a:ext uri="{FF2B5EF4-FFF2-40B4-BE49-F238E27FC236}">
                  <a16:creationId xmlns:a16="http://schemas.microsoft.com/office/drawing/2014/main" id="{CE1CD93B-47C4-4552-9F26-30F860D6E1CC}"/>
                </a:ext>
              </a:extLst>
            </p:cNvPr>
            <p:cNvSpPr/>
            <p:nvPr/>
          </p:nvSpPr>
          <p:spPr>
            <a:xfrm>
              <a:off x="6312983" y="4725144"/>
              <a:ext cx="1695025" cy="187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3">
              <a:extLst>
                <a:ext uri="{FF2B5EF4-FFF2-40B4-BE49-F238E27FC236}">
                  <a16:creationId xmlns:a16="http://schemas.microsoft.com/office/drawing/2014/main" id="{8AF0663B-9201-4BF0-901F-A413074375BA}"/>
                </a:ext>
              </a:extLst>
            </p:cNvPr>
            <p:cNvSpPr/>
            <p:nvPr/>
          </p:nvSpPr>
          <p:spPr>
            <a:xfrm>
              <a:off x="6312983" y="4530409"/>
              <a:ext cx="1695025" cy="187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695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B7A38FD-CE2F-4EC7-9D71-2A8AAC3C8FEE}"/>
              </a:ext>
            </a:extLst>
          </p:cNvPr>
          <p:cNvGrpSpPr/>
          <p:nvPr/>
        </p:nvGrpSpPr>
        <p:grpSpPr>
          <a:xfrm>
            <a:off x="755576" y="4639000"/>
            <a:ext cx="4069647" cy="1670758"/>
            <a:chOff x="615251" y="4674055"/>
            <a:chExt cx="4379139" cy="1742328"/>
          </a:xfrm>
        </p:grpSpPr>
        <p:grpSp>
          <p:nvGrpSpPr>
            <p:cNvPr id="26" name="グループ化 25">
              <a:extLst>
                <a:ext uri="{FF2B5EF4-FFF2-40B4-BE49-F238E27FC236}">
                  <a16:creationId xmlns:a16="http://schemas.microsoft.com/office/drawing/2014/main" id="{55EF99BB-4000-476B-85E5-4FE8C2A2CFCD}"/>
                </a:ext>
              </a:extLst>
            </p:cNvPr>
            <p:cNvGrpSpPr/>
            <p:nvPr/>
          </p:nvGrpSpPr>
          <p:grpSpPr>
            <a:xfrm>
              <a:off x="1159665" y="5019311"/>
              <a:ext cx="2978303" cy="1397072"/>
              <a:chOff x="1487420" y="4843077"/>
              <a:chExt cx="2978303" cy="1397072"/>
            </a:xfrm>
          </p:grpSpPr>
          <p:pic>
            <p:nvPicPr>
              <p:cNvPr id="22" name="図 21">
                <a:extLst>
                  <a:ext uri="{FF2B5EF4-FFF2-40B4-BE49-F238E27FC236}">
                    <a16:creationId xmlns:a16="http://schemas.microsoft.com/office/drawing/2014/main" id="{EC655F94-A269-4FBD-BCD0-5471F02FBBDC}"/>
                  </a:ext>
                </a:extLst>
              </p:cNvPr>
              <p:cNvPicPr>
                <a:picLocks noChangeAspect="1"/>
              </p:cNvPicPr>
              <p:nvPr/>
            </p:nvPicPr>
            <p:blipFill rotWithShape="1">
              <a:blip r:embed="rId2"/>
              <a:srcRect b="6383"/>
              <a:stretch/>
            </p:blipFill>
            <p:spPr>
              <a:xfrm>
                <a:off x="1487420" y="4843077"/>
                <a:ext cx="2978303" cy="1397072"/>
              </a:xfrm>
              <a:prstGeom prst="rect">
                <a:avLst/>
              </a:prstGeom>
            </p:spPr>
          </p:pic>
          <p:sp>
            <p:nvSpPr>
              <p:cNvPr id="16" name="角丸四角形 3">
                <a:extLst>
                  <a:ext uri="{FF2B5EF4-FFF2-40B4-BE49-F238E27FC236}">
                    <a16:creationId xmlns:a16="http://schemas.microsoft.com/office/drawing/2014/main" id="{8AF0663B-9201-4BF0-901F-A413074375BA}"/>
                  </a:ext>
                </a:extLst>
              </p:cNvPr>
              <p:cNvSpPr/>
              <p:nvPr/>
            </p:nvSpPr>
            <p:spPr>
              <a:xfrm>
                <a:off x="2469366" y="5517232"/>
                <a:ext cx="1695025" cy="403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a:extLst>
                <a:ext uri="{FF2B5EF4-FFF2-40B4-BE49-F238E27FC236}">
                  <a16:creationId xmlns:a16="http://schemas.microsoft.com/office/drawing/2014/main" id="{B199C7BC-8A6B-49B9-9EB1-D897714F4282}"/>
                </a:ext>
              </a:extLst>
            </p:cNvPr>
            <p:cNvSpPr txBox="1"/>
            <p:nvPr/>
          </p:nvSpPr>
          <p:spPr bwMode="auto">
            <a:xfrm>
              <a:off x="615251" y="4674055"/>
              <a:ext cx="4379139" cy="396779"/>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000" dirty="0">
                  <a:latin typeface="+mj-ea"/>
                  <a:ea typeface="+mj-ea"/>
                  <a:sym typeface="Wingdings" pitchFamily="2" charset="2"/>
                </a:rPr>
                <a:t>・</a:t>
              </a:r>
              <a:r>
                <a:rPr lang="en-US" altLang="ja-JP" sz="2000" dirty="0">
                  <a:latin typeface="+mj-ea"/>
                  <a:ea typeface="+mj-ea"/>
                  <a:sym typeface="Wingdings" pitchFamily="2" charset="2"/>
                </a:rPr>
                <a:t>NG</a:t>
              </a:r>
              <a:r>
                <a:rPr lang="ja-JP" altLang="en-US" sz="2000" dirty="0">
                  <a:latin typeface="+mj-ea"/>
                  <a:ea typeface="+mj-ea"/>
                  <a:sym typeface="Wingdings" pitchFamily="2" charset="2"/>
                </a:rPr>
                <a:t>例①</a:t>
              </a:r>
              <a:endParaRPr lang="en-US" altLang="ja-JP" sz="2000" dirty="0">
                <a:latin typeface="+mj-ea"/>
                <a:ea typeface="+mj-ea"/>
                <a:sym typeface="Wingdings" pitchFamily="2" charset="2"/>
              </a:endParaRPr>
            </a:p>
          </p:txBody>
        </p:sp>
      </p:grpSp>
      <p:grpSp>
        <p:nvGrpSpPr>
          <p:cNvPr id="21" name="グループ化 20">
            <a:extLst>
              <a:ext uri="{FF2B5EF4-FFF2-40B4-BE49-F238E27FC236}">
                <a16:creationId xmlns:a16="http://schemas.microsoft.com/office/drawing/2014/main" id="{4EBE72A5-73FA-4A2A-AC50-7CF08656FCD1}"/>
              </a:ext>
            </a:extLst>
          </p:cNvPr>
          <p:cNvGrpSpPr/>
          <p:nvPr/>
        </p:nvGrpSpPr>
        <p:grpSpPr>
          <a:xfrm>
            <a:off x="611560" y="2336605"/>
            <a:ext cx="4535371" cy="2002895"/>
            <a:chOff x="683569" y="2197387"/>
            <a:chExt cx="4535371" cy="2002895"/>
          </a:xfrm>
        </p:grpSpPr>
        <p:pic>
          <p:nvPicPr>
            <p:cNvPr id="20" name="図 19">
              <a:extLst>
                <a:ext uri="{FF2B5EF4-FFF2-40B4-BE49-F238E27FC236}">
                  <a16:creationId xmlns:a16="http://schemas.microsoft.com/office/drawing/2014/main" id="{4E366F42-5E6A-4CD9-A59F-8943170B6D7E}"/>
                </a:ext>
              </a:extLst>
            </p:cNvPr>
            <p:cNvPicPr>
              <a:picLocks noChangeAspect="1"/>
            </p:cNvPicPr>
            <p:nvPr/>
          </p:nvPicPr>
          <p:blipFill rotWithShape="1">
            <a:blip r:embed="rId3"/>
            <a:srcRect r="4569" b="13291"/>
            <a:stretch/>
          </p:blipFill>
          <p:spPr>
            <a:xfrm>
              <a:off x="683569" y="2197387"/>
              <a:ext cx="4535371" cy="2002895"/>
            </a:xfrm>
            <a:prstGeom prst="rect">
              <a:avLst/>
            </a:prstGeom>
          </p:spPr>
        </p:pic>
        <p:sp>
          <p:nvSpPr>
            <p:cNvPr id="12" name="角丸四角形 3">
              <a:extLst>
                <a:ext uri="{FF2B5EF4-FFF2-40B4-BE49-F238E27FC236}">
                  <a16:creationId xmlns:a16="http://schemas.microsoft.com/office/drawing/2014/main" id="{CE1CD93B-47C4-4552-9F26-30F860D6E1CC}"/>
                </a:ext>
              </a:extLst>
            </p:cNvPr>
            <p:cNvSpPr/>
            <p:nvPr/>
          </p:nvSpPr>
          <p:spPr>
            <a:xfrm>
              <a:off x="683569" y="2233948"/>
              <a:ext cx="685624" cy="189941"/>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3">
              <a:extLst>
                <a:ext uri="{FF2B5EF4-FFF2-40B4-BE49-F238E27FC236}">
                  <a16:creationId xmlns:a16="http://schemas.microsoft.com/office/drawing/2014/main" id="{3F471DBC-EC27-4ACB-BB32-E4C04581E4D6}"/>
                </a:ext>
              </a:extLst>
            </p:cNvPr>
            <p:cNvSpPr/>
            <p:nvPr/>
          </p:nvSpPr>
          <p:spPr>
            <a:xfrm>
              <a:off x="2946132" y="3598754"/>
              <a:ext cx="1645501" cy="42816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0852463F-D8A7-48C8-A7E8-171874954382}"/>
                </a:ext>
              </a:extLst>
            </p:cNvPr>
            <p:cNvSpPr txBox="1"/>
            <p:nvPr/>
          </p:nvSpPr>
          <p:spPr bwMode="auto">
            <a:xfrm>
              <a:off x="1178377" y="2423888"/>
              <a:ext cx="455859" cy="177023"/>
            </a:xfrm>
            <a:prstGeom prst="rect">
              <a:avLst/>
            </a:prstGeom>
            <a:noFill/>
            <a:ln w="9525">
              <a:noFill/>
            </a:ln>
          </p:spPr>
          <p:txBody>
            <a:bodyPr wrap="square" lIns="72000" tIns="36000" rIns="72000" bIns="36000" rtlCol="0" anchor="t" anchorCtr="0">
              <a:spAutoFit/>
            </a:bodyPr>
            <a:lstStyle/>
            <a:p>
              <a:pPr marL="0" indent="0" eaLnBrk="1" hangingPunct="1">
                <a:spcBef>
                  <a:spcPct val="0"/>
                </a:spcBef>
                <a:buFont typeface="Arial" charset="0"/>
                <a:buNone/>
              </a:pPr>
              <a:endParaRPr kumimoji="1" lang="ja-JP" altLang="en-US" sz="2000" b="1" dirty="0">
                <a:latin typeface="+mj-ea"/>
                <a:ea typeface="+mj-ea"/>
                <a:sym typeface="Wingdings" pitchFamily="2" charset="2"/>
              </a:endParaRPr>
            </a:p>
          </p:txBody>
        </p:sp>
        <p:sp>
          <p:nvSpPr>
            <p:cNvPr id="44" name="テキスト ボックス 43">
              <a:extLst>
                <a:ext uri="{FF2B5EF4-FFF2-40B4-BE49-F238E27FC236}">
                  <a16:creationId xmlns:a16="http://schemas.microsoft.com/office/drawing/2014/main" id="{ED24A94B-C608-406B-9BD4-DD57EEB9A359}"/>
                </a:ext>
              </a:extLst>
            </p:cNvPr>
            <p:cNvSpPr txBox="1"/>
            <p:nvPr/>
          </p:nvSpPr>
          <p:spPr bwMode="auto">
            <a:xfrm>
              <a:off x="1359632" y="2609102"/>
              <a:ext cx="455859" cy="177023"/>
            </a:xfrm>
            <a:prstGeom prst="rect">
              <a:avLst/>
            </a:prstGeom>
            <a:noFill/>
            <a:ln w="9525">
              <a:noFill/>
            </a:ln>
          </p:spPr>
          <p:txBody>
            <a:bodyPr wrap="square" lIns="72000" tIns="36000" rIns="72000" bIns="36000" rtlCol="0" anchor="t" anchorCtr="0">
              <a:spAutoFit/>
            </a:bodyPr>
            <a:lstStyle/>
            <a:p>
              <a:pPr marL="0" indent="0" eaLnBrk="1" hangingPunct="1">
                <a:spcBef>
                  <a:spcPct val="0"/>
                </a:spcBef>
                <a:buFont typeface="Arial" charset="0"/>
                <a:buNone/>
              </a:pPr>
              <a:endParaRPr kumimoji="1" lang="ja-JP" altLang="en-US" sz="2000" b="1" dirty="0">
                <a:latin typeface="+mj-ea"/>
                <a:ea typeface="+mj-ea"/>
                <a:sym typeface="Wingdings" pitchFamily="2" charset="2"/>
              </a:endParaRPr>
            </a:p>
          </p:txBody>
        </p:sp>
      </p:grpSp>
      <p:sp>
        <p:nvSpPr>
          <p:cNvPr id="14" name="テキスト ボックス 13">
            <a:extLst>
              <a:ext uri="{FF2B5EF4-FFF2-40B4-BE49-F238E27FC236}">
                <a16:creationId xmlns:a16="http://schemas.microsoft.com/office/drawing/2014/main" id="{D48481A1-3862-43AE-A0BA-20373AFFE440}"/>
              </a:ext>
            </a:extLst>
          </p:cNvPr>
          <p:cNvSpPr txBox="1"/>
          <p:nvPr/>
        </p:nvSpPr>
        <p:spPr bwMode="auto">
          <a:xfrm>
            <a:off x="611560" y="1268760"/>
            <a:ext cx="8712968" cy="872922"/>
          </a:xfrm>
          <a:prstGeom prst="rect">
            <a:avLst/>
          </a:prstGeom>
          <a:noFill/>
          <a:ln w="25400">
            <a:noFill/>
          </a:ln>
        </p:spPr>
        <p:txBody>
          <a:bodyPr wrap="square" lIns="72000" tIns="36000" rIns="72000" bIns="36000" rtlCol="0" anchor="t" anchorCtr="0">
            <a:spAutoFit/>
          </a:bodyPr>
          <a:lstStyle/>
          <a:p>
            <a:r>
              <a:rPr lang="en-US" altLang="ja-JP" sz="2400" b="1" dirty="0">
                <a:solidFill>
                  <a:srgbClr val="0000FF"/>
                </a:solidFill>
                <a:latin typeface="+mj-ea"/>
                <a:ea typeface="+mj-ea"/>
                <a:sym typeface="Wingdings" pitchFamily="2" charset="2"/>
              </a:rPr>
              <a:t>TG</a:t>
            </a:r>
            <a:r>
              <a:rPr lang="ja-JP" altLang="en-US" sz="2400" b="1" dirty="0">
                <a:solidFill>
                  <a:srgbClr val="0000FF"/>
                </a:solidFill>
                <a:latin typeface="+mj-ea"/>
                <a:ea typeface="+mj-ea"/>
                <a:sym typeface="Wingdings" pitchFamily="2" charset="2"/>
              </a:rPr>
              <a:t>部品以外の自社部品</a:t>
            </a:r>
            <a:r>
              <a:rPr lang="en-US" altLang="ja-JP" sz="2400" b="1" dirty="0">
                <a:solidFill>
                  <a:srgbClr val="0000FF"/>
                </a:solidFill>
                <a:latin typeface="+mj-ea"/>
                <a:ea typeface="+mj-ea"/>
                <a:sym typeface="Wingdings" pitchFamily="2" charset="2"/>
              </a:rPr>
              <a:t>(TG</a:t>
            </a:r>
            <a:r>
              <a:rPr lang="ja-JP" altLang="en-US" sz="2400" b="1" dirty="0">
                <a:solidFill>
                  <a:srgbClr val="0000FF"/>
                </a:solidFill>
                <a:latin typeface="+mj-ea"/>
                <a:ea typeface="+mj-ea"/>
                <a:sym typeface="Wingdings" pitchFamily="2" charset="2"/>
              </a:rPr>
              <a:t>の</a:t>
            </a:r>
            <a:r>
              <a:rPr lang="ja-JP" altLang="en-US" sz="2800" b="1" dirty="0">
                <a:solidFill>
                  <a:srgbClr val="0000FF"/>
                </a:solidFill>
                <a:latin typeface="+mj-ea"/>
                <a:ea typeface="+mj-ea"/>
                <a:sym typeface="Wingdings" pitchFamily="2" charset="2"/>
              </a:rPr>
              <a:t>品番がない構成部品</a:t>
            </a:r>
            <a:r>
              <a:rPr lang="en-US" altLang="ja-JP" sz="2800" b="1" dirty="0">
                <a:solidFill>
                  <a:srgbClr val="0000FF"/>
                </a:solidFill>
                <a:latin typeface="+mj-ea"/>
                <a:ea typeface="+mj-ea"/>
                <a:sym typeface="Wingdings" pitchFamily="2" charset="2"/>
              </a:rPr>
              <a:t>) </a:t>
            </a:r>
            <a:r>
              <a:rPr lang="en-US" altLang="ja-JP" sz="1600" b="1" dirty="0">
                <a:solidFill>
                  <a:srgbClr val="0000FF"/>
                </a:solidFill>
                <a:latin typeface="+mj-ea"/>
                <a:ea typeface="+mj-ea"/>
                <a:sym typeface="Wingdings" pitchFamily="2" charset="2"/>
              </a:rPr>
              <a:t>(</a:t>
            </a:r>
            <a:r>
              <a:rPr lang="ja-JP" altLang="en-US" sz="1600" b="1" dirty="0">
                <a:solidFill>
                  <a:srgbClr val="0000FF"/>
                </a:solidFill>
                <a:latin typeface="+mj-ea"/>
                <a:ea typeface="+mj-ea"/>
                <a:sym typeface="Wingdings" pitchFamily="2" charset="2"/>
              </a:rPr>
              <a:t>つづき</a:t>
            </a:r>
            <a:r>
              <a:rPr lang="en-US" altLang="ja-JP" sz="1600" b="1" dirty="0">
                <a:solidFill>
                  <a:srgbClr val="0000FF"/>
                </a:solidFill>
                <a:latin typeface="+mj-ea"/>
                <a:ea typeface="+mj-ea"/>
                <a:sym typeface="Wingdings" pitchFamily="2" charset="2"/>
              </a:rPr>
              <a:t>)</a:t>
            </a:r>
          </a:p>
          <a:p>
            <a:r>
              <a:rPr lang="ja-JP" altLang="en-US" sz="2400" b="1" dirty="0">
                <a:solidFill>
                  <a:srgbClr val="FF0000"/>
                </a:solidFill>
                <a:latin typeface="+mn-ea"/>
                <a:ea typeface="+mn-ea"/>
                <a:sym typeface="Wingdings" pitchFamily="2" charset="2"/>
              </a:rPr>
              <a:t>　［注意点］</a:t>
            </a:r>
            <a:r>
              <a:rPr lang="ja-JP" altLang="en-US" sz="2000" b="1" dirty="0">
                <a:latin typeface="+mn-ea"/>
                <a:ea typeface="+mn-ea"/>
                <a:sym typeface="Wingdings" pitchFamily="2" charset="2"/>
              </a:rPr>
              <a:t>・上位レベルの</a:t>
            </a:r>
            <a:r>
              <a:rPr lang="en-US" altLang="ja-JP" sz="2000" b="1" dirty="0">
                <a:latin typeface="+mn-ea"/>
                <a:ea typeface="+mn-ea"/>
                <a:sym typeface="Wingdings" pitchFamily="2" charset="2"/>
              </a:rPr>
              <a:t>TG</a:t>
            </a:r>
            <a:r>
              <a:rPr lang="ja-JP" altLang="en-US" sz="2000" b="1" dirty="0">
                <a:latin typeface="+mn-ea"/>
                <a:ea typeface="+mn-ea"/>
                <a:sym typeface="Wingdings" pitchFamily="2" charset="2"/>
              </a:rPr>
              <a:t>部品番号を入力しない</a:t>
            </a:r>
            <a:r>
              <a:rPr lang="en-US" altLang="ja-JP" sz="2000" b="1" dirty="0">
                <a:latin typeface="+mn-ea"/>
                <a:ea typeface="+mn-ea"/>
                <a:sym typeface="Wingdings" pitchFamily="2" charset="2"/>
              </a:rPr>
              <a:t>(</a:t>
            </a:r>
            <a:r>
              <a:rPr lang="ja-JP" altLang="en-US" sz="2000" b="1" dirty="0">
                <a:latin typeface="+mn-ea"/>
                <a:ea typeface="+mn-ea"/>
                <a:sym typeface="Wingdings" pitchFamily="2" charset="2"/>
              </a:rPr>
              <a:t>事例</a:t>
            </a:r>
            <a:r>
              <a:rPr lang="en-US" altLang="ja-JP" sz="2000" b="1" dirty="0">
                <a:latin typeface="+mn-ea"/>
                <a:ea typeface="+mn-ea"/>
                <a:sym typeface="Wingdings" pitchFamily="2" charset="2"/>
              </a:rPr>
              <a:t>)</a:t>
            </a:r>
            <a:endParaRPr lang="en-US" altLang="ja-JP" sz="2000" b="1" dirty="0">
              <a:latin typeface="+mn-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11</a:t>
            </a:fld>
            <a:r>
              <a:rPr lang="ja-JP" altLang="en-US" dirty="0"/>
              <a:t>／</a:t>
            </a:r>
            <a:r>
              <a:rPr lang="en-US" altLang="ja-JP" dirty="0"/>
              <a:t>27</a:t>
            </a:r>
          </a:p>
        </p:txBody>
      </p:sp>
      <p:sp>
        <p:nvSpPr>
          <p:cNvPr id="4" name="タイトル 2"/>
          <p:cNvSpPr>
            <a:spLocks noGrp="1"/>
          </p:cNvSpPr>
          <p:nvPr>
            <p:ph type="title"/>
          </p:nvPr>
        </p:nvSpPr>
        <p:spPr>
          <a:xfrm>
            <a:off x="1475655" y="0"/>
            <a:ext cx="749683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2-1.</a:t>
            </a:r>
            <a:r>
              <a:rPr lang="ja-JP" altLang="en-US" b="1" dirty="0">
                <a:latin typeface="+mj-ea"/>
              </a:rPr>
              <a:t>共通情報（コンポーネント</a:t>
            </a:r>
            <a:r>
              <a:rPr lang="en-US" altLang="ja-JP" b="1" dirty="0">
                <a:latin typeface="+mj-ea"/>
              </a:rPr>
              <a:t>(</a:t>
            </a:r>
            <a:r>
              <a:rPr lang="ja-JP" altLang="en-US" b="1" dirty="0">
                <a:latin typeface="+mj-ea"/>
              </a:rPr>
              <a:t>部品）</a:t>
            </a:r>
            <a:r>
              <a:rPr lang="en-US" altLang="ja-JP" b="1" dirty="0">
                <a:latin typeface="+mj-ea"/>
              </a:rPr>
              <a:t>)</a:t>
            </a:r>
            <a:endParaRPr kumimoji="1" lang="ja-JP" altLang="en-US" b="1" dirty="0">
              <a:latin typeface="+mj-ea"/>
            </a:endParaRPr>
          </a:p>
        </p:txBody>
      </p:sp>
      <p:sp>
        <p:nvSpPr>
          <p:cNvPr id="9" name="円/楕円 8"/>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cxnSp>
        <p:nvCxnSpPr>
          <p:cNvPr id="34" name="コネクタ: カギ線 33">
            <a:extLst>
              <a:ext uri="{FF2B5EF4-FFF2-40B4-BE49-F238E27FC236}">
                <a16:creationId xmlns:a16="http://schemas.microsoft.com/office/drawing/2014/main" id="{051E18FD-20E4-4FCC-A7A9-9F89DDE6FA28}"/>
              </a:ext>
            </a:extLst>
          </p:cNvPr>
          <p:cNvCxnSpPr>
            <a:cxnSpLocks/>
            <a:stCxn id="12" idx="3"/>
            <a:endCxn id="13" idx="1"/>
          </p:cNvCxnSpPr>
          <p:nvPr/>
        </p:nvCxnSpPr>
        <p:spPr>
          <a:xfrm>
            <a:off x="1297184" y="2468137"/>
            <a:ext cx="1576939" cy="1483917"/>
          </a:xfrm>
          <a:prstGeom prst="bentConnector3">
            <a:avLst/>
          </a:prstGeom>
          <a:ln w="1905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0CB6D922-E066-43FE-A203-7BD5333E5F39}"/>
              </a:ext>
            </a:extLst>
          </p:cNvPr>
          <p:cNvCxnSpPr>
            <a:cxnSpLocks/>
            <a:stCxn id="40" idx="3"/>
            <a:endCxn id="16" idx="1"/>
          </p:cNvCxnSpPr>
          <p:nvPr/>
        </p:nvCxnSpPr>
        <p:spPr>
          <a:xfrm>
            <a:off x="1562227" y="2651618"/>
            <a:ext cx="611835" cy="3158158"/>
          </a:xfrm>
          <a:prstGeom prst="bentConnector3">
            <a:avLst>
              <a:gd name="adj1" fmla="val 50000"/>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3F254CF-D19B-4EB1-B6CD-AA956135F1FD}"/>
              </a:ext>
            </a:extLst>
          </p:cNvPr>
          <p:cNvGrpSpPr/>
          <p:nvPr/>
        </p:nvGrpSpPr>
        <p:grpSpPr>
          <a:xfrm>
            <a:off x="4932040" y="4628331"/>
            <a:ext cx="3920497" cy="1680989"/>
            <a:chOff x="5079995" y="4628331"/>
            <a:chExt cx="4218646" cy="1752997"/>
          </a:xfrm>
        </p:grpSpPr>
        <p:grpSp>
          <p:nvGrpSpPr>
            <p:cNvPr id="27" name="グループ化 26">
              <a:extLst>
                <a:ext uri="{FF2B5EF4-FFF2-40B4-BE49-F238E27FC236}">
                  <a16:creationId xmlns:a16="http://schemas.microsoft.com/office/drawing/2014/main" id="{03595900-CBF9-49BE-AB85-4B710974830E}"/>
                </a:ext>
              </a:extLst>
            </p:cNvPr>
            <p:cNvGrpSpPr/>
            <p:nvPr/>
          </p:nvGrpSpPr>
          <p:grpSpPr>
            <a:xfrm>
              <a:off x="5535806" y="4984256"/>
              <a:ext cx="3359323" cy="1397072"/>
              <a:chOff x="4941788" y="4843076"/>
              <a:chExt cx="3359323" cy="1397072"/>
            </a:xfrm>
          </p:grpSpPr>
          <p:pic>
            <p:nvPicPr>
              <p:cNvPr id="24" name="図 23">
                <a:extLst>
                  <a:ext uri="{FF2B5EF4-FFF2-40B4-BE49-F238E27FC236}">
                    <a16:creationId xmlns:a16="http://schemas.microsoft.com/office/drawing/2014/main" id="{98C49116-781E-4BF2-A0A4-0734CB31C98B}"/>
                  </a:ext>
                </a:extLst>
              </p:cNvPr>
              <p:cNvPicPr>
                <a:picLocks noChangeAspect="1"/>
              </p:cNvPicPr>
              <p:nvPr/>
            </p:nvPicPr>
            <p:blipFill>
              <a:blip r:embed="rId4"/>
              <a:stretch>
                <a:fillRect/>
              </a:stretch>
            </p:blipFill>
            <p:spPr>
              <a:xfrm>
                <a:off x="4941788" y="4843076"/>
                <a:ext cx="3359323" cy="1397072"/>
              </a:xfrm>
              <a:prstGeom prst="rect">
                <a:avLst/>
              </a:prstGeom>
            </p:spPr>
          </p:pic>
          <p:sp>
            <p:nvSpPr>
              <p:cNvPr id="25" name="角丸四角形 3">
                <a:extLst>
                  <a:ext uri="{FF2B5EF4-FFF2-40B4-BE49-F238E27FC236}">
                    <a16:creationId xmlns:a16="http://schemas.microsoft.com/office/drawing/2014/main" id="{3E0B6717-514C-4661-9702-C7A546F3899F}"/>
                  </a:ext>
                </a:extLst>
              </p:cNvPr>
              <p:cNvSpPr/>
              <p:nvPr/>
            </p:nvSpPr>
            <p:spPr>
              <a:xfrm>
                <a:off x="5947153" y="5517232"/>
                <a:ext cx="1695025" cy="403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489B2DEE-A47A-472D-84FF-92F1628AB142}"/>
                </a:ext>
              </a:extLst>
            </p:cNvPr>
            <p:cNvSpPr txBox="1"/>
            <p:nvPr/>
          </p:nvSpPr>
          <p:spPr bwMode="auto">
            <a:xfrm>
              <a:off x="5079995" y="4628331"/>
              <a:ext cx="4218646" cy="396779"/>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000" dirty="0">
                  <a:latin typeface="+mj-ea"/>
                  <a:ea typeface="+mj-ea"/>
                  <a:sym typeface="Wingdings" pitchFamily="2" charset="2"/>
                </a:rPr>
                <a:t>・</a:t>
              </a:r>
              <a:r>
                <a:rPr lang="en-US" altLang="ja-JP" sz="2000" dirty="0">
                  <a:latin typeface="+mj-ea"/>
                  <a:ea typeface="+mj-ea"/>
                  <a:sym typeface="Wingdings" pitchFamily="2" charset="2"/>
                </a:rPr>
                <a:t>NG</a:t>
              </a:r>
              <a:r>
                <a:rPr lang="ja-JP" altLang="en-US" sz="2000" dirty="0">
                  <a:latin typeface="+mj-ea"/>
                  <a:ea typeface="+mj-ea"/>
                  <a:sym typeface="Wingdings" pitchFamily="2" charset="2"/>
                </a:rPr>
                <a:t>例②</a:t>
              </a:r>
              <a:endParaRPr lang="en-US" altLang="ja-JP" sz="2000" dirty="0">
                <a:latin typeface="+mj-ea"/>
                <a:ea typeface="+mj-ea"/>
                <a:sym typeface="Wingdings" pitchFamily="2" charset="2"/>
              </a:endParaRPr>
            </a:p>
          </p:txBody>
        </p:sp>
      </p:grpSp>
      <p:cxnSp>
        <p:nvCxnSpPr>
          <p:cNvPr id="48" name="コネクタ: カギ線 47">
            <a:extLst>
              <a:ext uri="{FF2B5EF4-FFF2-40B4-BE49-F238E27FC236}">
                <a16:creationId xmlns:a16="http://schemas.microsoft.com/office/drawing/2014/main" id="{62667900-098F-493B-A251-A13A5BABA235}"/>
              </a:ext>
            </a:extLst>
          </p:cNvPr>
          <p:cNvCxnSpPr>
            <a:cxnSpLocks/>
            <a:stCxn id="44" idx="3"/>
            <a:endCxn id="25" idx="1"/>
          </p:cNvCxnSpPr>
          <p:nvPr/>
        </p:nvCxnSpPr>
        <p:spPr>
          <a:xfrm>
            <a:off x="1743482" y="2836832"/>
            <a:ext cx="4546467" cy="2972506"/>
          </a:xfrm>
          <a:prstGeom prst="bentConnector3">
            <a:avLst>
              <a:gd name="adj1" fmla="val 6840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吹き出し: 角を丸めた四角形 2">
            <a:extLst>
              <a:ext uri="{FF2B5EF4-FFF2-40B4-BE49-F238E27FC236}">
                <a16:creationId xmlns:a16="http://schemas.microsoft.com/office/drawing/2014/main" id="{39DA3EE6-EE7D-42D6-8A96-BC219F160B15}"/>
              </a:ext>
            </a:extLst>
          </p:cNvPr>
          <p:cNvSpPr/>
          <p:nvPr/>
        </p:nvSpPr>
        <p:spPr>
          <a:xfrm>
            <a:off x="3277101" y="4883246"/>
            <a:ext cx="1423909" cy="660202"/>
          </a:xfrm>
          <a:prstGeom prst="wedgeRoundRectCallout">
            <a:avLst>
              <a:gd name="adj1" fmla="val -65955"/>
              <a:gd name="adj2" fmla="val 60975"/>
              <a:gd name="adj3" fmla="val 16667"/>
            </a:avLst>
          </a:prstGeom>
          <a:solidFill>
            <a:srgbClr val="FFFFCC"/>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0000"/>
                </a:solidFill>
              </a:rPr>
              <a:t>NG</a:t>
            </a:r>
          </a:p>
          <a:p>
            <a:r>
              <a:rPr lang="ja-JP" altLang="en-US" sz="1000" dirty="0">
                <a:solidFill>
                  <a:srgbClr val="FF0000"/>
                </a:solidFill>
                <a:latin typeface="ＭＳ 明朝" panose="02020609040205080304" pitchFamily="17" charset="-128"/>
                <a:ea typeface="ＭＳ 明朝" panose="02020609040205080304" pitchFamily="17" charset="-128"/>
              </a:rPr>
              <a:t>上位</a:t>
            </a:r>
            <a:r>
              <a:rPr lang="en-US" altLang="ja-JP" sz="1000" dirty="0">
                <a:solidFill>
                  <a:srgbClr val="FF0000"/>
                </a:solidFill>
                <a:latin typeface="ＭＳ 明朝" panose="02020609040205080304" pitchFamily="17" charset="-128"/>
                <a:ea typeface="ＭＳ 明朝" panose="02020609040205080304" pitchFamily="17" charset="-128"/>
              </a:rPr>
              <a:t>(</a:t>
            </a:r>
            <a:r>
              <a:rPr lang="ja-JP" altLang="en-US" sz="1000" dirty="0">
                <a:solidFill>
                  <a:srgbClr val="FF0000"/>
                </a:solidFill>
                <a:latin typeface="ＭＳ 明朝" panose="02020609040205080304" pitchFamily="17" charset="-128"/>
                <a:ea typeface="ＭＳ 明朝" panose="02020609040205080304" pitchFamily="17" charset="-128"/>
              </a:rPr>
              <a:t>レベル</a:t>
            </a:r>
            <a:r>
              <a:rPr lang="en-US" altLang="ja-JP" sz="1000" dirty="0">
                <a:solidFill>
                  <a:srgbClr val="FF0000"/>
                </a:solidFill>
                <a:latin typeface="ＭＳ 明朝" panose="02020609040205080304" pitchFamily="17" charset="-128"/>
                <a:ea typeface="ＭＳ 明朝" panose="02020609040205080304" pitchFamily="17" charset="-128"/>
              </a:rPr>
              <a:t>1)</a:t>
            </a:r>
            <a:r>
              <a:rPr lang="ja-JP" altLang="en-US" sz="1000" dirty="0">
                <a:solidFill>
                  <a:srgbClr val="FF0000"/>
                </a:solidFill>
                <a:latin typeface="ＭＳ 明朝" panose="02020609040205080304" pitchFamily="17" charset="-128"/>
                <a:ea typeface="ＭＳ 明朝" panose="02020609040205080304" pitchFamily="17" charset="-128"/>
              </a:rPr>
              <a:t>と</a:t>
            </a:r>
            <a:endParaRPr lang="en-US" altLang="ja-JP" sz="1000" dirty="0">
              <a:solidFill>
                <a:srgbClr val="FF0000"/>
              </a:solidFill>
              <a:latin typeface="ＭＳ 明朝" panose="02020609040205080304" pitchFamily="17" charset="-128"/>
              <a:ea typeface="ＭＳ 明朝" panose="02020609040205080304" pitchFamily="17" charset="-128"/>
            </a:endParaRPr>
          </a:p>
          <a:p>
            <a:r>
              <a:rPr lang="ja-JP" altLang="en-US" sz="1000" dirty="0">
                <a:solidFill>
                  <a:srgbClr val="FF0000"/>
                </a:solidFill>
                <a:latin typeface="ＭＳ 明朝" panose="02020609040205080304" pitchFamily="17" charset="-128"/>
                <a:ea typeface="ＭＳ 明朝" panose="02020609040205080304" pitchFamily="17" charset="-128"/>
              </a:rPr>
              <a:t>部品番号が同じです</a:t>
            </a:r>
            <a:endParaRPr kumimoji="1" lang="ja-JP" altLang="en-US" sz="1000" dirty="0">
              <a:solidFill>
                <a:srgbClr val="FF0000"/>
              </a:solidFill>
              <a:latin typeface="ＭＳ 明朝" panose="02020609040205080304" pitchFamily="17" charset="-128"/>
              <a:ea typeface="ＭＳ 明朝" panose="02020609040205080304" pitchFamily="17" charset="-128"/>
            </a:endParaRPr>
          </a:p>
        </p:txBody>
      </p:sp>
      <p:sp>
        <p:nvSpPr>
          <p:cNvPr id="35" name="吹き出し: 角を丸めた四角形 34">
            <a:extLst>
              <a:ext uri="{FF2B5EF4-FFF2-40B4-BE49-F238E27FC236}">
                <a16:creationId xmlns:a16="http://schemas.microsoft.com/office/drawing/2014/main" id="{0D290E35-EBC2-433C-810A-BA6DE31C19B4}"/>
              </a:ext>
            </a:extLst>
          </p:cNvPr>
          <p:cNvSpPr/>
          <p:nvPr/>
        </p:nvSpPr>
        <p:spPr>
          <a:xfrm>
            <a:off x="7041333" y="4883246"/>
            <a:ext cx="1431104" cy="660202"/>
          </a:xfrm>
          <a:prstGeom prst="wedgeRoundRectCallout">
            <a:avLst>
              <a:gd name="adj1" fmla="val -65955"/>
              <a:gd name="adj2" fmla="val 60975"/>
              <a:gd name="adj3" fmla="val 16667"/>
            </a:avLst>
          </a:prstGeom>
          <a:solidFill>
            <a:srgbClr val="FFFFCC"/>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0000"/>
                </a:solidFill>
              </a:rPr>
              <a:t>NG</a:t>
            </a:r>
          </a:p>
          <a:p>
            <a:r>
              <a:rPr lang="ja-JP" altLang="en-US" sz="1000" dirty="0">
                <a:solidFill>
                  <a:srgbClr val="FF0000"/>
                </a:solidFill>
                <a:latin typeface="ＭＳ 明朝" panose="02020609040205080304" pitchFamily="17" charset="-128"/>
                <a:ea typeface="ＭＳ 明朝" panose="02020609040205080304" pitchFamily="17" charset="-128"/>
              </a:rPr>
              <a:t>上位</a:t>
            </a:r>
            <a:r>
              <a:rPr lang="en-US" altLang="ja-JP" sz="1000" dirty="0">
                <a:solidFill>
                  <a:srgbClr val="FF0000"/>
                </a:solidFill>
                <a:latin typeface="ＭＳ 明朝" panose="02020609040205080304" pitchFamily="17" charset="-128"/>
                <a:ea typeface="ＭＳ 明朝" panose="02020609040205080304" pitchFamily="17" charset="-128"/>
              </a:rPr>
              <a:t>(</a:t>
            </a:r>
            <a:r>
              <a:rPr lang="ja-JP" altLang="en-US" sz="1000" dirty="0">
                <a:solidFill>
                  <a:srgbClr val="FF0000"/>
                </a:solidFill>
                <a:latin typeface="ＭＳ 明朝" panose="02020609040205080304" pitchFamily="17" charset="-128"/>
                <a:ea typeface="ＭＳ 明朝" panose="02020609040205080304" pitchFamily="17" charset="-128"/>
              </a:rPr>
              <a:t>レベル</a:t>
            </a:r>
            <a:r>
              <a:rPr lang="en-US" altLang="ja-JP" sz="1000" dirty="0">
                <a:solidFill>
                  <a:srgbClr val="FF0000"/>
                </a:solidFill>
                <a:latin typeface="ＭＳ 明朝" panose="02020609040205080304" pitchFamily="17" charset="-128"/>
                <a:ea typeface="ＭＳ 明朝" panose="02020609040205080304" pitchFamily="17" charset="-128"/>
              </a:rPr>
              <a:t>1</a:t>
            </a:r>
            <a:r>
              <a:rPr lang="ja-JP" altLang="en-US" sz="1000" dirty="0">
                <a:solidFill>
                  <a:srgbClr val="FF0000"/>
                </a:solidFill>
                <a:latin typeface="ＭＳ 明朝" panose="02020609040205080304" pitchFamily="17" charset="-128"/>
                <a:ea typeface="ＭＳ 明朝" panose="02020609040205080304" pitchFamily="17" charset="-128"/>
              </a:rPr>
              <a:t>、</a:t>
            </a:r>
            <a:r>
              <a:rPr lang="en-US" altLang="ja-JP" sz="1000" dirty="0">
                <a:solidFill>
                  <a:srgbClr val="FF0000"/>
                </a:solidFill>
                <a:latin typeface="ＭＳ 明朝" panose="02020609040205080304" pitchFamily="17" charset="-128"/>
                <a:ea typeface="ＭＳ 明朝" panose="02020609040205080304" pitchFamily="17" charset="-128"/>
              </a:rPr>
              <a:t>2)</a:t>
            </a:r>
            <a:r>
              <a:rPr lang="ja-JP" altLang="en-US" sz="1000" dirty="0">
                <a:solidFill>
                  <a:srgbClr val="FF0000"/>
                </a:solidFill>
                <a:latin typeface="ＭＳ 明朝" panose="02020609040205080304" pitchFamily="17" charset="-128"/>
                <a:ea typeface="ＭＳ 明朝" panose="02020609040205080304" pitchFamily="17" charset="-128"/>
              </a:rPr>
              <a:t>と</a:t>
            </a:r>
            <a:endParaRPr lang="en-US" altLang="ja-JP" sz="1000" dirty="0">
              <a:solidFill>
                <a:srgbClr val="FF0000"/>
              </a:solidFill>
              <a:latin typeface="ＭＳ 明朝" panose="02020609040205080304" pitchFamily="17" charset="-128"/>
              <a:ea typeface="ＭＳ 明朝" panose="02020609040205080304" pitchFamily="17" charset="-128"/>
            </a:endParaRPr>
          </a:p>
          <a:p>
            <a:r>
              <a:rPr lang="ja-JP" altLang="en-US" sz="1000" dirty="0">
                <a:solidFill>
                  <a:srgbClr val="FF0000"/>
                </a:solidFill>
                <a:latin typeface="ＭＳ 明朝" panose="02020609040205080304" pitchFamily="17" charset="-128"/>
                <a:ea typeface="ＭＳ 明朝" panose="02020609040205080304" pitchFamily="17" charset="-128"/>
              </a:rPr>
              <a:t>部品番号が同じです</a:t>
            </a:r>
            <a:endParaRPr kumimoji="1" lang="ja-JP" altLang="en-US" sz="1000" dirty="0">
              <a:solidFill>
                <a:srgbClr val="FF0000"/>
              </a:solidFill>
              <a:latin typeface="ＭＳ 明朝" panose="02020609040205080304" pitchFamily="17" charset="-128"/>
              <a:ea typeface="ＭＳ 明朝" panose="02020609040205080304" pitchFamily="17" charset="-128"/>
            </a:endParaRPr>
          </a:p>
        </p:txBody>
      </p:sp>
      <p:grpSp>
        <p:nvGrpSpPr>
          <p:cNvPr id="28" name="グループ化 27">
            <a:extLst>
              <a:ext uri="{FF2B5EF4-FFF2-40B4-BE49-F238E27FC236}">
                <a16:creationId xmlns:a16="http://schemas.microsoft.com/office/drawing/2014/main" id="{5AE63F7E-9975-476F-B0F3-40EE02D68223}"/>
              </a:ext>
            </a:extLst>
          </p:cNvPr>
          <p:cNvGrpSpPr/>
          <p:nvPr/>
        </p:nvGrpSpPr>
        <p:grpSpPr>
          <a:xfrm>
            <a:off x="5220072" y="2307228"/>
            <a:ext cx="3802929" cy="2075597"/>
            <a:chOff x="5328186" y="2307228"/>
            <a:chExt cx="3802929" cy="2075597"/>
          </a:xfrm>
        </p:grpSpPr>
        <p:grpSp>
          <p:nvGrpSpPr>
            <p:cNvPr id="19" name="グループ化 18">
              <a:extLst>
                <a:ext uri="{FF2B5EF4-FFF2-40B4-BE49-F238E27FC236}">
                  <a16:creationId xmlns:a16="http://schemas.microsoft.com/office/drawing/2014/main" id="{FD3BBA77-66B0-4B6B-B43C-F025482C7FA5}"/>
                </a:ext>
              </a:extLst>
            </p:cNvPr>
            <p:cNvGrpSpPr/>
            <p:nvPr/>
          </p:nvGrpSpPr>
          <p:grpSpPr>
            <a:xfrm>
              <a:off x="5450939" y="2754153"/>
              <a:ext cx="3680176" cy="1362432"/>
              <a:chOff x="5450939" y="2754153"/>
              <a:chExt cx="3680176" cy="1362432"/>
            </a:xfrm>
          </p:grpSpPr>
          <p:pic>
            <p:nvPicPr>
              <p:cNvPr id="33" name="図 32">
                <a:extLst>
                  <a:ext uri="{FF2B5EF4-FFF2-40B4-BE49-F238E27FC236}">
                    <a16:creationId xmlns:a16="http://schemas.microsoft.com/office/drawing/2014/main" id="{D63A1130-FDCB-41AB-B770-2398C80D5B7F}"/>
                  </a:ext>
                </a:extLst>
              </p:cNvPr>
              <p:cNvPicPr>
                <a:picLocks noChangeAspect="1"/>
              </p:cNvPicPr>
              <p:nvPr/>
            </p:nvPicPr>
            <p:blipFill rotWithShape="1">
              <a:blip r:embed="rId2"/>
              <a:srcRect b="6383"/>
              <a:stretch/>
            </p:blipFill>
            <p:spPr>
              <a:xfrm>
                <a:off x="5450939" y="2754153"/>
                <a:ext cx="2904456" cy="1362432"/>
              </a:xfrm>
              <a:prstGeom prst="rect">
                <a:avLst/>
              </a:prstGeom>
            </p:spPr>
          </p:pic>
          <p:sp>
            <p:nvSpPr>
              <p:cNvPr id="37" name="テキスト ボックス 36">
                <a:extLst>
                  <a:ext uri="{FF2B5EF4-FFF2-40B4-BE49-F238E27FC236}">
                    <a16:creationId xmlns:a16="http://schemas.microsoft.com/office/drawing/2014/main" id="{74BB2DA9-93D4-4083-B1EF-030B76D7FC1C}"/>
                  </a:ext>
                </a:extLst>
              </p:cNvPr>
              <p:cNvSpPr txBox="1"/>
              <p:nvPr/>
            </p:nvSpPr>
            <p:spPr bwMode="auto">
              <a:xfrm>
                <a:off x="7016443" y="3598754"/>
                <a:ext cx="2114672" cy="234286"/>
              </a:xfrm>
              <a:prstGeom prst="rect">
                <a:avLst/>
              </a:prstGeom>
              <a:solidFill>
                <a:schemeClr val="bg1"/>
              </a:solidFill>
              <a:ln w="9525">
                <a:noFill/>
              </a:ln>
            </p:spPr>
            <p:txBody>
              <a:bodyPr wrap="square" lIns="72000" tIns="36000" rIns="72000" bIns="36000" rtlCol="0" anchor="t" anchorCtr="0">
                <a:spAutoFit/>
              </a:bodyPr>
              <a:lstStyle/>
              <a:p>
                <a:pPr marL="0" indent="0" eaLnBrk="1" hangingPunct="1">
                  <a:spcBef>
                    <a:spcPct val="0"/>
                  </a:spcBef>
                  <a:buFont typeface="Arial" charset="0"/>
                  <a:buNone/>
                </a:pPr>
                <a:r>
                  <a:rPr lang="en-US" altLang="ja-JP" sz="1050" b="1" dirty="0">
                    <a:latin typeface="+mn-ea"/>
                    <a:ea typeface="+mn-ea"/>
                    <a:sym typeface="Wingdings" pitchFamily="2" charset="2"/>
                  </a:rPr>
                  <a:t>(</a:t>
                </a:r>
                <a:r>
                  <a:rPr lang="ja-JP" altLang="en-US" sz="1050" b="1" dirty="0">
                    <a:latin typeface="+mn-ea"/>
                    <a:ea typeface="+mn-ea"/>
                    <a:sym typeface="Wingdings" pitchFamily="2" charset="2"/>
                  </a:rPr>
                  <a:t>自社の部品番号もしくは空欄</a:t>
                </a:r>
                <a:r>
                  <a:rPr lang="en-US" altLang="ja-JP" sz="1050" b="1" dirty="0">
                    <a:latin typeface="+mn-ea"/>
                    <a:ea typeface="+mn-ea"/>
                    <a:sym typeface="Wingdings" pitchFamily="2" charset="2"/>
                  </a:rPr>
                  <a:t>)</a:t>
                </a:r>
                <a:endParaRPr kumimoji="1" lang="ja-JP" altLang="en-US" sz="1050" b="1" dirty="0">
                  <a:latin typeface="+mj-ea"/>
                  <a:ea typeface="+mj-ea"/>
                  <a:sym typeface="Wingdings" pitchFamily="2" charset="2"/>
                </a:endParaRPr>
              </a:p>
            </p:txBody>
          </p:sp>
        </p:grpSp>
        <p:sp>
          <p:nvSpPr>
            <p:cNvPr id="36" name="角丸四角形 3">
              <a:extLst>
                <a:ext uri="{FF2B5EF4-FFF2-40B4-BE49-F238E27FC236}">
                  <a16:creationId xmlns:a16="http://schemas.microsoft.com/office/drawing/2014/main" id="{BB55497A-B630-468A-8136-A0279429D3B1}"/>
                </a:ext>
              </a:extLst>
            </p:cNvPr>
            <p:cNvSpPr/>
            <p:nvPr/>
          </p:nvSpPr>
          <p:spPr>
            <a:xfrm>
              <a:off x="5328186" y="2510377"/>
              <a:ext cx="3644303" cy="1872448"/>
            </a:xfrm>
            <a:prstGeom prst="roundRect">
              <a:avLst>
                <a:gd name="adj" fmla="val 5907"/>
              </a:avLst>
            </a:prstGeom>
            <a:noFill/>
            <a:ln w="34925"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BFF392-7454-4453-BE87-88CDD621EAE5}"/>
                </a:ext>
              </a:extLst>
            </p:cNvPr>
            <p:cNvSpPr txBox="1"/>
            <p:nvPr/>
          </p:nvSpPr>
          <p:spPr bwMode="auto">
            <a:xfrm>
              <a:off x="5617089" y="2307228"/>
              <a:ext cx="862552" cy="380480"/>
            </a:xfrm>
            <a:prstGeom prst="rect">
              <a:avLst/>
            </a:prstGeom>
            <a:solidFill>
              <a:schemeClr val="bg1"/>
            </a:solidFill>
            <a:ln w="9525">
              <a:noFill/>
            </a:ln>
          </p:spPr>
          <p:txBody>
            <a:bodyPr wrap="square" lIns="72000" tIns="36000" rIns="72000" bIns="36000" rtlCol="0" anchor="t" anchorCtr="0">
              <a:spAutoFit/>
            </a:bodyPr>
            <a:lstStyle/>
            <a:p>
              <a:pPr marL="0" indent="0" algn="ctr" eaLnBrk="1" hangingPunct="1">
                <a:spcBef>
                  <a:spcPct val="0"/>
                </a:spcBef>
                <a:buFont typeface="Arial" charset="0"/>
                <a:buNone/>
              </a:pPr>
              <a:r>
                <a:rPr lang="en-US" altLang="ja-JP" sz="2000" b="1" dirty="0">
                  <a:solidFill>
                    <a:srgbClr val="0000FF"/>
                  </a:solidFill>
                  <a:latin typeface="+mj-ea"/>
                  <a:ea typeface="+mj-ea"/>
                  <a:sym typeface="Wingdings" pitchFamily="2" charset="2"/>
                </a:rPr>
                <a:t>OK</a:t>
              </a:r>
              <a:r>
                <a:rPr lang="ja-JP" altLang="en-US" sz="2000" b="1" dirty="0">
                  <a:solidFill>
                    <a:srgbClr val="0000FF"/>
                  </a:solidFill>
                  <a:latin typeface="+mj-ea"/>
                  <a:ea typeface="+mj-ea"/>
                  <a:sym typeface="Wingdings" pitchFamily="2" charset="2"/>
                </a:rPr>
                <a:t>例</a:t>
              </a:r>
              <a:endParaRPr lang="en-US" altLang="ja-JP" sz="2000" b="1" dirty="0">
                <a:solidFill>
                  <a:srgbClr val="0000FF"/>
                </a:solidFill>
                <a:latin typeface="+mj-ea"/>
                <a:ea typeface="+mj-ea"/>
                <a:sym typeface="Wingdings" pitchFamily="2" charset="2"/>
              </a:endParaRPr>
            </a:p>
          </p:txBody>
        </p:sp>
      </p:grpSp>
    </p:spTree>
    <p:extLst>
      <p:ext uri="{BB962C8B-B14F-4D97-AF65-F5344CB8AC3E}">
        <p14:creationId xmlns:p14="http://schemas.microsoft.com/office/powerpoint/2010/main" val="128460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12</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2-2.</a:t>
            </a:r>
            <a:r>
              <a:rPr lang="ja-JP" altLang="en-US" b="1" dirty="0">
                <a:latin typeface="+mj-ea"/>
              </a:rPr>
              <a:t>共通情報（材料）</a:t>
            </a:r>
            <a:endParaRPr kumimoji="1" lang="ja-JP" altLang="en-US" dirty="0"/>
          </a:p>
        </p:txBody>
      </p:sp>
      <p:sp>
        <p:nvSpPr>
          <p:cNvPr id="5" name="テキスト ボックス 4"/>
          <p:cNvSpPr txBox="1"/>
          <p:nvPr/>
        </p:nvSpPr>
        <p:spPr bwMode="auto">
          <a:xfrm>
            <a:off x="554839" y="1556792"/>
            <a:ext cx="8173728" cy="3150469"/>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ea typeface="+mj-ea"/>
                <a:sym typeface="Wingdings" pitchFamily="2" charset="2"/>
              </a:rPr>
              <a:t>材料情報は、均一材料単位で報告</a:t>
            </a:r>
            <a:endParaRPr lang="en-US" altLang="ja-JP" sz="2400" b="1" dirty="0">
              <a:solidFill>
                <a:srgbClr val="0000FF"/>
              </a:solidFill>
              <a:latin typeface="+mj-ea"/>
              <a:ea typeface="+mj-ea"/>
              <a:sym typeface="Wingdings" pitchFamily="2" charset="2"/>
            </a:endParaRPr>
          </a:p>
          <a:p>
            <a:endParaRPr lang="en-US" altLang="ja-JP" sz="2400" b="1" dirty="0">
              <a:solidFill>
                <a:srgbClr val="0000FF"/>
              </a:solidFill>
              <a:latin typeface="+mj-ea"/>
              <a:ea typeface="+mj-ea"/>
              <a:sym typeface="Wingdings" pitchFamily="2" charset="2"/>
            </a:endParaRPr>
          </a:p>
          <a:p>
            <a:r>
              <a:rPr lang="ja-JP" altLang="en-US" sz="2400" dirty="0">
                <a:latin typeface="+mj-ea"/>
                <a:ea typeface="+mj-ea"/>
                <a:sym typeface="Wingdings" pitchFamily="2" charset="2"/>
              </a:rPr>
              <a:t>　</a:t>
            </a:r>
            <a:r>
              <a:rPr lang="ja-JP" altLang="en-US" sz="2000" dirty="0">
                <a:latin typeface="+mj-ea"/>
                <a:ea typeface="+mj-ea"/>
                <a:sym typeface="Wingdings" pitchFamily="2" charset="2"/>
              </a:rPr>
              <a:t>　均一材料は全て、個別の材料として入力</a:t>
            </a:r>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「均一」とは、機械的に複数の材料に分離できない均一な材料の</a:t>
            </a:r>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組成であることを意味する</a:t>
            </a:r>
            <a:endParaRPr lang="en-US" altLang="ja-JP" sz="2000" dirty="0">
              <a:latin typeface="+mj-ea"/>
              <a:ea typeface="+mj-ea"/>
              <a:sym typeface="Wingdings" pitchFamily="2" charset="2"/>
            </a:endParaRPr>
          </a:p>
          <a:p>
            <a:endParaRPr lang="en-US" altLang="ja-JP" sz="2000" dirty="0">
              <a:latin typeface="+mj-ea"/>
              <a:ea typeface="+mj-ea"/>
              <a:sym typeface="Wingdings" pitchFamily="2" charset="2"/>
            </a:endParaRPr>
          </a:p>
          <a:p>
            <a:r>
              <a:rPr lang="ja-JP" altLang="en-US" sz="2400" b="1" dirty="0">
                <a:solidFill>
                  <a:srgbClr val="FF0000"/>
                </a:solidFill>
                <a:latin typeface="+mn-ea"/>
                <a:ea typeface="+mn-ea"/>
                <a:sym typeface="Wingdings" pitchFamily="2" charset="2"/>
              </a:rPr>
              <a:t>　［注意点］</a:t>
            </a:r>
            <a:endParaRPr lang="en-US" altLang="ja-JP" sz="2400" dirty="0">
              <a:latin typeface="+mj-ea"/>
              <a:ea typeface="+mj-ea"/>
              <a:sym typeface="Wingdings" pitchFamily="2" charset="2"/>
            </a:endParaRPr>
          </a:p>
          <a:p>
            <a:r>
              <a:rPr lang="ja-JP" altLang="en-US" sz="2400" dirty="0">
                <a:latin typeface="+mj-ea"/>
                <a:ea typeface="+mj-ea"/>
                <a:sym typeface="Wingdings" pitchFamily="2" charset="2"/>
              </a:rPr>
              <a:t>　　　</a:t>
            </a:r>
            <a:r>
              <a:rPr lang="ja-JP" altLang="en-US" sz="2000" dirty="0">
                <a:latin typeface="+mj-ea"/>
                <a:ea typeface="+mj-ea"/>
                <a:sym typeface="Wingdings" pitchFamily="2" charset="2"/>
              </a:rPr>
              <a:t>・複合材料の個々の材料は、コンポーネントもしくは</a:t>
            </a:r>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セミコンポーネントにつける</a:t>
            </a:r>
            <a:endParaRPr lang="en-US" altLang="ja-JP" sz="2000" dirty="0">
              <a:latin typeface="+mj-ea"/>
              <a:ea typeface="+mj-ea"/>
              <a:sym typeface="Wingdings" pitchFamily="2" charset="2"/>
            </a:endParaRPr>
          </a:p>
        </p:txBody>
      </p:sp>
      <p:sp>
        <p:nvSpPr>
          <p:cNvPr id="6" name="円/楕円 5"/>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3" name="角丸四角形 2"/>
          <p:cNvSpPr/>
          <p:nvPr/>
        </p:nvSpPr>
        <p:spPr>
          <a:xfrm>
            <a:off x="4034229" y="3306503"/>
            <a:ext cx="4276659" cy="26651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001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4.4.1.D]</a:t>
            </a:r>
            <a:endParaRPr kumimoji="1" lang="ja-JP" altLang="en-US" sz="1400" b="1" dirty="0">
              <a:latin typeface="+mj-ea"/>
              <a:ea typeface="+mj-ea"/>
            </a:endParaRPr>
          </a:p>
        </p:txBody>
      </p:sp>
      <p:grpSp>
        <p:nvGrpSpPr>
          <p:cNvPr id="31" name="グループ化 30">
            <a:extLst>
              <a:ext uri="{FF2B5EF4-FFF2-40B4-BE49-F238E27FC236}">
                <a16:creationId xmlns:a16="http://schemas.microsoft.com/office/drawing/2014/main" id="{8EAD39D2-E11B-4A69-B77F-0E79F28E8DA0}"/>
              </a:ext>
            </a:extLst>
          </p:cNvPr>
          <p:cNvGrpSpPr/>
          <p:nvPr/>
        </p:nvGrpSpPr>
        <p:grpSpPr>
          <a:xfrm>
            <a:off x="2331149" y="5229200"/>
            <a:ext cx="1880811" cy="1247062"/>
            <a:chOff x="0" y="0"/>
            <a:chExt cx="1880811" cy="1247062"/>
          </a:xfrm>
        </p:grpSpPr>
        <p:grpSp>
          <p:nvGrpSpPr>
            <p:cNvPr id="32" name="グループ化 31">
              <a:extLst>
                <a:ext uri="{FF2B5EF4-FFF2-40B4-BE49-F238E27FC236}">
                  <a16:creationId xmlns:a16="http://schemas.microsoft.com/office/drawing/2014/main" id="{7728EFCF-3DAB-4275-A02C-336F027A7D97}"/>
                </a:ext>
              </a:extLst>
            </p:cNvPr>
            <p:cNvGrpSpPr/>
            <p:nvPr/>
          </p:nvGrpSpPr>
          <p:grpSpPr>
            <a:xfrm>
              <a:off x="0" y="0"/>
              <a:ext cx="1880811" cy="461665"/>
              <a:chOff x="0" y="0"/>
              <a:chExt cx="1880811" cy="461665"/>
            </a:xfrm>
          </p:grpSpPr>
          <p:sp>
            <p:nvSpPr>
              <p:cNvPr id="41" name="テキスト ボックス 8">
                <a:extLst>
                  <a:ext uri="{FF2B5EF4-FFF2-40B4-BE49-F238E27FC236}">
                    <a16:creationId xmlns:a16="http://schemas.microsoft.com/office/drawing/2014/main" id="{4E2C90C1-E30A-4F2E-88DD-2CA57FC7BE49}"/>
                  </a:ext>
                </a:extLst>
              </p:cNvPr>
              <p:cNvSpPr txBox="1"/>
              <p:nvPr/>
            </p:nvSpPr>
            <p:spPr>
              <a:xfrm>
                <a:off x="311151" y="0"/>
                <a:ext cx="1569660"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HG丸ｺﾞｼｯｸM-PRO" panose="020F0600000000000000" pitchFamily="50" charset="-128"/>
                    <a:ea typeface="HG丸ｺﾞｼｯｸM-PRO" panose="020F0600000000000000" pitchFamily="50" charset="-128"/>
                  </a:rPr>
                  <a:t>溶融亜鉛めっき鋼板</a:t>
                </a:r>
                <a:endParaRPr kumimoji="1" lang="en-US"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材料</a:t>
                </a:r>
                <a:r>
                  <a:rPr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42" name="図 41">
                <a:extLst>
                  <a:ext uri="{FF2B5EF4-FFF2-40B4-BE49-F238E27FC236}">
                    <a16:creationId xmlns:a16="http://schemas.microsoft.com/office/drawing/2014/main" id="{5D3EE446-1069-4764-B327-C2B2E5525D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311151" cy="332662"/>
              </a:xfrm>
              <a:prstGeom prst="rect">
                <a:avLst/>
              </a:prstGeom>
            </p:spPr>
          </p:pic>
        </p:grpSp>
        <p:grpSp>
          <p:nvGrpSpPr>
            <p:cNvPr id="33" name="グループ化 32">
              <a:extLst>
                <a:ext uri="{FF2B5EF4-FFF2-40B4-BE49-F238E27FC236}">
                  <a16:creationId xmlns:a16="http://schemas.microsoft.com/office/drawing/2014/main" id="{B34CA1D1-9E1E-4B2D-A1E6-6D946D4702A9}"/>
                </a:ext>
              </a:extLst>
            </p:cNvPr>
            <p:cNvGrpSpPr/>
            <p:nvPr/>
          </p:nvGrpSpPr>
          <p:grpSpPr>
            <a:xfrm>
              <a:off x="361276" y="457200"/>
              <a:ext cx="1265258" cy="332662"/>
              <a:chOff x="361276" y="457200"/>
              <a:chExt cx="1265258" cy="332662"/>
            </a:xfrm>
          </p:grpSpPr>
          <p:sp>
            <p:nvSpPr>
              <p:cNvPr id="39" name="テキスト ボックス 14">
                <a:extLst>
                  <a:ext uri="{FF2B5EF4-FFF2-40B4-BE49-F238E27FC236}">
                    <a16:creationId xmlns:a16="http://schemas.microsoft.com/office/drawing/2014/main" id="{82837F49-A500-4C16-B7B7-5EE16A256613}"/>
                  </a:ext>
                </a:extLst>
              </p:cNvPr>
              <p:cNvSpPr txBox="1"/>
              <p:nvPr/>
            </p:nvSpPr>
            <p:spPr>
              <a:xfrm>
                <a:off x="672427" y="457200"/>
                <a:ext cx="954107"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HG丸ｺﾞｼｯｸM-PRO" panose="020F0600000000000000" pitchFamily="50" charset="-128"/>
                    <a:ea typeface="HG丸ｺﾞｼｯｸM-PRO" panose="020F0600000000000000" pitchFamily="50" charset="-128"/>
                  </a:rPr>
                  <a:t>亜鉛めっき</a:t>
                </a:r>
              </a:p>
            </p:txBody>
          </p:sp>
          <p:pic>
            <p:nvPicPr>
              <p:cNvPr id="40" name="図 39">
                <a:extLst>
                  <a:ext uri="{FF2B5EF4-FFF2-40B4-BE49-F238E27FC236}">
                    <a16:creationId xmlns:a16="http://schemas.microsoft.com/office/drawing/2014/main" id="{3E89B406-F13F-41A2-B2E6-EDA24F08D0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1276" y="457200"/>
                <a:ext cx="311151" cy="332662"/>
              </a:xfrm>
              <a:prstGeom prst="rect">
                <a:avLst/>
              </a:prstGeom>
            </p:spPr>
          </p:pic>
        </p:grpSp>
        <p:grpSp>
          <p:nvGrpSpPr>
            <p:cNvPr id="34" name="グループ化 33">
              <a:extLst>
                <a:ext uri="{FF2B5EF4-FFF2-40B4-BE49-F238E27FC236}">
                  <a16:creationId xmlns:a16="http://schemas.microsoft.com/office/drawing/2014/main" id="{2BB14B9A-1902-40D2-8D36-5495C5F33B2F}"/>
                </a:ext>
              </a:extLst>
            </p:cNvPr>
            <p:cNvGrpSpPr/>
            <p:nvPr/>
          </p:nvGrpSpPr>
          <p:grpSpPr>
            <a:xfrm>
              <a:off x="361276" y="914400"/>
              <a:ext cx="803594" cy="332662"/>
              <a:chOff x="361276" y="914400"/>
              <a:chExt cx="803594" cy="332662"/>
            </a:xfrm>
          </p:grpSpPr>
          <p:sp>
            <p:nvSpPr>
              <p:cNvPr id="37" name="テキスト ボックス 17">
                <a:extLst>
                  <a:ext uri="{FF2B5EF4-FFF2-40B4-BE49-F238E27FC236}">
                    <a16:creationId xmlns:a16="http://schemas.microsoft.com/office/drawing/2014/main" id="{B8022E01-4739-48B7-AA3C-7657ECAB4285}"/>
                  </a:ext>
                </a:extLst>
              </p:cNvPr>
              <p:cNvSpPr txBox="1"/>
              <p:nvPr/>
            </p:nvSpPr>
            <p:spPr>
              <a:xfrm>
                <a:off x="672427" y="914400"/>
                <a:ext cx="492443"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HG丸ｺﾞｼｯｸM-PRO" panose="020F0600000000000000" pitchFamily="50" charset="-128"/>
                    <a:ea typeface="HG丸ｺﾞｼｯｸM-PRO" panose="020F0600000000000000" pitchFamily="50" charset="-128"/>
                  </a:rPr>
                  <a:t>鋼板</a:t>
                </a:r>
              </a:p>
            </p:txBody>
          </p:sp>
          <p:pic>
            <p:nvPicPr>
              <p:cNvPr id="38" name="図 37">
                <a:extLst>
                  <a:ext uri="{FF2B5EF4-FFF2-40B4-BE49-F238E27FC236}">
                    <a16:creationId xmlns:a16="http://schemas.microsoft.com/office/drawing/2014/main" id="{3B91AB9E-6BC0-401B-9BA7-DE044F5C6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1276" y="914400"/>
                <a:ext cx="311151" cy="332662"/>
              </a:xfrm>
              <a:prstGeom prst="rect">
                <a:avLst/>
              </a:prstGeom>
            </p:spPr>
          </p:pic>
        </p:grpSp>
        <p:cxnSp>
          <p:nvCxnSpPr>
            <p:cNvPr id="35" name="コネクタ: カギ線 34">
              <a:extLst>
                <a:ext uri="{FF2B5EF4-FFF2-40B4-BE49-F238E27FC236}">
                  <a16:creationId xmlns:a16="http://schemas.microsoft.com/office/drawing/2014/main" id="{BC0502AB-8663-4998-BA1D-00B520D63B7E}"/>
                </a:ext>
              </a:extLst>
            </p:cNvPr>
            <p:cNvCxnSpPr>
              <a:stCxn id="42" idx="2"/>
              <a:endCxn id="40" idx="1"/>
            </p:cNvCxnSpPr>
            <p:nvPr/>
          </p:nvCxnSpPr>
          <p:spPr>
            <a:xfrm rot="16200000" flipH="1">
              <a:off x="112992" y="375246"/>
              <a:ext cx="290869" cy="205700"/>
            </a:xfrm>
            <a:prstGeom prst="bentConnector2">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E1EAF710-5E75-4AF0-B2F5-A5B7768A3978}"/>
                </a:ext>
              </a:extLst>
            </p:cNvPr>
            <p:cNvCxnSpPr>
              <a:stCxn id="42" idx="2"/>
              <a:endCxn id="38" idx="1"/>
            </p:cNvCxnSpPr>
            <p:nvPr/>
          </p:nvCxnSpPr>
          <p:spPr>
            <a:xfrm rot="16200000" flipH="1">
              <a:off x="-115608" y="603846"/>
              <a:ext cx="748069" cy="205700"/>
            </a:xfrm>
            <a:prstGeom prst="bentConnector2">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780B32BC-428D-43A1-ACAD-567ADE8B59D5}"/>
              </a:ext>
            </a:extLst>
          </p:cNvPr>
          <p:cNvSpPr txBox="1"/>
          <p:nvPr/>
        </p:nvSpPr>
        <p:spPr bwMode="auto">
          <a:xfrm>
            <a:off x="2139022" y="4849682"/>
            <a:ext cx="2576994" cy="380480"/>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000" dirty="0">
                <a:solidFill>
                  <a:srgbClr val="FF0000"/>
                </a:solidFill>
                <a:latin typeface="+mj-ea"/>
                <a:ea typeface="+mj-ea"/>
                <a:sym typeface="Wingdings" pitchFamily="2" charset="2"/>
              </a:rPr>
              <a:t>・</a:t>
            </a:r>
            <a:r>
              <a:rPr lang="en-US" altLang="ja-JP" sz="2000" dirty="0">
                <a:solidFill>
                  <a:srgbClr val="FF0000"/>
                </a:solidFill>
                <a:latin typeface="+mj-ea"/>
                <a:ea typeface="+mj-ea"/>
                <a:sym typeface="Wingdings" pitchFamily="2" charset="2"/>
              </a:rPr>
              <a:t>NG</a:t>
            </a:r>
            <a:r>
              <a:rPr lang="ja-JP" altLang="en-US" sz="2000" dirty="0">
                <a:solidFill>
                  <a:srgbClr val="FF0000"/>
                </a:solidFill>
                <a:latin typeface="+mj-ea"/>
                <a:ea typeface="+mj-ea"/>
                <a:sym typeface="Wingdings" pitchFamily="2" charset="2"/>
              </a:rPr>
              <a:t>例</a:t>
            </a:r>
            <a:r>
              <a:rPr lang="en-US" altLang="ja-JP" sz="1400" dirty="0">
                <a:solidFill>
                  <a:srgbClr val="FF0000"/>
                </a:solidFill>
                <a:latin typeface="+mj-ea"/>
                <a:ea typeface="+mj-ea"/>
                <a:sym typeface="Wingdings" pitchFamily="2" charset="2"/>
              </a:rPr>
              <a:t>(</a:t>
            </a:r>
            <a:r>
              <a:rPr lang="ja-JP" altLang="en-US" sz="1400" dirty="0">
                <a:solidFill>
                  <a:srgbClr val="FF0000"/>
                </a:solidFill>
                <a:latin typeface="+mj-ea"/>
                <a:ea typeface="+mj-ea"/>
                <a:sym typeface="Wingdings" pitchFamily="2" charset="2"/>
              </a:rPr>
              <a:t>材料につける</a:t>
            </a:r>
            <a:r>
              <a:rPr lang="en-US" altLang="ja-JP" sz="1400" dirty="0">
                <a:solidFill>
                  <a:srgbClr val="FF0000"/>
                </a:solidFill>
                <a:latin typeface="+mj-ea"/>
                <a:ea typeface="+mj-ea"/>
                <a:sym typeface="Wingdings" pitchFamily="2" charset="2"/>
              </a:rPr>
              <a:t>) </a:t>
            </a:r>
          </a:p>
        </p:txBody>
      </p:sp>
      <p:grpSp>
        <p:nvGrpSpPr>
          <p:cNvPr id="44" name="グループ化 43">
            <a:extLst>
              <a:ext uri="{FF2B5EF4-FFF2-40B4-BE49-F238E27FC236}">
                <a16:creationId xmlns:a16="http://schemas.microsoft.com/office/drawing/2014/main" id="{C719E0D4-8D64-4674-9196-4E0AD09BCD40}"/>
              </a:ext>
            </a:extLst>
          </p:cNvPr>
          <p:cNvGrpSpPr/>
          <p:nvPr/>
        </p:nvGrpSpPr>
        <p:grpSpPr>
          <a:xfrm>
            <a:off x="4599438" y="5229199"/>
            <a:ext cx="2348826" cy="1247062"/>
            <a:chOff x="0" y="0"/>
            <a:chExt cx="2348826" cy="1247062"/>
          </a:xfrm>
        </p:grpSpPr>
        <p:grpSp>
          <p:nvGrpSpPr>
            <p:cNvPr id="45" name="グループ化 44">
              <a:extLst>
                <a:ext uri="{FF2B5EF4-FFF2-40B4-BE49-F238E27FC236}">
                  <a16:creationId xmlns:a16="http://schemas.microsoft.com/office/drawing/2014/main" id="{EA0B8F67-24C4-4084-892B-53619113EEC1}"/>
                </a:ext>
              </a:extLst>
            </p:cNvPr>
            <p:cNvGrpSpPr/>
            <p:nvPr/>
          </p:nvGrpSpPr>
          <p:grpSpPr>
            <a:xfrm>
              <a:off x="367626" y="457200"/>
              <a:ext cx="1265258" cy="332662"/>
              <a:chOff x="367626" y="457200"/>
              <a:chExt cx="1265258" cy="332662"/>
            </a:xfrm>
          </p:grpSpPr>
          <p:sp>
            <p:nvSpPr>
              <p:cNvPr id="54" name="テキスト ボックス 37">
                <a:extLst>
                  <a:ext uri="{FF2B5EF4-FFF2-40B4-BE49-F238E27FC236}">
                    <a16:creationId xmlns:a16="http://schemas.microsoft.com/office/drawing/2014/main" id="{4477BF42-2B23-4859-B86F-79AFDE3C8E5B}"/>
                  </a:ext>
                </a:extLst>
              </p:cNvPr>
              <p:cNvSpPr txBox="1"/>
              <p:nvPr/>
            </p:nvSpPr>
            <p:spPr>
              <a:xfrm>
                <a:off x="678777" y="457200"/>
                <a:ext cx="954107"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dirty="0">
                    <a:latin typeface="HG丸ｺﾞｼｯｸM-PRO" panose="020F0600000000000000" pitchFamily="50" charset="-128"/>
                    <a:ea typeface="HG丸ｺﾞｼｯｸM-PRO" panose="020F0600000000000000" pitchFamily="50" charset="-128"/>
                  </a:rPr>
                  <a:t>亜鉛めっき</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55" name="図 54">
                <a:extLst>
                  <a:ext uri="{FF2B5EF4-FFF2-40B4-BE49-F238E27FC236}">
                    <a16:creationId xmlns:a16="http://schemas.microsoft.com/office/drawing/2014/main" id="{A5C93306-381C-4B7B-98C7-08E42641C1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7626" y="457200"/>
                <a:ext cx="311151" cy="332662"/>
              </a:xfrm>
              <a:prstGeom prst="rect">
                <a:avLst/>
              </a:prstGeom>
            </p:spPr>
          </p:pic>
        </p:grpSp>
        <p:grpSp>
          <p:nvGrpSpPr>
            <p:cNvPr id="46" name="グループ化 45">
              <a:extLst>
                <a:ext uri="{FF2B5EF4-FFF2-40B4-BE49-F238E27FC236}">
                  <a16:creationId xmlns:a16="http://schemas.microsoft.com/office/drawing/2014/main" id="{0A68DD48-A338-4500-9DB4-1B136F3DF1ED}"/>
                </a:ext>
              </a:extLst>
            </p:cNvPr>
            <p:cNvGrpSpPr/>
            <p:nvPr/>
          </p:nvGrpSpPr>
          <p:grpSpPr>
            <a:xfrm>
              <a:off x="367626" y="914400"/>
              <a:ext cx="803594" cy="332662"/>
              <a:chOff x="367626" y="914400"/>
              <a:chExt cx="803594" cy="332662"/>
            </a:xfrm>
          </p:grpSpPr>
          <p:sp>
            <p:nvSpPr>
              <p:cNvPr id="52" name="テキスト ボックス 35">
                <a:extLst>
                  <a:ext uri="{FF2B5EF4-FFF2-40B4-BE49-F238E27FC236}">
                    <a16:creationId xmlns:a16="http://schemas.microsoft.com/office/drawing/2014/main" id="{A1529E9D-16F8-42CF-909D-958DCB107A39}"/>
                  </a:ext>
                </a:extLst>
              </p:cNvPr>
              <p:cNvSpPr txBox="1"/>
              <p:nvPr/>
            </p:nvSpPr>
            <p:spPr>
              <a:xfrm>
                <a:off x="678777" y="914400"/>
                <a:ext cx="492443"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dirty="0">
                    <a:latin typeface="HG丸ｺﾞｼｯｸM-PRO" panose="020F0600000000000000" pitchFamily="50" charset="-128"/>
                    <a:ea typeface="HG丸ｺﾞｼｯｸM-PRO" panose="020F0600000000000000" pitchFamily="50" charset="-128"/>
                  </a:rPr>
                  <a:t>鋼板</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53" name="図 52">
                <a:extLst>
                  <a:ext uri="{FF2B5EF4-FFF2-40B4-BE49-F238E27FC236}">
                    <a16:creationId xmlns:a16="http://schemas.microsoft.com/office/drawing/2014/main" id="{3D32DC50-1D75-4E61-8367-60FC444028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7626" y="914400"/>
                <a:ext cx="311151" cy="332662"/>
              </a:xfrm>
              <a:prstGeom prst="rect">
                <a:avLst/>
              </a:prstGeom>
            </p:spPr>
          </p:pic>
        </p:grpSp>
        <p:cxnSp>
          <p:nvCxnSpPr>
            <p:cNvPr id="47" name="コネクタ: カギ線 46">
              <a:extLst>
                <a:ext uri="{FF2B5EF4-FFF2-40B4-BE49-F238E27FC236}">
                  <a16:creationId xmlns:a16="http://schemas.microsoft.com/office/drawing/2014/main" id="{3988BDD3-5FB6-443B-AB1B-9CC7136933F2}"/>
                </a:ext>
              </a:extLst>
            </p:cNvPr>
            <p:cNvCxnSpPr>
              <a:cxnSpLocks/>
              <a:endCxn id="55" idx="1"/>
            </p:cNvCxnSpPr>
            <p:nvPr/>
          </p:nvCxnSpPr>
          <p:spPr>
            <a:xfrm rot="16200000" flipH="1">
              <a:off x="119342" y="375246"/>
              <a:ext cx="290869" cy="205700"/>
            </a:xfrm>
            <a:prstGeom prst="bentConnector2">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16542075-78C1-441F-BDFB-563296E2DA3F}"/>
                </a:ext>
              </a:extLst>
            </p:cNvPr>
            <p:cNvCxnSpPr>
              <a:cxnSpLocks/>
              <a:endCxn id="53" idx="1"/>
            </p:cNvCxnSpPr>
            <p:nvPr/>
          </p:nvCxnSpPr>
          <p:spPr>
            <a:xfrm rot="16200000" flipH="1">
              <a:off x="-109258" y="603846"/>
              <a:ext cx="748069" cy="205700"/>
            </a:xfrm>
            <a:prstGeom prst="bentConnector2">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grpSp>
          <p:nvGrpSpPr>
            <p:cNvPr id="49" name="グループ化 48">
              <a:extLst>
                <a:ext uri="{FF2B5EF4-FFF2-40B4-BE49-F238E27FC236}">
                  <a16:creationId xmlns:a16="http://schemas.microsoft.com/office/drawing/2014/main" id="{788FC4A0-4FD1-40E9-8B22-DBB5126F739F}"/>
                </a:ext>
              </a:extLst>
            </p:cNvPr>
            <p:cNvGrpSpPr/>
            <p:nvPr/>
          </p:nvGrpSpPr>
          <p:grpSpPr>
            <a:xfrm>
              <a:off x="0" y="0"/>
              <a:ext cx="2348826" cy="359073"/>
              <a:chOff x="0" y="0"/>
              <a:chExt cx="2348826" cy="359073"/>
            </a:xfrm>
          </p:grpSpPr>
          <p:sp>
            <p:nvSpPr>
              <p:cNvPr id="50" name="テキスト ボックス 39">
                <a:extLst>
                  <a:ext uri="{FF2B5EF4-FFF2-40B4-BE49-F238E27FC236}">
                    <a16:creationId xmlns:a16="http://schemas.microsoft.com/office/drawing/2014/main" id="{6468D2EE-90FB-4275-ABC0-706B238D8639}"/>
                  </a:ext>
                </a:extLst>
              </p:cNvPr>
              <p:cNvSpPr txBox="1"/>
              <p:nvPr/>
            </p:nvSpPr>
            <p:spPr>
              <a:xfrm>
                <a:off x="317501" y="0"/>
                <a:ext cx="2031325" cy="35907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HG丸ｺﾞｼｯｸM-PRO" panose="020F0600000000000000" pitchFamily="50" charset="-128"/>
                    <a:ea typeface="HG丸ｺﾞｼｯｸM-PRO" panose="020F0600000000000000" pitchFamily="50" charset="-128"/>
                  </a:rPr>
                  <a:t>溶融亜鉛めっき鋼板</a:t>
                </a:r>
                <a:endParaRPr kumimoji="1" lang="en-US"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コンポーネント</a:t>
                </a:r>
                <a:r>
                  <a:rPr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51" name="図 50">
                <a:extLst>
                  <a:ext uri="{FF2B5EF4-FFF2-40B4-BE49-F238E27FC236}">
                    <a16:creationId xmlns:a16="http://schemas.microsoft.com/office/drawing/2014/main" id="{55AA658B-D611-4726-B930-558918CDDD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337608" cy="349250"/>
              </a:xfrm>
              <a:prstGeom prst="rect">
                <a:avLst/>
              </a:prstGeom>
            </p:spPr>
          </p:pic>
        </p:grpSp>
      </p:grpSp>
      <p:pic>
        <p:nvPicPr>
          <p:cNvPr id="56" name="図 55">
            <a:extLst>
              <a:ext uri="{FF2B5EF4-FFF2-40B4-BE49-F238E27FC236}">
                <a16:creationId xmlns:a16="http://schemas.microsoft.com/office/drawing/2014/main" id="{5B9EE67D-99E9-4492-85D7-F7F4EC47B6F9}"/>
              </a:ext>
            </a:extLst>
          </p:cNvPr>
          <p:cNvPicPr>
            <a:picLocks noChangeAspect="1"/>
          </p:cNvPicPr>
          <p:nvPr/>
        </p:nvPicPr>
        <p:blipFill>
          <a:blip r:embed="rId4"/>
          <a:stretch>
            <a:fillRect/>
          </a:stretch>
        </p:blipFill>
        <p:spPr>
          <a:xfrm>
            <a:off x="7166904" y="4314606"/>
            <a:ext cx="1027076" cy="510877"/>
          </a:xfrm>
          <a:prstGeom prst="rect">
            <a:avLst/>
          </a:prstGeom>
        </p:spPr>
      </p:pic>
      <p:grpSp>
        <p:nvGrpSpPr>
          <p:cNvPr id="57" name="グループ化 56">
            <a:extLst>
              <a:ext uri="{FF2B5EF4-FFF2-40B4-BE49-F238E27FC236}">
                <a16:creationId xmlns:a16="http://schemas.microsoft.com/office/drawing/2014/main" id="{7EBFA7C7-F09B-4CBD-AB75-D1585FD3385B}"/>
              </a:ext>
            </a:extLst>
          </p:cNvPr>
          <p:cNvGrpSpPr/>
          <p:nvPr/>
        </p:nvGrpSpPr>
        <p:grpSpPr>
          <a:xfrm>
            <a:off x="6685512" y="5229199"/>
            <a:ext cx="2278976" cy="1247062"/>
            <a:chOff x="0" y="0"/>
            <a:chExt cx="2278976" cy="1247062"/>
          </a:xfrm>
        </p:grpSpPr>
        <p:grpSp>
          <p:nvGrpSpPr>
            <p:cNvPr id="58" name="グループ化 57">
              <a:extLst>
                <a:ext uri="{FF2B5EF4-FFF2-40B4-BE49-F238E27FC236}">
                  <a16:creationId xmlns:a16="http://schemas.microsoft.com/office/drawing/2014/main" id="{02433D25-872C-4D8A-A77D-0A4362F4673E}"/>
                </a:ext>
              </a:extLst>
            </p:cNvPr>
            <p:cNvGrpSpPr/>
            <p:nvPr/>
          </p:nvGrpSpPr>
          <p:grpSpPr>
            <a:xfrm>
              <a:off x="297776" y="457200"/>
              <a:ext cx="1265258" cy="332662"/>
              <a:chOff x="297776" y="457200"/>
              <a:chExt cx="1265258" cy="332662"/>
            </a:xfrm>
          </p:grpSpPr>
          <p:sp>
            <p:nvSpPr>
              <p:cNvPr id="66" name="テキスト ボックス 68">
                <a:extLst>
                  <a:ext uri="{FF2B5EF4-FFF2-40B4-BE49-F238E27FC236}">
                    <a16:creationId xmlns:a16="http://schemas.microsoft.com/office/drawing/2014/main" id="{2EF5F2D0-2B5E-4AEA-857D-B7EC220700E2}"/>
                  </a:ext>
                </a:extLst>
              </p:cNvPr>
              <p:cNvSpPr txBox="1"/>
              <p:nvPr/>
            </p:nvSpPr>
            <p:spPr>
              <a:xfrm>
                <a:off x="608927" y="457200"/>
                <a:ext cx="954107"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dirty="0">
                    <a:latin typeface="HG丸ｺﾞｼｯｸM-PRO" panose="020F0600000000000000" pitchFamily="50" charset="-128"/>
                    <a:ea typeface="HG丸ｺﾞｼｯｸM-PRO" panose="020F0600000000000000" pitchFamily="50" charset="-128"/>
                  </a:rPr>
                  <a:t>亜鉛めっき</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67" name="図 66">
                <a:extLst>
                  <a:ext uri="{FF2B5EF4-FFF2-40B4-BE49-F238E27FC236}">
                    <a16:creationId xmlns:a16="http://schemas.microsoft.com/office/drawing/2014/main" id="{563DB008-2529-4934-B986-AF31332B40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7776" y="457200"/>
                <a:ext cx="311151" cy="332662"/>
              </a:xfrm>
              <a:prstGeom prst="rect">
                <a:avLst/>
              </a:prstGeom>
            </p:spPr>
          </p:pic>
        </p:grpSp>
        <p:grpSp>
          <p:nvGrpSpPr>
            <p:cNvPr id="59" name="グループ化 58">
              <a:extLst>
                <a:ext uri="{FF2B5EF4-FFF2-40B4-BE49-F238E27FC236}">
                  <a16:creationId xmlns:a16="http://schemas.microsoft.com/office/drawing/2014/main" id="{BA60DC7A-224E-4D6E-BCFF-665D599368B3}"/>
                </a:ext>
              </a:extLst>
            </p:cNvPr>
            <p:cNvGrpSpPr/>
            <p:nvPr/>
          </p:nvGrpSpPr>
          <p:grpSpPr>
            <a:xfrm>
              <a:off x="297776" y="914400"/>
              <a:ext cx="803594" cy="332662"/>
              <a:chOff x="297776" y="914400"/>
              <a:chExt cx="803594" cy="332662"/>
            </a:xfrm>
          </p:grpSpPr>
          <p:sp>
            <p:nvSpPr>
              <p:cNvPr id="64" name="テキスト ボックス 66">
                <a:extLst>
                  <a:ext uri="{FF2B5EF4-FFF2-40B4-BE49-F238E27FC236}">
                    <a16:creationId xmlns:a16="http://schemas.microsoft.com/office/drawing/2014/main" id="{88D1B227-7B85-4CFA-9FF6-4A846874A019}"/>
                  </a:ext>
                </a:extLst>
              </p:cNvPr>
              <p:cNvSpPr txBox="1"/>
              <p:nvPr/>
            </p:nvSpPr>
            <p:spPr>
              <a:xfrm>
                <a:off x="608927" y="914400"/>
                <a:ext cx="492443"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dirty="0">
                    <a:latin typeface="HG丸ｺﾞｼｯｸM-PRO" panose="020F0600000000000000" pitchFamily="50" charset="-128"/>
                    <a:ea typeface="HG丸ｺﾞｼｯｸM-PRO" panose="020F0600000000000000" pitchFamily="50" charset="-128"/>
                  </a:rPr>
                  <a:t>鋼板</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65" name="図 64">
                <a:extLst>
                  <a:ext uri="{FF2B5EF4-FFF2-40B4-BE49-F238E27FC236}">
                    <a16:creationId xmlns:a16="http://schemas.microsoft.com/office/drawing/2014/main" id="{CB71460A-A099-40CC-BE5D-CB9A806552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7776" y="914400"/>
                <a:ext cx="311151" cy="332662"/>
              </a:xfrm>
              <a:prstGeom prst="rect">
                <a:avLst/>
              </a:prstGeom>
            </p:spPr>
          </p:pic>
        </p:grpSp>
        <p:cxnSp>
          <p:nvCxnSpPr>
            <p:cNvPr id="60" name="コネクタ: カギ線 59">
              <a:extLst>
                <a:ext uri="{FF2B5EF4-FFF2-40B4-BE49-F238E27FC236}">
                  <a16:creationId xmlns:a16="http://schemas.microsoft.com/office/drawing/2014/main" id="{662E2E19-F0DE-4388-B06A-13771CCDF51B}"/>
                </a:ext>
              </a:extLst>
            </p:cNvPr>
            <p:cNvCxnSpPr>
              <a:cxnSpLocks/>
              <a:endCxn id="67" idx="1"/>
            </p:cNvCxnSpPr>
            <p:nvPr/>
          </p:nvCxnSpPr>
          <p:spPr>
            <a:xfrm rot="16200000" flipH="1">
              <a:off x="49492" y="375246"/>
              <a:ext cx="290869" cy="205700"/>
            </a:xfrm>
            <a:prstGeom prst="bentConnector2">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98564511-2F89-4499-AC05-F2A1AE1A6F84}"/>
                </a:ext>
              </a:extLst>
            </p:cNvPr>
            <p:cNvCxnSpPr>
              <a:cxnSpLocks/>
              <a:endCxn id="65" idx="1"/>
            </p:cNvCxnSpPr>
            <p:nvPr/>
          </p:nvCxnSpPr>
          <p:spPr>
            <a:xfrm rot="16200000" flipH="1">
              <a:off x="-179108" y="603846"/>
              <a:ext cx="748069" cy="205700"/>
            </a:xfrm>
            <a:prstGeom prst="bentConnector2">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4">
              <a:extLst>
                <a:ext uri="{FF2B5EF4-FFF2-40B4-BE49-F238E27FC236}">
                  <a16:creationId xmlns:a16="http://schemas.microsoft.com/office/drawing/2014/main" id="{F6C4E53A-0877-43DB-9D6C-3F0135C1139F}"/>
                </a:ext>
              </a:extLst>
            </p:cNvPr>
            <p:cNvSpPr txBox="1"/>
            <p:nvPr/>
          </p:nvSpPr>
          <p:spPr>
            <a:xfrm>
              <a:off x="247651" y="0"/>
              <a:ext cx="2031325" cy="35907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HG丸ｺﾞｼｯｸM-PRO" panose="020F0600000000000000" pitchFamily="50" charset="-128"/>
                  <a:ea typeface="HG丸ｺﾞｼｯｸM-PRO" panose="020F0600000000000000" pitchFamily="50" charset="-128"/>
                </a:rPr>
                <a:t>溶融亜鉛めっき鋼板</a:t>
              </a:r>
              <a:endParaRPr kumimoji="1" lang="en-US"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セミコンポーネント</a:t>
              </a:r>
              <a:r>
                <a:rPr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63" name="図 62">
              <a:extLst>
                <a:ext uri="{FF2B5EF4-FFF2-40B4-BE49-F238E27FC236}">
                  <a16:creationId xmlns:a16="http://schemas.microsoft.com/office/drawing/2014/main" id="{3D078C3A-7A7D-4071-BEA2-D21CF44586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57150"/>
              <a:ext cx="256442" cy="266700"/>
            </a:xfrm>
            <a:prstGeom prst="rect">
              <a:avLst/>
            </a:prstGeom>
          </p:spPr>
        </p:pic>
      </p:grpSp>
      <p:sp>
        <p:nvSpPr>
          <p:cNvPr id="68" name="テキスト ボックス 67">
            <a:extLst>
              <a:ext uri="{FF2B5EF4-FFF2-40B4-BE49-F238E27FC236}">
                <a16:creationId xmlns:a16="http://schemas.microsoft.com/office/drawing/2014/main" id="{0893168C-199F-4EFD-966D-89CACD4951FE}"/>
              </a:ext>
            </a:extLst>
          </p:cNvPr>
          <p:cNvSpPr txBox="1"/>
          <p:nvPr/>
        </p:nvSpPr>
        <p:spPr bwMode="auto">
          <a:xfrm>
            <a:off x="4314855" y="4849682"/>
            <a:ext cx="4793649" cy="380480"/>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000" dirty="0">
                <a:solidFill>
                  <a:srgbClr val="0000FF"/>
                </a:solidFill>
                <a:latin typeface="+mj-ea"/>
                <a:ea typeface="+mj-ea"/>
                <a:sym typeface="Wingdings" pitchFamily="2" charset="2"/>
              </a:rPr>
              <a:t>・</a:t>
            </a:r>
            <a:r>
              <a:rPr lang="en-US" altLang="ja-JP" sz="2000" dirty="0">
                <a:solidFill>
                  <a:srgbClr val="0000FF"/>
                </a:solidFill>
                <a:latin typeface="+mj-ea"/>
                <a:ea typeface="+mj-ea"/>
                <a:sym typeface="Wingdings" pitchFamily="2" charset="2"/>
              </a:rPr>
              <a:t>OK</a:t>
            </a:r>
            <a:r>
              <a:rPr lang="ja-JP" altLang="en-US" sz="2000" dirty="0">
                <a:solidFill>
                  <a:srgbClr val="0000FF"/>
                </a:solidFill>
                <a:latin typeface="+mj-ea"/>
                <a:ea typeface="+mj-ea"/>
                <a:sym typeface="Wingdings" pitchFamily="2" charset="2"/>
              </a:rPr>
              <a:t>例</a:t>
            </a:r>
            <a:r>
              <a:rPr lang="en-US" altLang="ja-JP" sz="1400" dirty="0">
                <a:solidFill>
                  <a:srgbClr val="0000FF"/>
                </a:solidFill>
                <a:latin typeface="+mj-ea"/>
                <a:ea typeface="+mj-ea"/>
                <a:sym typeface="Wingdings" pitchFamily="2" charset="2"/>
              </a:rPr>
              <a:t>(</a:t>
            </a:r>
            <a:r>
              <a:rPr lang="ja-JP" altLang="en-US" sz="1400" dirty="0">
                <a:solidFill>
                  <a:srgbClr val="0000FF"/>
                </a:solidFill>
                <a:latin typeface="+mj-ea"/>
                <a:ea typeface="+mj-ea"/>
                <a:sym typeface="Wingdings" pitchFamily="2" charset="2"/>
              </a:rPr>
              <a:t>コンポーネントもしくはセミコンポーネントにつける</a:t>
            </a:r>
            <a:r>
              <a:rPr lang="en-US" altLang="ja-JP" sz="1400" dirty="0">
                <a:solidFill>
                  <a:srgbClr val="0000FF"/>
                </a:solidFill>
                <a:latin typeface="+mj-ea"/>
                <a:ea typeface="+mj-ea"/>
                <a:sym typeface="Wingdings" pitchFamily="2" charset="2"/>
              </a:rPr>
              <a:t>) </a:t>
            </a:r>
          </a:p>
        </p:txBody>
      </p:sp>
      <p:grpSp>
        <p:nvGrpSpPr>
          <p:cNvPr id="69" name="グループ化 68">
            <a:extLst>
              <a:ext uri="{FF2B5EF4-FFF2-40B4-BE49-F238E27FC236}">
                <a16:creationId xmlns:a16="http://schemas.microsoft.com/office/drawing/2014/main" id="{4BCCACB4-573F-4216-AC20-1D836C6B7542}"/>
              </a:ext>
            </a:extLst>
          </p:cNvPr>
          <p:cNvGrpSpPr/>
          <p:nvPr/>
        </p:nvGrpSpPr>
        <p:grpSpPr>
          <a:xfrm>
            <a:off x="336200" y="5277349"/>
            <a:ext cx="1467880" cy="1114865"/>
            <a:chOff x="0" y="0"/>
            <a:chExt cx="2264903" cy="1105923"/>
          </a:xfrm>
        </p:grpSpPr>
        <p:sp>
          <p:nvSpPr>
            <p:cNvPr id="70" name="正方形/長方形 69">
              <a:extLst>
                <a:ext uri="{FF2B5EF4-FFF2-40B4-BE49-F238E27FC236}">
                  <a16:creationId xmlns:a16="http://schemas.microsoft.com/office/drawing/2014/main" id="{A8166D13-704C-4CEE-8EB5-DE0A37A6464D}"/>
                </a:ext>
              </a:extLst>
            </p:cNvPr>
            <p:cNvSpPr/>
            <p:nvPr/>
          </p:nvSpPr>
          <p:spPr>
            <a:xfrm>
              <a:off x="104663" y="393037"/>
              <a:ext cx="2088232" cy="640878"/>
            </a:xfrm>
            <a:prstGeom prst="rect">
              <a:avLst/>
            </a:prstGeom>
            <a:pattFill prst="pct10">
              <a:fgClr>
                <a:schemeClr val="tx2"/>
              </a:fgClr>
              <a:bgClr>
                <a:schemeClr val="bg1">
                  <a:lumMod val="95000"/>
                </a:schemeClr>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鋼　板</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1" name="正方形/長方形 70">
              <a:extLst>
                <a:ext uri="{FF2B5EF4-FFF2-40B4-BE49-F238E27FC236}">
                  <a16:creationId xmlns:a16="http://schemas.microsoft.com/office/drawing/2014/main" id="{DEEB7186-6432-4278-92AD-44AF597D5D22}"/>
                </a:ext>
              </a:extLst>
            </p:cNvPr>
            <p:cNvSpPr/>
            <p:nvPr/>
          </p:nvSpPr>
          <p:spPr>
            <a:xfrm>
              <a:off x="104663" y="198352"/>
              <a:ext cx="2088232" cy="20797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latin typeface="HG丸ｺﾞｼｯｸM-PRO" panose="020F0600000000000000" pitchFamily="50" charset="-128"/>
                  <a:ea typeface="HG丸ｺﾞｼｯｸM-PRO" panose="020F0600000000000000" pitchFamily="50" charset="-128"/>
                </a:rPr>
                <a:t>亜鉛めっき</a:t>
              </a:r>
              <a:endParaRPr kumimoji="1" lang="ja-JP" altLang="en-US" sz="1000" b="1" dirty="0">
                <a:latin typeface="HG丸ｺﾞｼｯｸM-PRO" panose="020F0600000000000000" pitchFamily="50" charset="-128"/>
                <a:ea typeface="HG丸ｺﾞｼｯｸM-PRO" panose="020F0600000000000000" pitchFamily="50" charset="-128"/>
              </a:endParaRPr>
            </a:p>
          </p:txBody>
        </p:sp>
        <p:sp>
          <p:nvSpPr>
            <p:cNvPr id="72" name="正方形/長方形 71">
              <a:extLst>
                <a:ext uri="{FF2B5EF4-FFF2-40B4-BE49-F238E27FC236}">
                  <a16:creationId xmlns:a16="http://schemas.microsoft.com/office/drawing/2014/main" id="{F650692A-497C-4497-A522-FBF6AD74CC66}"/>
                </a:ext>
              </a:extLst>
            </p:cNvPr>
            <p:cNvSpPr/>
            <p:nvPr/>
          </p:nvSpPr>
          <p:spPr>
            <a:xfrm rot="5400000">
              <a:off x="1076771" y="-82209"/>
              <a:ext cx="144016" cy="223224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73" name="正方形/長方形 72">
              <a:extLst>
                <a:ext uri="{FF2B5EF4-FFF2-40B4-BE49-F238E27FC236}">
                  <a16:creationId xmlns:a16="http://schemas.microsoft.com/office/drawing/2014/main" id="{5262D5B2-4D63-4A95-A54B-0359B29F45BD}"/>
                </a:ext>
              </a:extLst>
            </p:cNvPr>
            <p:cNvSpPr/>
            <p:nvPr/>
          </p:nvSpPr>
          <p:spPr>
            <a:xfrm>
              <a:off x="0" y="8379"/>
              <a:ext cx="110071" cy="106897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74" name="正方形/長方形 73">
              <a:extLst>
                <a:ext uri="{FF2B5EF4-FFF2-40B4-BE49-F238E27FC236}">
                  <a16:creationId xmlns:a16="http://schemas.microsoft.com/office/drawing/2014/main" id="{E6B3EB0C-46BE-4BB1-B460-4E5A6F2AF8C3}"/>
                </a:ext>
              </a:extLst>
            </p:cNvPr>
            <p:cNvSpPr/>
            <p:nvPr/>
          </p:nvSpPr>
          <p:spPr>
            <a:xfrm>
              <a:off x="2120888" y="0"/>
              <a:ext cx="110070" cy="106897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sp>
        <p:nvSpPr>
          <p:cNvPr id="75" name="テキスト ボックス 74">
            <a:extLst>
              <a:ext uri="{FF2B5EF4-FFF2-40B4-BE49-F238E27FC236}">
                <a16:creationId xmlns:a16="http://schemas.microsoft.com/office/drawing/2014/main" id="{ED93DEAA-E6ED-4E69-B602-FEDF068FDFFF}"/>
              </a:ext>
            </a:extLst>
          </p:cNvPr>
          <p:cNvSpPr txBox="1"/>
          <p:nvPr/>
        </p:nvSpPr>
        <p:spPr bwMode="auto">
          <a:xfrm>
            <a:off x="234381" y="5145605"/>
            <a:ext cx="1688617" cy="288147"/>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1400" dirty="0">
                <a:latin typeface="+mj-ea"/>
                <a:ea typeface="+mj-ea"/>
                <a:sym typeface="Wingdings" pitchFamily="2" charset="2"/>
              </a:rPr>
              <a:t>溶融亜鉛めっき鋼板</a:t>
            </a:r>
            <a:endParaRPr lang="en-US" altLang="ja-JP" sz="1400" dirty="0">
              <a:latin typeface="+mj-ea"/>
              <a:ea typeface="+mj-ea"/>
              <a:sym typeface="Wingdings" pitchFamily="2" charset="2"/>
            </a:endParaRPr>
          </a:p>
        </p:txBody>
      </p:sp>
    </p:spTree>
    <p:extLst>
      <p:ext uri="{BB962C8B-B14F-4D97-AF65-F5344CB8AC3E}">
        <p14:creationId xmlns:p14="http://schemas.microsoft.com/office/powerpoint/2010/main" val="61457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4282591-89C5-4FCF-8F04-8D11214B0C31}"/>
              </a:ext>
            </a:extLst>
          </p:cNvPr>
          <p:cNvSpPr txBox="1"/>
          <p:nvPr/>
        </p:nvSpPr>
        <p:spPr bwMode="auto">
          <a:xfrm>
            <a:off x="611560" y="1268760"/>
            <a:ext cx="7992888" cy="5120239"/>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sym typeface="Wingdings" pitchFamily="2" charset="2"/>
              </a:rPr>
              <a:t>使用材料を</a:t>
            </a:r>
            <a:r>
              <a:rPr lang="en-US" altLang="ja-JP" sz="2400" b="1" dirty="0">
                <a:solidFill>
                  <a:srgbClr val="0000FF"/>
                </a:solidFill>
                <a:latin typeface="+mj-ea"/>
                <a:sym typeface="Wingdings" pitchFamily="2" charset="2"/>
              </a:rPr>
              <a:t>TG</a:t>
            </a:r>
            <a:r>
              <a:rPr lang="ja-JP" altLang="en-US" sz="2400" b="1" dirty="0">
                <a:solidFill>
                  <a:srgbClr val="0000FF"/>
                </a:solidFill>
                <a:latin typeface="+mj-ea"/>
                <a:sym typeface="Wingdings" pitchFamily="2" charset="2"/>
              </a:rPr>
              <a:t>が指定および支給している場合</a:t>
            </a:r>
            <a:endParaRPr lang="en-US" altLang="ja-JP" sz="2400" b="1" dirty="0">
              <a:solidFill>
                <a:srgbClr val="0000FF"/>
              </a:solidFill>
              <a:latin typeface="+mj-ea"/>
              <a:sym typeface="Wingdings" pitchFamily="2" charset="2"/>
            </a:endParaRPr>
          </a:p>
          <a:p>
            <a:endParaRPr lang="en-US" altLang="ja-JP" sz="2400" b="1" dirty="0">
              <a:solidFill>
                <a:srgbClr val="0000FF"/>
              </a:solidFill>
              <a:latin typeface="+mj-ea"/>
              <a:sym typeface="Wingdings" pitchFamily="2" charset="2"/>
            </a:endParaRPr>
          </a:p>
          <a:p>
            <a:r>
              <a:rPr lang="ja-JP" altLang="en-US" sz="2000" b="1" dirty="0">
                <a:latin typeface="+mn-ea"/>
                <a:ea typeface="+mn-ea"/>
                <a:sym typeface="Wingdings" pitchFamily="2" charset="2"/>
              </a:rPr>
              <a:t>　　使用材料は仕入先様自社で作成し、該当の部品につけて報告</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①～③の作成方法で、</a:t>
            </a:r>
            <a:r>
              <a:rPr lang="ja-JP" altLang="en-US" sz="2000" b="1" dirty="0">
                <a:latin typeface="+mn-ea"/>
                <a:sym typeface="Wingdings" pitchFamily="2" charset="2"/>
              </a:rPr>
              <a:t>材料情報（成分）の調査は不要</a:t>
            </a:r>
            <a:endParaRPr lang="en-US" altLang="ja-JP" sz="2000" b="1" dirty="0">
              <a:latin typeface="+mn-ea"/>
              <a:sym typeface="Wingdings" pitchFamily="2" charset="2"/>
            </a:endParaRPr>
          </a:p>
          <a:p>
            <a:r>
              <a:rPr lang="ja-JP" altLang="en-US" sz="2000" b="1" dirty="0">
                <a:latin typeface="+mn-ea"/>
                <a:sym typeface="Wingdings" pitchFamily="2" charset="2"/>
              </a:rPr>
              <a:t>　　　　　　　　　　　　　　　　　　　　　　　　　　　　　（定義は別紙</a:t>
            </a:r>
            <a:r>
              <a:rPr lang="en-US" altLang="ja-JP" sz="2000" b="1" dirty="0">
                <a:latin typeface="+mn-ea"/>
                <a:sym typeface="Wingdings" pitchFamily="2" charset="2"/>
              </a:rPr>
              <a:t>.5</a:t>
            </a:r>
            <a:r>
              <a:rPr lang="ja-JP" altLang="en-US" sz="2000" b="1" dirty="0">
                <a:latin typeface="+mn-ea"/>
                <a:sym typeface="Wingdings" pitchFamily="2" charset="2"/>
              </a:rPr>
              <a:t>参照）</a:t>
            </a:r>
            <a:endParaRPr lang="en-US" altLang="ja-JP" sz="2000" dirty="0">
              <a:latin typeface="+mj-ea"/>
              <a:ea typeface="+mj-ea"/>
              <a:sym typeface="Wingdings" pitchFamily="2" charset="2"/>
            </a:endParaRPr>
          </a:p>
          <a:p>
            <a:endParaRPr lang="en-US" altLang="ja-JP" sz="2000" b="1" dirty="0">
              <a:latin typeface="+mj-ea"/>
              <a:ea typeface="+mn-ea"/>
              <a:sym typeface="Wingdings" pitchFamily="2" charset="2"/>
            </a:endParaRPr>
          </a:p>
          <a:p>
            <a:r>
              <a:rPr lang="ja-JP" altLang="en-US" sz="2000" b="1" dirty="0">
                <a:latin typeface="+mn-ea"/>
                <a:sym typeface="Wingdings" pitchFamily="2" charset="2"/>
              </a:rPr>
              <a:t>　①材料にかかわらず、材料分類は「</a:t>
            </a:r>
            <a:r>
              <a:rPr lang="en-US" altLang="ja-JP" sz="2000" b="1" dirty="0">
                <a:latin typeface="+mn-ea"/>
                <a:sym typeface="Wingdings" pitchFamily="2" charset="2"/>
              </a:rPr>
              <a:t>5.5.2</a:t>
            </a:r>
            <a:r>
              <a:rPr lang="ja-JP" altLang="en-US" sz="2000" b="1" dirty="0">
                <a:latin typeface="+mn-ea"/>
                <a:sym typeface="Wingdings" pitchFamily="2" charset="2"/>
              </a:rPr>
              <a:t>」を選択</a:t>
            </a:r>
            <a:endParaRPr lang="en-US" altLang="ja-JP" sz="2000" b="1" dirty="0">
              <a:latin typeface="+mn-ea"/>
              <a:sym typeface="Wingdings" pitchFamily="2" charset="2"/>
            </a:endParaRPr>
          </a:p>
          <a:p>
            <a:r>
              <a:rPr lang="ja-JP" altLang="en-US" sz="2000" b="1" dirty="0">
                <a:latin typeface="+mn-ea"/>
                <a:ea typeface="+mn-ea"/>
                <a:sym typeface="Wingdings" pitchFamily="2" charset="2"/>
              </a:rPr>
              <a:t>　　　部品につけた際、材料や質量にかかわらず</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材質表示を選択すること </a:t>
            </a:r>
            <a:r>
              <a:rPr lang="en-US" altLang="ja-JP" sz="2000" b="1" dirty="0">
                <a:latin typeface="+mn-ea"/>
                <a:ea typeface="+mn-ea"/>
                <a:sym typeface="Wingdings" pitchFamily="2" charset="2"/>
              </a:rPr>
              <a:t>(Y or N/A)</a:t>
            </a:r>
          </a:p>
          <a:p>
            <a:r>
              <a:rPr lang="ja-JP" altLang="en-US" sz="2000" b="1" dirty="0">
                <a:latin typeface="+mn-ea"/>
                <a:ea typeface="+mn-ea"/>
                <a:sym typeface="Wingdings" pitchFamily="2" charset="2"/>
              </a:rPr>
              <a:t>　　</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②</a:t>
            </a:r>
            <a:r>
              <a:rPr lang="ja-JP" altLang="en-US" sz="2000" b="1" dirty="0">
                <a:latin typeface="+mn-ea"/>
                <a:sym typeface="Wingdings" pitchFamily="2" charset="2"/>
              </a:rPr>
              <a:t>名称に</a:t>
            </a:r>
            <a:r>
              <a:rPr lang="en-US" altLang="ja-JP" sz="2000" b="1" dirty="0">
                <a:latin typeface="+mn-ea"/>
                <a:sym typeface="Wingdings" pitchFamily="2" charset="2"/>
              </a:rPr>
              <a:t>TG</a:t>
            </a:r>
            <a:r>
              <a:rPr lang="ja-JP" altLang="en-US" sz="2000" b="1" dirty="0">
                <a:latin typeface="+mn-ea"/>
                <a:sym typeface="Wingdings" pitchFamily="2" charset="2"/>
              </a:rPr>
              <a:t>指定か</a:t>
            </a:r>
            <a:r>
              <a:rPr lang="en-US" altLang="ja-JP" sz="2000" b="1" dirty="0">
                <a:latin typeface="+mn-ea"/>
                <a:sym typeface="Wingdings" pitchFamily="2" charset="2"/>
              </a:rPr>
              <a:t>TG</a:t>
            </a:r>
            <a:r>
              <a:rPr lang="ja-JP" altLang="en-US" sz="2000" b="1" dirty="0">
                <a:latin typeface="+mn-ea"/>
                <a:sym typeface="Wingdings" pitchFamily="2" charset="2"/>
              </a:rPr>
              <a:t>支給を示す下記を入力</a:t>
            </a:r>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13</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2-2.</a:t>
            </a:r>
            <a:r>
              <a:rPr lang="ja-JP" altLang="en-US" b="1" dirty="0">
                <a:latin typeface="+mj-ea"/>
              </a:rPr>
              <a:t>共通情報（材料）</a:t>
            </a:r>
            <a:endParaRPr kumimoji="1" lang="ja-JP" altLang="en-US" dirty="0"/>
          </a:p>
        </p:txBody>
      </p:sp>
      <p:sp>
        <p:nvSpPr>
          <p:cNvPr id="8" name="円/楕円 9">
            <a:extLst>
              <a:ext uri="{FF2B5EF4-FFF2-40B4-BE49-F238E27FC236}">
                <a16:creationId xmlns:a16="http://schemas.microsoft.com/office/drawing/2014/main" id="{ABB62C81-C075-4C55-AEAB-E4BA7E6B43F6}"/>
              </a:ext>
            </a:extLst>
          </p:cNvPr>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9" name="円/楕円 10">
            <a:extLst>
              <a:ext uri="{FF2B5EF4-FFF2-40B4-BE49-F238E27FC236}">
                <a16:creationId xmlns:a16="http://schemas.microsoft.com/office/drawing/2014/main" id="{977A9A9E-731D-4473-8E8B-3F3AC8B1AA5E}"/>
              </a:ext>
            </a:extLst>
          </p:cNvPr>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graphicFrame>
        <p:nvGraphicFramePr>
          <p:cNvPr id="5" name="表 4">
            <a:extLst>
              <a:ext uri="{FF2B5EF4-FFF2-40B4-BE49-F238E27FC236}">
                <a16:creationId xmlns:a16="http://schemas.microsoft.com/office/drawing/2014/main" id="{E6B83C26-E899-40E8-8084-43B875B862EE}"/>
              </a:ext>
            </a:extLst>
          </p:cNvPr>
          <p:cNvGraphicFramePr>
            <a:graphicFrameLocks noGrp="1"/>
          </p:cNvGraphicFramePr>
          <p:nvPr>
            <p:extLst>
              <p:ext uri="{D42A27DB-BD31-4B8C-83A1-F6EECF244321}">
                <p14:modId xmlns:p14="http://schemas.microsoft.com/office/powerpoint/2010/main" val="2444521829"/>
              </p:ext>
            </p:extLst>
          </p:nvPr>
        </p:nvGraphicFramePr>
        <p:xfrm>
          <a:off x="1115616" y="5085184"/>
          <a:ext cx="4851400" cy="1143000"/>
        </p:xfrm>
        <a:graphic>
          <a:graphicData uri="http://schemas.openxmlformats.org/drawingml/2006/table">
            <a:tbl>
              <a:tblPr>
                <a:tableStyleId>{5C22544A-7EE6-4342-B048-85BDC9FD1C3A}</a:tableStyleId>
              </a:tblPr>
              <a:tblGrid>
                <a:gridCol w="1308100">
                  <a:extLst>
                    <a:ext uri="{9D8B030D-6E8A-4147-A177-3AD203B41FA5}">
                      <a16:colId xmlns:a16="http://schemas.microsoft.com/office/drawing/2014/main" val="2507903984"/>
                    </a:ext>
                  </a:extLst>
                </a:gridCol>
                <a:gridCol w="3543300">
                  <a:extLst>
                    <a:ext uri="{9D8B030D-6E8A-4147-A177-3AD203B41FA5}">
                      <a16:colId xmlns:a16="http://schemas.microsoft.com/office/drawing/2014/main" val="914738591"/>
                    </a:ext>
                  </a:extLst>
                </a:gridCol>
              </a:tblGrid>
              <a:tr h="381000">
                <a:tc>
                  <a:txBody>
                    <a:bodyPr/>
                    <a:lstStyle/>
                    <a:p>
                      <a:pPr algn="ctr" fontAlgn="ctr"/>
                      <a:r>
                        <a:rPr 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TG</a:t>
                      </a: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指示</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tc>
                  <a:txBody>
                    <a:bodyPr/>
                    <a:lstStyle/>
                    <a:p>
                      <a:pPr algn="ctr" fontAlgn="ct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名称への入力</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extLst>
                  <a:ext uri="{0D108BD9-81ED-4DB2-BD59-A6C34878D82A}">
                    <a16:rowId xmlns:a16="http://schemas.microsoft.com/office/drawing/2014/main" val="1369202258"/>
                  </a:ext>
                </a:extLst>
              </a:tr>
              <a:tr h="381000">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指定材料</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tc>
                  <a:txBody>
                    <a:bodyPr/>
                    <a:lstStyle/>
                    <a:p>
                      <a:pPr algn="ctr" fontAlgn="ctr"/>
                      <a:r>
                        <a:rPr lang="en-US" sz="1400" u="none" strike="noStrike" dirty="0">
                          <a:effectLst/>
                          <a:latin typeface="HG丸ｺﾞｼｯｸM-PRO" panose="020F0600000000000000" pitchFamily="50" charset="-128"/>
                          <a:ea typeface="HG丸ｺﾞｼｯｸM-PRO" panose="020F0600000000000000" pitchFamily="50" charset="-128"/>
                        </a:rPr>
                        <a:t>Designated material (TG)</a:t>
                      </a:r>
                      <a:endParaRPr 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extLst>
                  <a:ext uri="{0D108BD9-81ED-4DB2-BD59-A6C34878D82A}">
                    <a16:rowId xmlns:a16="http://schemas.microsoft.com/office/drawing/2014/main" val="4125374620"/>
                  </a:ext>
                </a:extLst>
              </a:tr>
              <a:tr h="381000">
                <a:tc>
                  <a:txBody>
                    <a:bodyPr/>
                    <a:lstStyle/>
                    <a:p>
                      <a:pPr algn="ctr" fontAlgn="ctr"/>
                      <a:r>
                        <a:rPr lang="ja-JP" altLang="en-US" sz="1400" u="none" strike="noStrike">
                          <a:effectLst/>
                          <a:latin typeface="HG丸ｺﾞｼｯｸM-PRO" panose="020F0600000000000000" pitchFamily="50" charset="-128"/>
                          <a:ea typeface="HG丸ｺﾞｼｯｸM-PRO" panose="020F0600000000000000" pitchFamily="50" charset="-128"/>
                        </a:rPr>
                        <a:t>支給材料</a:t>
                      </a:r>
                      <a:endPar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tc>
                  <a:txBody>
                    <a:bodyPr/>
                    <a:lstStyle/>
                    <a:p>
                      <a:pPr algn="ctr" fontAlgn="ctr"/>
                      <a:r>
                        <a:rPr lang="en-US" sz="1400" u="none" strike="noStrike" dirty="0">
                          <a:effectLst/>
                          <a:latin typeface="HG丸ｺﾞｼｯｸM-PRO" panose="020F0600000000000000" pitchFamily="50" charset="-128"/>
                          <a:ea typeface="HG丸ｺﾞｼｯｸM-PRO" panose="020F0600000000000000" pitchFamily="50" charset="-128"/>
                        </a:rPr>
                        <a:t>Supplied material (TG)</a:t>
                      </a:r>
                      <a:endParaRPr 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extLst>
                  <a:ext uri="{0D108BD9-81ED-4DB2-BD59-A6C34878D82A}">
                    <a16:rowId xmlns:a16="http://schemas.microsoft.com/office/drawing/2014/main" val="2076212365"/>
                  </a:ext>
                </a:extLst>
              </a:tr>
            </a:tbl>
          </a:graphicData>
        </a:graphic>
      </p:graphicFrame>
      <p:grpSp>
        <p:nvGrpSpPr>
          <p:cNvPr id="10" name="グループ化 9">
            <a:extLst>
              <a:ext uri="{FF2B5EF4-FFF2-40B4-BE49-F238E27FC236}">
                <a16:creationId xmlns:a16="http://schemas.microsoft.com/office/drawing/2014/main" id="{25B5A6AE-0518-4904-B5BD-F4B65697CFF7}"/>
              </a:ext>
            </a:extLst>
          </p:cNvPr>
          <p:cNvGrpSpPr/>
          <p:nvPr/>
        </p:nvGrpSpPr>
        <p:grpSpPr>
          <a:xfrm>
            <a:off x="6373741" y="3681388"/>
            <a:ext cx="2196749" cy="2376264"/>
            <a:chOff x="6156176" y="2424723"/>
            <a:chExt cx="2708481" cy="2808312"/>
          </a:xfrm>
        </p:grpSpPr>
        <p:pic>
          <p:nvPicPr>
            <p:cNvPr id="11" name="図 10">
              <a:extLst>
                <a:ext uri="{FF2B5EF4-FFF2-40B4-BE49-F238E27FC236}">
                  <a16:creationId xmlns:a16="http://schemas.microsoft.com/office/drawing/2014/main" id="{1627D319-4F27-45A6-974F-B133220D38DC}"/>
                </a:ext>
              </a:extLst>
            </p:cNvPr>
            <p:cNvPicPr>
              <a:picLocks noChangeAspect="1"/>
            </p:cNvPicPr>
            <p:nvPr/>
          </p:nvPicPr>
          <p:blipFill>
            <a:blip r:embed="rId2"/>
            <a:stretch>
              <a:fillRect/>
            </a:stretch>
          </p:blipFill>
          <p:spPr>
            <a:xfrm>
              <a:off x="6156176" y="2424723"/>
              <a:ext cx="2708481" cy="2808312"/>
            </a:xfrm>
            <a:prstGeom prst="rect">
              <a:avLst/>
            </a:prstGeom>
          </p:spPr>
        </p:pic>
        <p:sp>
          <p:nvSpPr>
            <p:cNvPr id="12" name="角丸四角形 3">
              <a:extLst>
                <a:ext uri="{FF2B5EF4-FFF2-40B4-BE49-F238E27FC236}">
                  <a16:creationId xmlns:a16="http://schemas.microsoft.com/office/drawing/2014/main" id="{94730065-12C4-4183-808C-0820C8816F90}"/>
                </a:ext>
              </a:extLst>
            </p:cNvPr>
            <p:cNvSpPr/>
            <p:nvPr/>
          </p:nvSpPr>
          <p:spPr>
            <a:xfrm>
              <a:off x="6955217" y="3401341"/>
              <a:ext cx="1598080" cy="170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3">
              <a:extLst>
                <a:ext uri="{FF2B5EF4-FFF2-40B4-BE49-F238E27FC236}">
                  <a16:creationId xmlns:a16="http://schemas.microsoft.com/office/drawing/2014/main" id="{5969D510-67BC-46EC-AA54-13285ED3CF08}"/>
                </a:ext>
              </a:extLst>
            </p:cNvPr>
            <p:cNvSpPr/>
            <p:nvPr/>
          </p:nvSpPr>
          <p:spPr>
            <a:xfrm>
              <a:off x="6751972" y="4948305"/>
              <a:ext cx="1978889" cy="2258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4291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4282591-89C5-4FCF-8F04-8D11214B0C31}"/>
              </a:ext>
            </a:extLst>
          </p:cNvPr>
          <p:cNvSpPr txBox="1"/>
          <p:nvPr/>
        </p:nvSpPr>
        <p:spPr bwMode="auto">
          <a:xfrm>
            <a:off x="611560" y="1268760"/>
            <a:ext cx="7992888" cy="4874018"/>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sym typeface="Wingdings" pitchFamily="2" charset="2"/>
              </a:rPr>
              <a:t>使用材料を</a:t>
            </a:r>
            <a:r>
              <a:rPr lang="en-US" altLang="ja-JP" sz="2400" b="1" dirty="0">
                <a:solidFill>
                  <a:srgbClr val="0000FF"/>
                </a:solidFill>
                <a:latin typeface="+mj-ea"/>
                <a:sym typeface="Wingdings" pitchFamily="2" charset="2"/>
              </a:rPr>
              <a:t>TG</a:t>
            </a:r>
            <a:r>
              <a:rPr lang="ja-JP" altLang="en-US" sz="2400" b="1" dirty="0">
                <a:solidFill>
                  <a:srgbClr val="0000FF"/>
                </a:solidFill>
                <a:latin typeface="+mj-ea"/>
                <a:sym typeface="Wingdings" pitchFamily="2" charset="2"/>
              </a:rPr>
              <a:t>が指定および支給している場合 </a:t>
            </a:r>
            <a:r>
              <a:rPr lang="en-US" altLang="ja-JP" sz="1600" b="1" dirty="0">
                <a:solidFill>
                  <a:srgbClr val="0000FF"/>
                </a:solidFill>
                <a:latin typeface="+mj-ea"/>
                <a:sym typeface="Wingdings" pitchFamily="2" charset="2"/>
              </a:rPr>
              <a:t>(</a:t>
            </a:r>
            <a:r>
              <a:rPr lang="ja-JP" altLang="en-US" sz="1600" b="1" dirty="0">
                <a:solidFill>
                  <a:srgbClr val="0000FF"/>
                </a:solidFill>
                <a:latin typeface="+mj-ea"/>
                <a:sym typeface="Wingdings" pitchFamily="2" charset="2"/>
              </a:rPr>
              <a:t>つづき</a:t>
            </a:r>
            <a:r>
              <a:rPr lang="en-US" altLang="ja-JP" sz="1600" b="1" dirty="0">
                <a:solidFill>
                  <a:srgbClr val="0000FF"/>
                </a:solidFill>
                <a:latin typeface="+mj-ea"/>
                <a:sym typeface="Wingdings" pitchFamily="2" charset="2"/>
              </a:rPr>
              <a:t>)</a:t>
            </a:r>
          </a:p>
          <a:p>
            <a:endParaRPr lang="en-US" altLang="ja-JP" sz="2400" b="1" dirty="0">
              <a:solidFill>
                <a:srgbClr val="0000FF"/>
              </a:solidFill>
              <a:latin typeface="+mj-ea"/>
              <a:sym typeface="Wingdings" pitchFamily="2" charset="2"/>
            </a:endParaRPr>
          </a:p>
          <a:p>
            <a:r>
              <a:rPr lang="ja-JP" altLang="en-US" sz="2000" b="1" dirty="0">
                <a:latin typeface="+mn-ea"/>
                <a:sym typeface="Wingdings" pitchFamily="2" charset="2"/>
              </a:rPr>
              <a:t>　③商品名に下記の</a:t>
            </a:r>
            <a:r>
              <a:rPr lang="en-US" altLang="ja-JP" sz="2000" b="1" dirty="0">
                <a:latin typeface="+mn-ea"/>
                <a:sym typeface="Wingdings" pitchFamily="2" charset="2"/>
              </a:rPr>
              <a:t>TG</a:t>
            </a:r>
            <a:r>
              <a:rPr lang="ja-JP" altLang="en-US" sz="2000" b="1" dirty="0">
                <a:latin typeface="+mn-ea"/>
                <a:sym typeface="Wingdings" pitchFamily="2" charset="2"/>
              </a:rPr>
              <a:t>指示に合わせて入力</a:t>
            </a:r>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endParaRPr lang="en-US" altLang="ja-JP" sz="2000" b="1" dirty="0">
              <a:latin typeface="+mn-ea"/>
              <a:sym typeface="Wingdings" pitchFamily="2" charset="2"/>
            </a:endParaRPr>
          </a:p>
          <a:p>
            <a:r>
              <a:rPr lang="ja-JP" altLang="en-US" sz="2400" b="1" dirty="0">
                <a:latin typeface="+mn-ea"/>
                <a:sym typeface="Wingdings" pitchFamily="2" charset="2"/>
              </a:rPr>
              <a:t>　</a:t>
            </a:r>
            <a:r>
              <a:rPr lang="ja-JP" altLang="en-US" sz="2400" b="1" dirty="0">
                <a:solidFill>
                  <a:srgbClr val="FF0000"/>
                </a:solidFill>
                <a:latin typeface="+mn-ea"/>
                <a:sym typeface="Wingdings" pitchFamily="2" charset="2"/>
              </a:rPr>
              <a:t> ［注意点］ </a:t>
            </a:r>
            <a:endParaRPr lang="en-US" altLang="ja-JP" sz="2400" b="1" dirty="0">
              <a:solidFill>
                <a:srgbClr val="FF0000"/>
              </a:solidFill>
              <a:latin typeface="+mn-ea"/>
              <a:sym typeface="Wingdings" pitchFamily="2" charset="2"/>
            </a:endParaRPr>
          </a:p>
          <a:p>
            <a:r>
              <a:rPr lang="ja-JP" altLang="en-US" sz="2000" b="1" dirty="0">
                <a:solidFill>
                  <a:srgbClr val="FF0000"/>
                </a:solidFill>
                <a:latin typeface="+mn-ea"/>
                <a:sym typeface="Wingdings" pitchFamily="2" charset="2"/>
              </a:rPr>
              <a:t>　　　</a:t>
            </a:r>
            <a:r>
              <a:rPr lang="ja-JP" altLang="en-US" sz="2000" b="1" dirty="0">
                <a:latin typeface="+mn-ea"/>
                <a:sym typeface="Wingdings" pitchFamily="2" charset="2"/>
              </a:rPr>
              <a:t>・</a:t>
            </a:r>
            <a:r>
              <a:rPr lang="en-US" altLang="ja-JP" sz="2000" b="1" dirty="0">
                <a:latin typeface="+mn-ea"/>
                <a:sym typeface="Wingdings" pitchFamily="2" charset="2"/>
              </a:rPr>
              <a:t>TG</a:t>
            </a:r>
            <a:r>
              <a:rPr lang="ja-JP" altLang="en-US" sz="2000" b="1" dirty="0">
                <a:latin typeface="+mn-ea"/>
                <a:sym typeface="Wingdings" pitchFamily="2" charset="2"/>
              </a:rPr>
              <a:t>（日本）に納入して</a:t>
            </a:r>
            <a:r>
              <a:rPr lang="ja-JP" altLang="en-US" sz="2000" b="1" dirty="0">
                <a:latin typeface="+mn-ea"/>
                <a:ea typeface="+mn-ea"/>
                <a:sym typeface="Wingdings" pitchFamily="2" charset="2"/>
              </a:rPr>
              <a:t>いる部品に適用</a:t>
            </a:r>
            <a:endParaRPr lang="en-US" altLang="ja-JP" sz="2000" b="1" dirty="0">
              <a:latin typeface="+mn-ea"/>
              <a:ea typeface="+mn-ea"/>
              <a:sym typeface="Wingdings" pitchFamily="2" charset="2"/>
            </a:endParaRPr>
          </a:p>
          <a:p>
            <a:r>
              <a:rPr lang="ja-JP" altLang="en-US" sz="2000" b="1" dirty="0">
                <a:latin typeface="+mn-ea"/>
                <a:sym typeface="Wingdings" pitchFamily="2" charset="2"/>
              </a:rPr>
              <a:t>　　　　</a:t>
            </a:r>
            <a:r>
              <a:rPr lang="en-US" altLang="ja-JP" sz="2000" b="1" dirty="0">
                <a:latin typeface="+mn-ea"/>
                <a:sym typeface="Wingdings" pitchFamily="2" charset="2"/>
              </a:rPr>
              <a:t>TG</a:t>
            </a:r>
            <a:r>
              <a:rPr lang="ja-JP" altLang="en-US" sz="2000" b="1" dirty="0">
                <a:latin typeface="+mn-ea"/>
                <a:sym typeface="Wingdings" pitchFamily="2" charset="2"/>
              </a:rPr>
              <a:t>グループ会社と直接取引している場合は、仕入先様で成分</a:t>
            </a:r>
            <a:br>
              <a:rPr lang="en-US" altLang="ja-JP" sz="2000" b="1" dirty="0">
                <a:latin typeface="+mn-ea"/>
                <a:sym typeface="Wingdings" pitchFamily="2" charset="2"/>
              </a:rPr>
            </a:br>
            <a:r>
              <a:rPr lang="ja-JP" altLang="en-US" sz="2000" b="1" dirty="0">
                <a:latin typeface="+mn-ea"/>
                <a:sym typeface="Wingdings" pitchFamily="2" charset="2"/>
              </a:rPr>
              <a:t>　　　　情報の調査をお願いします。　（詳細は別紙</a:t>
            </a:r>
            <a:r>
              <a:rPr lang="en-US" altLang="ja-JP" sz="2000" b="1" dirty="0">
                <a:latin typeface="+mn-ea"/>
                <a:sym typeface="Wingdings" pitchFamily="2" charset="2"/>
              </a:rPr>
              <a:t>.5</a:t>
            </a:r>
            <a:r>
              <a:rPr lang="ja-JP" altLang="en-US" sz="2000" b="1" dirty="0">
                <a:latin typeface="+mn-ea"/>
                <a:sym typeface="Wingdings" pitchFamily="2" charset="2"/>
              </a:rPr>
              <a:t>参照）　　</a:t>
            </a:r>
            <a:endParaRPr lang="en-US" altLang="ja-JP" sz="2000" b="1" dirty="0">
              <a:latin typeface="+mn-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14</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2-2.</a:t>
            </a:r>
            <a:r>
              <a:rPr lang="ja-JP" altLang="en-US" b="1" dirty="0">
                <a:latin typeface="+mj-ea"/>
              </a:rPr>
              <a:t>共通情報（材料）</a:t>
            </a:r>
            <a:endParaRPr kumimoji="1" lang="ja-JP" altLang="en-US" dirty="0"/>
          </a:p>
        </p:txBody>
      </p:sp>
      <p:sp>
        <p:nvSpPr>
          <p:cNvPr id="8" name="円/楕円 9">
            <a:extLst>
              <a:ext uri="{FF2B5EF4-FFF2-40B4-BE49-F238E27FC236}">
                <a16:creationId xmlns:a16="http://schemas.microsoft.com/office/drawing/2014/main" id="{ABB62C81-C075-4C55-AEAB-E4BA7E6B43F6}"/>
              </a:ext>
            </a:extLst>
          </p:cNvPr>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9" name="円/楕円 10">
            <a:extLst>
              <a:ext uri="{FF2B5EF4-FFF2-40B4-BE49-F238E27FC236}">
                <a16:creationId xmlns:a16="http://schemas.microsoft.com/office/drawing/2014/main" id="{977A9A9E-731D-4473-8E8B-3F3AC8B1AA5E}"/>
              </a:ext>
            </a:extLst>
          </p:cNvPr>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graphicFrame>
        <p:nvGraphicFramePr>
          <p:cNvPr id="6" name="表 5">
            <a:extLst>
              <a:ext uri="{FF2B5EF4-FFF2-40B4-BE49-F238E27FC236}">
                <a16:creationId xmlns:a16="http://schemas.microsoft.com/office/drawing/2014/main" id="{D28D59CD-7DCE-48C1-8CB3-E56CB4E7A915}"/>
              </a:ext>
            </a:extLst>
          </p:cNvPr>
          <p:cNvGraphicFramePr>
            <a:graphicFrameLocks noGrp="1"/>
          </p:cNvGraphicFramePr>
          <p:nvPr>
            <p:extLst>
              <p:ext uri="{D42A27DB-BD31-4B8C-83A1-F6EECF244321}">
                <p14:modId xmlns:p14="http://schemas.microsoft.com/office/powerpoint/2010/main" val="2722688884"/>
              </p:ext>
            </p:extLst>
          </p:nvPr>
        </p:nvGraphicFramePr>
        <p:xfrm>
          <a:off x="1265262" y="2564904"/>
          <a:ext cx="4963427" cy="1957070"/>
        </p:xfrm>
        <a:graphic>
          <a:graphicData uri="http://schemas.openxmlformats.org/drawingml/2006/table">
            <a:tbl>
              <a:tblPr>
                <a:tableStyleId>{5C22544A-7EE6-4342-B048-85BDC9FD1C3A}</a:tableStyleId>
              </a:tblPr>
              <a:tblGrid>
                <a:gridCol w="1711108">
                  <a:extLst>
                    <a:ext uri="{9D8B030D-6E8A-4147-A177-3AD203B41FA5}">
                      <a16:colId xmlns:a16="http://schemas.microsoft.com/office/drawing/2014/main" val="3531352680"/>
                    </a:ext>
                  </a:extLst>
                </a:gridCol>
                <a:gridCol w="3252319">
                  <a:extLst>
                    <a:ext uri="{9D8B030D-6E8A-4147-A177-3AD203B41FA5}">
                      <a16:colId xmlns:a16="http://schemas.microsoft.com/office/drawing/2014/main" val="1916939597"/>
                    </a:ext>
                  </a:extLst>
                </a:gridCol>
              </a:tblGrid>
              <a:tr h="381000">
                <a:tc>
                  <a:txBody>
                    <a:bodyPr/>
                    <a:lstStyle/>
                    <a:p>
                      <a:pPr algn="ctr" fontAlgn="ctr"/>
                      <a:r>
                        <a:rPr 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TG</a:t>
                      </a: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指示</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tc>
                  <a:txBody>
                    <a:bodyPr/>
                    <a:lstStyle/>
                    <a:p>
                      <a:pPr algn="ctr" fontAlgn="ct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商品名への入力</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extLst>
                  <a:ext uri="{0D108BD9-81ED-4DB2-BD59-A6C34878D82A}">
                    <a16:rowId xmlns:a16="http://schemas.microsoft.com/office/drawing/2014/main" val="1947520939"/>
                  </a:ext>
                </a:extLst>
              </a:tr>
              <a:tr h="381000">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材料品番</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材料品番</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extLst>
                  <a:ext uri="{0D108BD9-81ED-4DB2-BD59-A6C34878D82A}">
                    <a16:rowId xmlns:a16="http://schemas.microsoft.com/office/drawing/2014/main" val="2907731709"/>
                  </a:ext>
                </a:extLst>
              </a:tr>
              <a:tr h="381000">
                <a:tc>
                  <a:txBody>
                    <a:bodyPr/>
                    <a:lstStyle/>
                    <a:p>
                      <a:pPr algn="ctr" fontAlgn="ctr"/>
                      <a:r>
                        <a:rPr lang="ja-JP" altLang="en-US" sz="1400" u="none" strike="noStrike">
                          <a:effectLst/>
                          <a:latin typeface="HG丸ｺﾞｼｯｸM-PRO" panose="020F0600000000000000" pitchFamily="50" charset="-128"/>
                          <a:ea typeface="HG丸ｺﾞｼｯｸM-PRO" panose="020F0600000000000000" pitchFamily="50" charset="-128"/>
                        </a:rPr>
                        <a:t>指示書</a:t>
                      </a:r>
                      <a:endPar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指示書</a:t>
                      </a:r>
                      <a:r>
                        <a:rPr lang="en-US" altLang="ja-JP" sz="1400" u="none" strike="noStrike" dirty="0">
                          <a:effectLst/>
                          <a:latin typeface="HG丸ｺﾞｼｯｸM-PRO" panose="020F0600000000000000" pitchFamily="50" charset="-128"/>
                          <a:ea typeface="HG丸ｺﾞｼｯｸM-PRO" panose="020F0600000000000000" pitchFamily="50" charset="-128"/>
                        </a:rPr>
                        <a:t>No.,</a:t>
                      </a:r>
                      <a:r>
                        <a:rPr lang="ja-JP" altLang="en-US" sz="1400" u="none" strike="noStrike" dirty="0">
                          <a:effectLst/>
                          <a:latin typeface="HG丸ｺﾞｼｯｸM-PRO" panose="020F0600000000000000" pitchFamily="50" charset="-128"/>
                          <a:ea typeface="HG丸ｺﾞｼｯｸM-PRO" panose="020F0600000000000000" pitchFamily="50" charset="-128"/>
                        </a:rPr>
                        <a:t>カラー</a:t>
                      </a:r>
                      <a:r>
                        <a:rPr lang="en-US" altLang="ja-JP" sz="1400" u="none" strike="noStrike" dirty="0">
                          <a:effectLst/>
                          <a:latin typeface="HG丸ｺﾞｼｯｸM-PRO" panose="020F0600000000000000" pitchFamily="50" charset="-128"/>
                          <a:ea typeface="HG丸ｺﾞｼｯｸM-PRO" panose="020F0600000000000000" pitchFamily="50" charset="-128"/>
                        </a:rPr>
                        <a:t>No.</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extLst>
                  <a:ext uri="{0D108BD9-81ED-4DB2-BD59-A6C34878D82A}">
                    <a16:rowId xmlns:a16="http://schemas.microsoft.com/office/drawing/2014/main" val="4228695097"/>
                  </a:ext>
                </a:extLst>
              </a:tr>
              <a:tr h="381000">
                <a:tc>
                  <a:txBody>
                    <a:bodyPr/>
                    <a:lstStyle/>
                    <a:p>
                      <a:pPr algn="ctr" fontAlgn="ctr"/>
                      <a:r>
                        <a:rPr lang="ja-JP" altLang="en-US" sz="1400" u="none" strike="noStrike">
                          <a:effectLst/>
                          <a:latin typeface="HG丸ｺﾞｼｯｸM-PRO" panose="020F0600000000000000" pitchFamily="50" charset="-128"/>
                          <a:ea typeface="HG丸ｺﾞｼｯｸM-PRO" panose="020F0600000000000000" pitchFamily="50" charset="-128"/>
                        </a:rPr>
                        <a:t>商品名</a:t>
                      </a:r>
                      <a:endPar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商品名</a:t>
                      </a:r>
                      <a:r>
                        <a:rPr lang="en-US" altLang="ja-JP" sz="1400" u="none" strike="noStrike" dirty="0">
                          <a:effectLst/>
                          <a:latin typeface="HG丸ｺﾞｼｯｸM-PRO" panose="020F0600000000000000" pitchFamily="50" charset="-128"/>
                          <a:ea typeface="HG丸ｺﾞｼｯｸM-PRO" panose="020F0600000000000000" pitchFamily="50" charset="-128"/>
                        </a:rPr>
                        <a:t>(</a:t>
                      </a:r>
                      <a:r>
                        <a:rPr lang="ja-JP" altLang="en-US" sz="1400" u="none" strike="noStrike" dirty="0">
                          <a:effectLst/>
                          <a:latin typeface="HG丸ｺﾞｼｯｸM-PRO" panose="020F0600000000000000" pitchFamily="50" charset="-128"/>
                          <a:ea typeface="HG丸ｺﾞｼｯｸM-PRO" panose="020F0600000000000000" pitchFamily="50" charset="-128"/>
                        </a:rPr>
                        <a:t>カラー</a:t>
                      </a:r>
                      <a:r>
                        <a:rPr lang="en-US" altLang="ja-JP" sz="1400" u="none" strike="noStrike" dirty="0">
                          <a:effectLst/>
                          <a:latin typeface="HG丸ｺﾞｼｯｸM-PRO" panose="020F0600000000000000" pitchFamily="50" charset="-128"/>
                          <a:ea typeface="HG丸ｺﾞｼｯｸM-PRO" panose="020F0600000000000000" pitchFamily="50" charset="-128"/>
                        </a:rPr>
                        <a:t>No.)</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extLst>
                  <a:ext uri="{0D108BD9-81ED-4DB2-BD59-A6C34878D82A}">
                    <a16:rowId xmlns:a16="http://schemas.microsoft.com/office/drawing/2014/main" val="3445667376"/>
                  </a:ext>
                </a:extLst>
              </a:tr>
              <a:tr h="381000">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技術指示書</a:t>
                      </a:r>
                      <a:r>
                        <a:rPr lang="en-US" altLang="ja-JP" sz="1400" u="none" strike="noStrike" dirty="0">
                          <a:effectLst/>
                          <a:latin typeface="HG丸ｺﾞｼｯｸM-PRO" panose="020F0600000000000000" pitchFamily="50" charset="-128"/>
                          <a:ea typeface="HG丸ｺﾞｼｯｸM-PRO" panose="020F0600000000000000" pitchFamily="50" charset="-128"/>
                        </a:rPr>
                        <a:t>A</a:t>
                      </a:r>
                      <a:r>
                        <a:rPr lang="ja-JP" altLang="en-US" sz="1400" u="none" strike="noStrike" dirty="0">
                          <a:effectLst/>
                          <a:latin typeface="HG丸ｺﾞｼｯｸM-PRO" panose="020F0600000000000000" pitchFamily="50" charset="-128"/>
                          <a:ea typeface="HG丸ｺﾞｼｯｸM-PRO" panose="020F0600000000000000" pitchFamily="50" charset="-128"/>
                        </a:rPr>
                        <a:t>に</a:t>
                      </a:r>
                      <a:endParaRPr lang="en-US" altLang="ja-JP" sz="1400" u="none" strike="noStrike" dirty="0">
                        <a:effectLst/>
                        <a:latin typeface="HG丸ｺﾞｼｯｸM-PRO" panose="020F0600000000000000" pitchFamily="50" charset="-128"/>
                        <a:ea typeface="HG丸ｺﾞｼｯｸM-PRO" panose="020F0600000000000000" pitchFamily="50" charset="-128"/>
                      </a:endParaRPr>
                    </a:p>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配合指示を記載</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tc>
                  <a:txBody>
                    <a:bodyPr/>
                    <a:lstStyle/>
                    <a:p>
                      <a:pPr algn="ctr" fontAlgn="ctr"/>
                      <a:r>
                        <a:rPr lang="ja-JP" altLang="en-US" sz="1400" u="none" strike="noStrike" dirty="0">
                          <a:effectLst/>
                          <a:latin typeface="HG丸ｺﾞｼｯｸM-PRO" panose="020F0600000000000000" pitchFamily="50" charset="-128"/>
                          <a:ea typeface="HG丸ｺﾞｼｯｸM-PRO" panose="020F0600000000000000" pitchFamily="50" charset="-128"/>
                        </a:rPr>
                        <a:t>材料品番</a:t>
                      </a:r>
                      <a:r>
                        <a:rPr lang="en-US" altLang="ja-JP" sz="1400" u="none" strike="noStrike" dirty="0">
                          <a:effectLst/>
                          <a:latin typeface="HG丸ｺﾞｼｯｸM-PRO" panose="020F0600000000000000" pitchFamily="50" charset="-128"/>
                          <a:ea typeface="HG丸ｺﾞｼｯｸM-PRO" panose="020F0600000000000000" pitchFamily="50" charset="-128"/>
                        </a:rPr>
                        <a:t>(</a:t>
                      </a:r>
                      <a:r>
                        <a:rPr lang="ja-JP" altLang="en-US" sz="1400" u="none" strike="noStrike" dirty="0">
                          <a:effectLst/>
                          <a:latin typeface="HG丸ｺﾞｼｯｸM-PRO" panose="020F0600000000000000" pitchFamily="50" charset="-128"/>
                          <a:ea typeface="HG丸ｺﾞｼｯｸM-PRO" panose="020F0600000000000000" pitchFamily="50" charset="-128"/>
                        </a:rPr>
                        <a:t>比率</a:t>
                      </a:r>
                      <a:r>
                        <a:rPr lang="en-US" altLang="ja-JP" sz="1400" u="none" strike="noStrike" dirty="0">
                          <a:effectLst/>
                          <a:latin typeface="HG丸ｺﾞｼｯｸM-PRO" panose="020F0600000000000000" pitchFamily="50" charset="-128"/>
                          <a:ea typeface="HG丸ｺﾞｼｯｸM-PRO" panose="020F0600000000000000" pitchFamily="50" charset="-128"/>
                        </a:rPr>
                        <a:t>),</a:t>
                      </a:r>
                      <a:r>
                        <a:rPr lang="ja-JP" altLang="en-US" sz="1400" u="none" strike="noStrike" dirty="0">
                          <a:effectLst/>
                          <a:latin typeface="HG丸ｺﾞｼｯｸM-PRO" panose="020F0600000000000000" pitchFamily="50" charset="-128"/>
                          <a:ea typeface="HG丸ｺﾞｼｯｸM-PRO" panose="020F0600000000000000" pitchFamily="50" charset="-128"/>
                        </a:rPr>
                        <a:t>材料品番</a:t>
                      </a:r>
                      <a:r>
                        <a:rPr lang="en-US" altLang="ja-JP" sz="1400" u="none" strike="noStrike" dirty="0">
                          <a:effectLst/>
                          <a:latin typeface="HG丸ｺﾞｼｯｸM-PRO" panose="020F0600000000000000" pitchFamily="50" charset="-128"/>
                          <a:ea typeface="HG丸ｺﾞｼｯｸM-PRO" panose="020F0600000000000000" pitchFamily="50" charset="-128"/>
                        </a:rPr>
                        <a:t>(</a:t>
                      </a:r>
                      <a:r>
                        <a:rPr lang="ja-JP" altLang="en-US" sz="1400" u="none" strike="noStrike" dirty="0">
                          <a:effectLst/>
                          <a:latin typeface="HG丸ｺﾞｼｯｸM-PRO" panose="020F0600000000000000" pitchFamily="50" charset="-128"/>
                          <a:ea typeface="HG丸ｺﾞｼｯｸM-PRO" panose="020F0600000000000000" pitchFamily="50" charset="-128"/>
                        </a:rPr>
                        <a:t>比率</a:t>
                      </a:r>
                      <a:r>
                        <a:rPr lang="en-US" altLang="ja-JP" sz="1400" u="none" strike="noStrike" dirty="0">
                          <a:effectLst/>
                          <a:latin typeface="HG丸ｺﾞｼｯｸM-PRO" panose="020F0600000000000000" pitchFamily="50" charset="-128"/>
                          <a:ea typeface="HG丸ｺﾞｼｯｸM-PRO" panose="020F0600000000000000" pitchFamily="50" charset="-128"/>
                        </a:rPr>
                        <a:t>)</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tc>
                <a:extLst>
                  <a:ext uri="{0D108BD9-81ED-4DB2-BD59-A6C34878D82A}">
                    <a16:rowId xmlns:a16="http://schemas.microsoft.com/office/drawing/2014/main" val="4039455270"/>
                  </a:ext>
                </a:extLst>
              </a:tr>
            </a:tbl>
          </a:graphicData>
        </a:graphic>
      </p:graphicFrame>
      <p:grpSp>
        <p:nvGrpSpPr>
          <p:cNvPr id="15" name="グループ化 14">
            <a:extLst>
              <a:ext uri="{FF2B5EF4-FFF2-40B4-BE49-F238E27FC236}">
                <a16:creationId xmlns:a16="http://schemas.microsoft.com/office/drawing/2014/main" id="{8BD971FB-EC97-4672-BF69-D503BACC4BA8}"/>
              </a:ext>
            </a:extLst>
          </p:cNvPr>
          <p:cNvGrpSpPr/>
          <p:nvPr/>
        </p:nvGrpSpPr>
        <p:grpSpPr>
          <a:xfrm>
            <a:off x="6650980" y="2486859"/>
            <a:ext cx="2196749" cy="2376264"/>
            <a:chOff x="6156177" y="2424726"/>
            <a:chExt cx="2708481" cy="2808315"/>
          </a:xfrm>
        </p:grpSpPr>
        <p:pic>
          <p:nvPicPr>
            <p:cNvPr id="13" name="図 12">
              <a:extLst>
                <a:ext uri="{FF2B5EF4-FFF2-40B4-BE49-F238E27FC236}">
                  <a16:creationId xmlns:a16="http://schemas.microsoft.com/office/drawing/2014/main" id="{87AF2FE8-DD77-4978-8703-9129790E855B}"/>
                </a:ext>
              </a:extLst>
            </p:cNvPr>
            <p:cNvPicPr>
              <a:picLocks noChangeAspect="1"/>
            </p:cNvPicPr>
            <p:nvPr/>
          </p:nvPicPr>
          <p:blipFill>
            <a:blip r:embed="rId2"/>
            <a:stretch>
              <a:fillRect/>
            </a:stretch>
          </p:blipFill>
          <p:spPr>
            <a:xfrm>
              <a:off x="6156177" y="2424726"/>
              <a:ext cx="2708481" cy="2808315"/>
            </a:xfrm>
            <a:prstGeom prst="rect">
              <a:avLst/>
            </a:prstGeom>
          </p:spPr>
        </p:pic>
        <p:sp>
          <p:nvSpPr>
            <p:cNvPr id="14" name="角丸四角形 3">
              <a:extLst>
                <a:ext uri="{FF2B5EF4-FFF2-40B4-BE49-F238E27FC236}">
                  <a16:creationId xmlns:a16="http://schemas.microsoft.com/office/drawing/2014/main" id="{4AC548BC-EE8E-46E1-AC7A-E7A8812D07B1}"/>
                </a:ext>
              </a:extLst>
            </p:cNvPr>
            <p:cNvSpPr/>
            <p:nvPr/>
          </p:nvSpPr>
          <p:spPr>
            <a:xfrm>
              <a:off x="6700131" y="3524450"/>
              <a:ext cx="1904317" cy="2690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8574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15</a:t>
            </a:fld>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2-3.</a:t>
            </a:r>
            <a:r>
              <a:rPr lang="ja-JP" altLang="en-US" b="1" dirty="0">
                <a:latin typeface="+mj-ea"/>
              </a:rPr>
              <a:t>共通情報（化学物質）</a:t>
            </a:r>
            <a:endParaRPr kumimoji="1" lang="ja-JP" altLang="en-US" dirty="0"/>
          </a:p>
        </p:txBody>
      </p:sp>
      <p:sp>
        <p:nvSpPr>
          <p:cNvPr id="6" name="円/楕円 5"/>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7" name="テキスト ボックス 6">
            <a:extLst>
              <a:ext uri="{FF2B5EF4-FFF2-40B4-BE49-F238E27FC236}">
                <a16:creationId xmlns:a16="http://schemas.microsoft.com/office/drawing/2014/main" id="{7F211BCF-265C-48C2-80AC-7589C052889B}"/>
              </a:ext>
            </a:extLst>
          </p:cNvPr>
          <p:cNvSpPr txBox="1"/>
          <p:nvPr/>
        </p:nvSpPr>
        <p:spPr bwMode="auto">
          <a:xfrm>
            <a:off x="612000" y="1267200"/>
            <a:ext cx="8280480" cy="3827577"/>
          </a:xfrm>
          <a:prstGeom prst="rect">
            <a:avLst/>
          </a:prstGeom>
          <a:noFill/>
          <a:ln w="25400">
            <a:noFill/>
          </a:ln>
        </p:spPr>
        <p:txBody>
          <a:bodyPr wrap="square" lIns="72000" tIns="36000" rIns="72000" bIns="36000" rtlCol="0" anchor="t" anchorCtr="0">
            <a:spAutoFit/>
          </a:bodyPr>
          <a:lstStyle/>
          <a:p>
            <a:r>
              <a:rPr lang="en-US" altLang="ja-JP" sz="2400" b="1" dirty="0">
                <a:solidFill>
                  <a:srgbClr val="0000FF"/>
                </a:solidFill>
                <a:latin typeface="+mj-ea"/>
                <a:ea typeface="+mj-ea"/>
                <a:sym typeface="Wingdings" pitchFamily="2" charset="2"/>
              </a:rPr>
              <a:t>GADSL</a:t>
            </a:r>
            <a:r>
              <a:rPr lang="ja-JP" altLang="en-US" sz="2400" b="1" dirty="0">
                <a:solidFill>
                  <a:srgbClr val="0000FF"/>
                </a:solidFill>
                <a:latin typeface="+mj-ea"/>
                <a:ea typeface="+mj-ea"/>
                <a:sym typeface="Wingdings" pitchFamily="2" charset="2"/>
              </a:rPr>
              <a:t>に記載されている物質を含有している場合</a:t>
            </a: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endParaRPr kumimoji="1" lang="en-US" altLang="ja-JP" sz="2000" dirty="0">
              <a:latin typeface="+mj-ea"/>
              <a:ea typeface="+mj-ea"/>
              <a:sym typeface="Wingdings" pitchFamily="2" charset="2"/>
            </a:endParaRPr>
          </a:p>
          <a:p>
            <a:pPr marL="0" indent="0" eaLnBrk="1" hangingPunct="1">
              <a:spcBef>
                <a:spcPct val="0"/>
              </a:spcBef>
              <a:buFont typeface="Arial" charset="0"/>
              <a:buNone/>
            </a:pPr>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a:t>
            </a:r>
            <a:r>
              <a:rPr lang="ja-JP" altLang="en-US" sz="2000" b="1" dirty="0">
                <a:latin typeface="+mj-ea"/>
                <a:ea typeface="+mj-ea"/>
                <a:sym typeface="Wingdings" pitchFamily="2" charset="2"/>
              </a:rPr>
              <a:t>　</a:t>
            </a:r>
            <a:r>
              <a:rPr lang="en-US" altLang="ja-JP" sz="2000" b="1" dirty="0">
                <a:latin typeface="+mj-ea"/>
                <a:ea typeface="+mj-ea"/>
                <a:sym typeface="Wingdings" pitchFamily="2" charset="2"/>
              </a:rPr>
              <a:t>GADSL</a:t>
            </a:r>
            <a:r>
              <a:rPr lang="ja-JP" altLang="en-US" sz="2000" b="1" dirty="0">
                <a:latin typeface="+mj-ea"/>
                <a:ea typeface="+mj-ea"/>
                <a:sym typeface="Wingdings" pitchFamily="2" charset="2"/>
              </a:rPr>
              <a:t>　の「</a:t>
            </a:r>
            <a:r>
              <a:rPr lang="en-US" altLang="ja-JP" sz="2000" b="1" dirty="0">
                <a:latin typeface="+mj-ea"/>
                <a:ea typeface="+mj-ea"/>
                <a:sym typeface="Wingdings" pitchFamily="2" charset="2"/>
              </a:rPr>
              <a:t>Classification (</a:t>
            </a:r>
            <a:r>
              <a:rPr lang="ja-JP" altLang="en-US" sz="2000" b="1" dirty="0">
                <a:latin typeface="+mj-ea"/>
                <a:ea typeface="+mj-ea"/>
                <a:sym typeface="Wingdings" pitchFamily="2" charset="2"/>
              </a:rPr>
              <a:t>区分</a:t>
            </a:r>
            <a:r>
              <a:rPr lang="en-US" altLang="ja-JP" sz="2000" b="1" dirty="0">
                <a:latin typeface="+mj-ea"/>
                <a:ea typeface="+mj-ea"/>
                <a:sym typeface="Wingdings" pitchFamily="2" charset="2"/>
              </a:rPr>
              <a:t>)</a:t>
            </a:r>
            <a:r>
              <a:rPr lang="ja-JP" altLang="en-US" sz="2000" b="1" dirty="0">
                <a:latin typeface="+mj-ea"/>
                <a:ea typeface="+mj-ea"/>
                <a:sym typeface="Wingdings" pitchFamily="2" charset="2"/>
              </a:rPr>
              <a:t>」の禁止物質</a:t>
            </a:r>
            <a:r>
              <a:rPr lang="en-US" altLang="ja-JP" sz="2000" b="1" dirty="0">
                <a:latin typeface="+mj-ea"/>
                <a:ea typeface="+mj-ea"/>
                <a:sym typeface="Wingdings" pitchFamily="2" charset="2"/>
              </a:rPr>
              <a:t>(P)</a:t>
            </a:r>
            <a:r>
              <a:rPr lang="ja-JP" altLang="en-US" sz="2000" b="1" dirty="0">
                <a:latin typeface="+mj-ea"/>
                <a:ea typeface="+mj-ea"/>
                <a:sym typeface="Wingdings" pitchFamily="2" charset="2"/>
              </a:rPr>
              <a:t>または</a:t>
            </a:r>
            <a:endParaRPr lang="en-US" altLang="ja-JP" sz="2000" b="1" dirty="0">
              <a:latin typeface="+mj-ea"/>
              <a:ea typeface="+mj-ea"/>
              <a:sym typeface="Wingdings" pitchFamily="2" charset="2"/>
            </a:endParaRPr>
          </a:p>
          <a:p>
            <a:pPr marL="0" indent="0" eaLnBrk="1" hangingPunct="1">
              <a:spcBef>
                <a:spcPct val="0"/>
              </a:spcBef>
              <a:buFont typeface="Arial" charset="0"/>
              <a:buNone/>
            </a:pPr>
            <a:r>
              <a:rPr lang="ja-JP" altLang="en-US" sz="2000" b="1" dirty="0">
                <a:latin typeface="+mj-ea"/>
                <a:ea typeface="+mj-ea"/>
                <a:sym typeface="Wingdings" pitchFamily="2" charset="2"/>
              </a:rPr>
              <a:t>　　　申告</a:t>
            </a:r>
            <a:r>
              <a:rPr lang="en-US" altLang="ja-JP" sz="2000" b="1" dirty="0">
                <a:latin typeface="+mj-ea"/>
                <a:ea typeface="+mj-ea"/>
                <a:sym typeface="Wingdings" pitchFamily="2" charset="2"/>
              </a:rPr>
              <a:t>/</a:t>
            </a:r>
            <a:r>
              <a:rPr lang="ja-JP" altLang="en-US" sz="2000" b="1" dirty="0">
                <a:latin typeface="+mj-ea"/>
                <a:ea typeface="+mj-ea"/>
                <a:sym typeface="Wingdings" pitchFamily="2" charset="2"/>
              </a:rPr>
              <a:t>禁止物質</a:t>
            </a:r>
            <a:r>
              <a:rPr lang="en-US" altLang="ja-JP" sz="2000" b="1" dirty="0">
                <a:latin typeface="+mj-ea"/>
                <a:ea typeface="+mj-ea"/>
                <a:sym typeface="Wingdings" pitchFamily="2" charset="2"/>
              </a:rPr>
              <a:t>(D/P)</a:t>
            </a:r>
            <a:r>
              <a:rPr lang="ja-JP" altLang="en-US" sz="2000" b="1" dirty="0">
                <a:latin typeface="+mj-ea"/>
                <a:ea typeface="+mj-ea"/>
                <a:sym typeface="Wingdings" pitchFamily="2" charset="2"/>
              </a:rPr>
              <a:t>、申告物質</a:t>
            </a:r>
            <a:r>
              <a:rPr lang="en-US" altLang="ja-JP" sz="2000" b="1" dirty="0">
                <a:latin typeface="+mj-ea"/>
                <a:ea typeface="+mj-ea"/>
                <a:sym typeface="Wingdings" pitchFamily="2" charset="2"/>
              </a:rPr>
              <a:t>(D)</a:t>
            </a:r>
            <a:r>
              <a:rPr lang="ja-JP" altLang="en-US" sz="2000" b="1" dirty="0">
                <a:latin typeface="+mj-ea"/>
                <a:ea typeface="+mj-ea"/>
                <a:sym typeface="Wingdings" pitchFamily="2" charset="2"/>
              </a:rPr>
              <a:t>に該当する物質は必ず入力</a:t>
            </a:r>
            <a:endParaRPr lang="en-US" altLang="ja-JP" sz="2000" b="1" dirty="0">
              <a:latin typeface="+mj-ea"/>
              <a:ea typeface="+mj-ea"/>
              <a:sym typeface="Wingdings" pitchFamily="2" charset="2"/>
            </a:endParaRPr>
          </a:p>
          <a:p>
            <a:pPr marL="0" indent="0" eaLnBrk="1" hangingPunct="1">
              <a:spcBef>
                <a:spcPct val="0"/>
              </a:spcBef>
              <a:buFont typeface="Arial" charset="0"/>
              <a:buNone/>
            </a:pPr>
            <a:r>
              <a:rPr lang="ja-JP" altLang="en-US" sz="2000" b="1" dirty="0">
                <a:latin typeface="+mj-ea"/>
                <a:ea typeface="+mj-ea"/>
                <a:sym typeface="Wingdings" pitchFamily="2" charset="2"/>
              </a:rPr>
              <a:t>　　　</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a:t>
            </a:r>
            <a:r>
              <a:rPr lang="en-US" altLang="ja-JP" sz="2000" b="1" dirty="0">
                <a:latin typeface="+mj-ea"/>
                <a:ea typeface="+mj-ea"/>
                <a:sym typeface="Wingdings" pitchFamily="2" charset="2"/>
              </a:rPr>
              <a:t>※</a:t>
            </a:r>
            <a:r>
              <a:rPr lang="ja-JP" altLang="en-US" sz="2000" b="1" dirty="0">
                <a:latin typeface="+mj-ea"/>
                <a:sym typeface="Wingdings" pitchFamily="2" charset="2"/>
              </a:rPr>
              <a:t>機密扱い物質（</a:t>
            </a:r>
            <a:r>
              <a:rPr lang="en-US" altLang="ja-JP" sz="2000" b="1" dirty="0" err="1">
                <a:latin typeface="+mj-ea"/>
                <a:sym typeface="Wingdings" pitchFamily="2" charset="2"/>
              </a:rPr>
              <a:t>Misc</a:t>
            </a:r>
            <a:r>
              <a:rPr lang="ja-JP" altLang="en-US" sz="2000" b="1" dirty="0">
                <a:latin typeface="+mj-ea"/>
                <a:sym typeface="Wingdings" pitchFamily="2" charset="2"/>
              </a:rPr>
              <a:t>）にする事は出来ない</a:t>
            </a:r>
            <a:endParaRPr lang="en-US" altLang="ja-JP" sz="2000" b="1" dirty="0">
              <a:latin typeface="+mj-ea"/>
              <a:ea typeface="+mj-ea"/>
              <a:sym typeface="Wingdings" pitchFamily="2" charset="2"/>
            </a:endParaRPr>
          </a:p>
          <a:p>
            <a:pPr marL="0" indent="0" eaLnBrk="1" hangingPunct="1">
              <a:spcBef>
                <a:spcPct val="0"/>
              </a:spcBef>
              <a:buFont typeface="Arial" charset="0"/>
              <a:buNone/>
            </a:pPr>
            <a:endParaRPr lang="en-US" altLang="ja-JP" sz="2000" b="1" dirty="0">
              <a:latin typeface="+mj-ea"/>
              <a:ea typeface="+mj-ea"/>
              <a:sym typeface="Wingdings" pitchFamily="2" charset="2"/>
            </a:endParaRPr>
          </a:p>
          <a:p>
            <a:pPr marL="0" indent="0" eaLnBrk="1" hangingPunct="1">
              <a:spcBef>
                <a:spcPct val="0"/>
              </a:spcBef>
              <a:buFont typeface="Arial" charset="0"/>
              <a:buNone/>
            </a:pPr>
            <a:r>
              <a:rPr lang="ja-JP" altLang="en-US" sz="2000" b="1" dirty="0">
                <a:latin typeface="+mj-ea"/>
                <a:ea typeface="+mj-ea"/>
                <a:sym typeface="Wingdings" pitchFamily="2" charset="2"/>
              </a:rPr>
              <a:t>　</a:t>
            </a:r>
            <a:r>
              <a:rPr lang="ja-JP" altLang="en-US" sz="2000" dirty="0">
                <a:latin typeface="+mj-ea"/>
                <a:ea typeface="+mj-ea"/>
                <a:sym typeface="Wingdings" pitchFamily="2" charset="2"/>
              </a:rPr>
              <a:t></a:t>
            </a:r>
            <a:r>
              <a:rPr lang="ja-JP" altLang="en-US" sz="2000" b="1" dirty="0">
                <a:latin typeface="+mj-ea"/>
                <a:ea typeface="+mj-ea"/>
                <a:sym typeface="Wingdings" pitchFamily="2" charset="2"/>
              </a:rPr>
              <a:t>　</a:t>
            </a:r>
            <a:r>
              <a:rPr lang="en-US" altLang="ja-JP" sz="2000" b="1" dirty="0">
                <a:latin typeface="+mj-ea"/>
                <a:ea typeface="+mj-ea"/>
                <a:sym typeface="Wingdings" pitchFamily="2" charset="2"/>
              </a:rPr>
              <a:t>GADSL</a:t>
            </a:r>
            <a:r>
              <a:rPr lang="ja-JP" altLang="en-US" sz="2000" b="1" dirty="0">
                <a:latin typeface="+mj-ea"/>
                <a:ea typeface="+mj-ea"/>
                <a:sym typeface="Wingdings" pitchFamily="2" charset="2"/>
              </a:rPr>
              <a:t>の改定に伴い、新たに記載された物質を含有している場合は</a:t>
            </a:r>
            <a:endParaRPr lang="en-US" altLang="ja-JP" sz="2000" b="1" dirty="0">
              <a:latin typeface="+mj-ea"/>
              <a:ea typeface="+mj-ea"/>
              <a:sym typeface="Wingdings" pitchFamily="2" charset="2"/>
            </a:endParaRPr>
          </a:p>
          <a:p>
            <a:pPr marL="0" indent="0" eaLnBrk="1" hangingPunct="1">
              <a:spcBef>
                <a:spcPct val="0"/>
              </a:spcBef>
              <a:buFont typeface="Arial" charset="0"/>
              <a:buNone/>
            </a:pPr>
            <a:r>
              <a:rPr lang="ja-JP" altLang="en-US" sz="2000" b="1" i="0" u="none" strike="noStrike" baseline="0" dirty="0">
                <a:latin typeface="+mj-ea"/>
                <a:ea typeface="+mj-ea"/>
                <a:sym typeface="Wingdings" pitchFamily="2" charset="2"/>
              </a:rPr>
              <a:t>　　　速やかに申告する</a:t>
            </a:r>
            <a:r>
              <a:rPr lang="en-US" altLang="ja-JP" sz="2000" b="1" dirty="0">
                <a:latin typeface="+mj-ea"/>
                <a:ea typeface="+mj-ea"/>
                <a:sym typeface="Wingdings" pitchFamily="2" charset="2"/>
              </a:rPr>
              <a:t>(</a:t>
            </a:r>
            <a:r>
              <a:rPr lang="ja-JP" altLang="en-US" sz="2000" b="1" dirty="0">
                <a:latin typeface="+mj-ea"/>
                <a:ea typeface="+mj-ea"/>
                <a:sym typeface="Wingdings" pitchFamily="2" charset="2"/>
              </a:rPr>
              <a:t>入力成分を</a:t>
            </a:r>
            <a:r>
              <a:rPr lang="ja-JP" altLang="en-US" sz="2000" b="1" i="0" u="none" strike="noStrike" baseline="0" dirty="0">
                <a:latin typeface="+mj-ea"/>
                <a:ea typeface="+mj-ea"/>
                <a:sym typeface="Wingdings" pitchFamily="2" charset="2"/>
              </a:rPr>
              <a:t>見直した場合、バージョンアップで送信</a:t>
            </a:r>
            <a:r>
              <a:rPr lang="en-US" altLang="ja-JP" sz="2000" b="1" i="0" u="none" strike="noStrike" baseline="0" dirty="0">
                <a:latin typeface="+mj-ea"/>
                <a:ea typeface="+mj-ea"/>
                <a:sym typeface="Wingdings" pitchFamily="2" charset="2"/>
              </a:rPr>
              <a:t>)</a:t>
            </a:r>
            <a:endParaRPr lang="ja-JP" altLang="en-US" sz="2000" i="0" u="none" strike="noStrike" baseline="0" dirty="0">
              <a:latin typeface="ＭＳ Ｐゴシック" panose="020B0600070205080204" pitchFamily="50" charset="-128"/>
            </a:endParaRPr>
          </a:p>
          <a:p>
            <a:pPr marL="0" indent="0" eaLnBrk="1" hangingPunct="1">
              <a:spcBef>
                <a:spcPct val="0"/>
              </a:spcBef>
              <a:buFont typeface="Arial" charset="0"/>
              <a:buNone/>
            </a:pP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a:t>
            </a:r>
            <a:r>
              <a:rPr lang="en-US" altLang="ja-JP" sz="2000" dirty="0">
                <a:latin typeface="+mj-ea"/>
                <a:ea typeface="+mj-ea"/>
                <a:sym typeface="Wingdings" pitchFamily="2" charset="2"/>
              </a:rPr>
              <a:t>GADSL</a:t>
            </a:r>
            <a:r>
              <a:rPr lang="ja-JP" altLang="en-US" sz="2000" dirty="0">
                <a:latin typeface="+mj-ea"/>
                <a:ea typeface="+mj-ea"/>
                <a:sym typeface="Wingdings" pitchFamily="2" charset="2"/>
              </a:rPr>
              <a:t>（</a:t>
            </a:r>
            <a:r>
              <a:rPr lang="en-US" altLang="ja-JP" sz="2000" dirty="0">
                <a:latin typeface="+mn-ea"/>
                <a:ea typeface="+mn-ea"/>
              </a:rPr>
              <a:t>Global Automotive Declarable Substance List</a:t>
            </a:r>
            <a:r>
              <a:rPr lang="ja-JP" altLang="en-US" sz="2000" dirty="0">
                <a:latin typeface="+mn-ea"/>
                <a:ea typeface="+mn-ea"/>
              </a:rPr>
              <a:t>）は</a:t>
            </a:r>
            <a:endParaRPr lang="en-US" altLang="ja-JP" sz="2000" dirty="0">
              <a:latin typeface="+mn-ea"/>
              <a:ea typeface="+mn-ea"/>
            </a:endParaRPr>
          </a:p>
          <a:p>
            <a:r>
              <a:rPr lang="ja-JP" altLang="en-US" sz="2000" dirty="0">
                <a:latin typeface="+mn-ea"/>
                <a:ea typeface="+mn-ea"/>
              </a:rPr>
              <a:t>　　　　　右の</a:t>
            </a:r>
            <a:r>
              <a:rPr lang="en-US" altLang="ja-JP" sz="2000" dirty="0">
                <a:latin typeface="+mn-ea"/>
                <a:ea typeface="+mn-ea"/>
                <a:sym typeface="Wingdings" pitchFamily="2" charset="2"/>
              </a:rPr>
              <a:t>URL</a:t>
            </a:r>
            <a:r>
              <a:rPr lang="ja-JP" altLang="en-US" sz="2000" dirty="0">
                <a:latin typeface="+mn-ea"/>
                <a:ea typeface="+mn-ea"/>
                <a:sym typeface="Wingdings" pitchFamily="2" charset="2"/>
              </a:rPr>
              <a:t>より最新版を入手し確認のこと　</a:t>
            </a:r>
            <a:r>
              <a:rPr lang="en-US" altLang="ja-JP" sz="2000" dirty="0">
                <a:solidFill>
                  <a:srgbClr val="0000FF"/>
                </a:solidFill>
                <a:latin typeface="+mj-ea"/>
                <a:ea typeface="+mj-ea"/>
                <a:sym typeface="Wingdings" pitchFamily="2" charset="2"/>
                <a:hlinkClick r:id="rId2">
                  <a:extLst>
                    <a:ext uri="{A12FA001-AC4F-418D-AE19-62706E023703}">
                      <ahyp:hlinkClr xmlns:ahyp="http://schemas.microsoft.com/office/drawing/2018/hyperlinkcolor" val="tx"/>
                    </a:ext>
                  </a:extLst>
                </a:hlinkClick>
              </a:rPr>
              <a:t>https://www.gadsl.org/</a:t>
            </a:r>
            <a:r>
              <a:rPr lang="ja-JP" altLang="en-US" sz="2000" dirty="0">
                <a:solidFill>
                  <a:srgbClr val="0000FF"/>
                </a:solidFill>
                <a:latin typeface="+mj-ea"/>
                <a:ea typeface="+mj-ea"/>
                <a:sym typeface="Wingdings" pitchFamily="2" charset="2"/>
              </a:rPr>
              <a:t>　</a:t>
            </a:r>
            <a:endParaRPr lang="en-US" altLang="ja-JP" sz="2000" dirty="0">
              <a:solidFill>
                <a:srgbClr val="0000FF"/>
              </a:solidFill>
              <a:latin typeface="+mj-ea"/>
              <a:ea typeface="+mj-ea"/>
              <a:sym typeface="Wingdings" pitchFamily="2" charset="2"/>
            </a:endParaRPr>
          </a:p>
        </p:txBody>
      </p:sp>
      <p:sp>
        <p:nvSpPr>
          <p:cNvPr id="8" name="テキスト ボックス 7">
            <a:extLst>
              <a:ext uri="{FF2B5EF4-FFF2-40B4-BE49-F238E27FC236}">
                <a16:creationId xmlns:a16="http://schemas.microsoft.com/office/drawing/2014/main" id="{A21A475E-CE24-4B63-B9B5-385BE63B76CA}"/>
              </a:ext>
            </a:extLst>
          </p:cNvPr>
          <p:cNvSpPr txBox="1"/>
          <p:nvPr/>
        </p:nvSpPr>
        <p:spPr bwMode="auto">
          <a:xfrm>
            <a:off x="1907704" y="1844824"/>
            <a:ext cx="342448" cy="380480"/>
          </a:xfrm>
          <a:prstGeom prst="rect">
            <a:avLst/>
          </a:prstGeom>
          <a:noFill/>
          <a:ln w="25400">
            <a:noFill/>
          </a:ln>
        </p:spPr>
        <p:txBody>
          <a:bodyPr wrap="square" lIns="72000" tIns="36000" rIns="72000" bIns="36000" rtlCol="0" anchor="t" anchorCtr="0">
            <a:spAutoFit/>
          </a:bodyPr>
          <a:lstStyle/>
          <a:p>
            <a:r>
              <a:rPr lang="ja-JP" altLang="en-US" sz="2000" dirty="0">
                <a:latin typeface="+mj-ea"/>
                <a:ea typeface="+mj-ea"/>
                <a:sym typeface="Wingdings" pitchFamily="2" charset="2"/>
              </a:rPr>
              <a:t>＊</a:t>
            </a:r>
            <a:endParaRPr lang="en-US" altLang="ja-JP" sz="2000" dirty="0">
              <a:latin typeface="+mj-ea"/>
              <a:ea typeface="+mj-ea"/>
              <a:sym typeface="Wingdings" pitchFamily="2" charset="2"/>
            </a:endParaRPr>
          </a:p>
        </p:txBody>
      </p:sp>
      <p:sp>
        <p:nvSpPr>
          <p:cNvPr id="9" name="角丸四角形 2">
            <a:extLst>
              <a:ext uri="{FF2B5EF4-FFF2-40B4-BE49-F238E27FC236}">
                <a16:creationId xmlns:a16="http://schemas.microsoft.com/office/drawing/2014/main" id="{81D598AA-36D9-40CB-9A19-C2942152385B}"/>
              </a:ext>
            </a:extLst>
          </p:cNvPr>
          <p:cNvSpPr/>
          <p:nvPr/>
        </p:nvSpPr>
        <p:spPr>
          <a:xfrm>
            <a:off x="1187624" y="5528385"/>
            <a:ext cx="4536504" cy="27687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001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3..2.1.D]</a:t>
            </a:r>
            <a:endParaRPr kumimoji="1" lang="ja-JP" altLang="en-US" sz="1400" b="1" dirty="0">
              <a:latin typeface="+mj-ea"/>
              <a:ea typeface="+mj-ea"/>
            </a:endParaRPr>
          </a:p>
        </p:txBody>
      </p:sp>
    </p:spTree>
    <p:extLst>
      <p:ext uri="{BB962C8B-B14F-4D97-AF65-F5344CB8AC3E}">
        <p14:creationId xmlns:p14="http://schemas.microsoft.com/office/powerpoint/2010/main" val="233037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16</a:t>
            </a:fld>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 2-3.</a:t>
            </a:r>
            <a:r>
              <a:rPr lang="ja-JP" altLang="en-US" b="1" dirty="0">
                <a:latin typeface="+mj-ea"/>
              </a:rPr>
              <a:t>共通情報（化学物質）</a:t>
            </a:r>
            <a:endParaRPr kumimoji="1" lang="ja-JP" altLang="en-US" dirty="0"/>
          </a:p>
        </p:txBody>
      </p:sp>
      <p:sp>
        <p:nvSpPr>
          <p:cNvPr id="6" name="円/楕円 5"/>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7" name="テキスト ボックス 6">
            <a:extLst>
              <a:ext uri="{FF2B5EF4-FFF2-40B4-BE49-F238E27FC236}">
                <a16:creationId xmlns:a16="http://schemas.microsoft.com/office/drawing/2014/main" id="{7F211BCF-265C-48C2-80AC-7589C052889B}"/>
              </a:ext>
            </a:extLst>
          </p:cNvPr>
          <p:cNvSpPr txBox="1"/>
          <p:nvPr/>
        </p:nvSpPr>
        <p:spPr bwMode="auto">
          <a:xfrm>
            <a:off x="612000" y="1267200"/>
            <a:ext cx="8173728" cy="3889133"/>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sym typeface="Wingdings" pitchFamily="2" charset="2"/>
              </a:rPr>
              <a:t>車両搭載状態での材料成分を報告</a:t>
            </a:r>
            <a:endParaRPr lang="en-US" altLang="ja-JP" sz="2400" b="1" dirty="0">
              <a:solidFill>
                <a:srgbClr val="0000FF"/>
              </a:solidFill>
              <a:latin typeface="+mj-ea"/>
              <a:sym typeface="Wingdings" pitchFamily="2" charset="2"/>
            </a:endParaRPr>
          </a:p>
          <a:p>
            <a:pPr marL="0" indent="0" eaLnBrk="1" hangingPunct="1">
              <a:spcBef>
                <a:spcPct val="0"/>
              </a:spcBef>
              <a:buFont typeface="Arial" charset="0"/>
              <a:buNone/>
            </a:pP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a:t>
            </a:r>
            <a:r>
              <a:rPr lang="ja-JP" altLang="en-US" sz="2000" b="1" dirty="0">
                <a:latin typeface="+mj-ea"/>
                <a:ea typeface="+mj-ea"/>
                <a:sym typeface="Wingdings" pitchFamily="2" charset="2"/>
              </a:rPr>
              <a:t>　材料の成分情報は、最終製品に含まれる状態で報告</a:t>
            </a:r>
            <a:endParaRPr lang="en-US" altLang="ja-JP" sz="2000" b="1" dirty="0">
              <a:solidFill>
                <a:srgbClr val="00B050"/>
              </a:solidFill>
              <a:latin typeface="+mj-ea"/>
              <a:ea typeface="+mj-ea"/>
              <a:sym typeface="Wingdings" pitchFamily="2" charset="2"/>
            </a:endParaRPr>
          </a:p>
          <a:p>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例：</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・塗料、インク等は、硬化・乾燥状態での物質を入力</a:t>
            </a:r>
          </a:p>
          <a:p>
            <a:r>
              <a:rPr lang="ja-JP" altLang="en-US" sz="2000" b="1" dirty="0">
                <a:latin typeface="+mj-ea"/>
                <a:ea typeface="+mj-ea"/>
                <a:sym typeface="Wingdings" pitchFamily="2" charset="2"/>
              </a:rPr>
              <a:t> 　　　　　（蒸発する溶剤は含めない）</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a:t>
            </a:r>
            <a:r>
              <a:rPr lang="ja-JP" altLang="en-US" sz="2000" b="1" dirty="0">
                <a:latin typeface="+mj-ea"/>
                <a:ea typeface="+mj-ea"/>
                <a:sym typeface="Wingdings"/>
              </a:rPr>
              <a:t>両面テープ等は離型紙を除く物質を入力</a:t>
            </a:r>
            <a:endParaRPr lang="en-US" altLang="ja-JP" sz="2000" b="1" dirty="0">
              <a:latin typeface="+mj-ea"/>
              <a:ea typeface="+mj-ea"/>
              <a:sym typeface="Wingdings"/>
            </a:endParaRPr>
          </a:p>
          <a:p>
            <a:r>
              <a:rPr lang="ja-JP" altLang="en-US" sz="2000" b="1" dirty="0">
                <a:latin typeface="+mj-ea"/>
                <a:ea typeface="+mj-ea"/>
                <a:sym typeface="Wingdings"/>
              </a:rPr>
              <a:t>　　　　　　（車両搭載状態で剥がしてしまう離型紙は含めない）</a:t>
            </a:r>
            <a:endParaRPr lang="ja-JP" altLang="en-US" sz="2000" b="1" dirty="0">
              <a:latin typeface="+mj-ea"/>
              <a:ea typeface="+mj-ea"/>
              <a:sym typeface="Wingdings" pitchFamily="2" charset="2"/>
            </a:endParaRPr>
          </a:p>
          <a:p>
            <a:r>
              <a:rPr lang="ja-JP" altLang="en-US" sz="2000" b="1" dirty="0">
                <a:latin typeface="+mj-ea"/>
                <a:ea typeface="+mj-ea"/>
                <a:sym typeface="Wingdings"/>
              </a:rPr>
              <a:t>　　　　・</a:t>
            </a:r>
            <a:r>
              <a:rPr lang="ja-JP" altLang="en-US" sz="2000" b="1" dirty="0">
                <a:latin typeface="+mj-ea"/>
                <a:ea typeface="+mj-ea"/>
                <a:sym typeface="Wingdings" pitchFamily="2" charset="2"/>
              </a:rPr>
              <a:t>バーコードラベル等のインクリボンは、インク部の物質のみを入力</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（製品に残らないフィルム部は含めない）</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a:t>
            </a:r>
            <a:r>
              <a:rPr lang="ja-JP" altLang="en-US" sz="2000" b="1" dirty="0">
                <a:latin typeface="+mj-ea"/>
                <a:ea typeface="+mj-ea"/>
                <a:sym typeface="Wingdings"/>
              </a:rPr>
              <a:t>主剤と硬化剤等、反応させる材料は反応後の物質を入力</a:t>
            </a:r>
            <a:endParaRPr lang="en-US" altLang="ja-JP" sz="2000" b="1" dirty="0">
              <a:latin typeface="+mj-ea"/>
              <a:ea typeface="+mj-ea"/>
              <a:sym typeface="Wingdings"/>
            </a:endParaRPr>
          </a:p>
        </p:txBody>
      </p:sp>
      <p:sp>
        <p:nvSpPr>
          <p:cNvPr id="9" name="角丸四角形 2">
            <a:extLst>
              <a:ext uri="{FF2B5EF4-FFF2-40B4-BE49-F238E27FC236}">
                <a16:creationId xmlns:a16="http://schemas.microsoft.com/office/drawing/2014/main" id="{15E299B1-F228-4997-AFDA-2A007AD619D9}"/>
              </a:ext>
            </a:extLst>
          </p:cNvPr>
          <p:cNvSpPr/>
          <p:nvPr/>
        </p:nvSpPr>
        <p:spPr>
          <a:xfrm>
            <a:off x="1259632" y="5587992"/>
            <a:ext cx="4536504" cy="28803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001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4.4.1.B]</a:t>
            </a:r>
            <a:endParaRPr kumimoji="1" lang="ja-JP" altLang="en-US" sz="1400" b="1" dirty="0">
              <a:latin typeface="+mj-ea"/>
              <a:ea typeface="+mj-ea"/>
            </a:endParaRPr>
          </a:p>
        </p:txBody>
      </p:sp>
    </p:spTree>
    <p:extLst>
      <p:ext uri="{BB962C8B-B14F-4D97-AF65-F5344CB8AC3E}">
        <p14:creationId xmlns:p14="http://schemas.microsoft.com/office/powerpoint/2010/main" val="428739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bwMode="auto">
          <a:xfrm>
            <a:off x="612000" y="1267200"/>
            <a:ext cx="8173728" cy="5120239"/>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sym typeface="Wingdings" pitchFamily="2" charset="2"/>
              </a:rPr>
              <a:t>プロセスケミカルの存在形態</a:t>
            </a:r>
            <a:endParaRPr lang="en-US" altLang="ja-JP" sz="2400" b="1" dirty="0">
              <a:solidFill>
                <a:srgbClr val="0000FF"/>
              </a:solidFill>
              <a:latin typeface="+mj-ea"/>
              <a:sym typeface="Wingdings" pitchFamily="2" charset="2"/>
            </a:endParaRPr>
          </a:p>
          <a:p>
            <a:pPr marL="0" indent="0" eaLnBrk="1" hangingPunct="1">
              <a:spcBef>
                <a:spcPct val="0"/>
              </a:spcBef>
              <a:buFont typeface="Arial" charset="0"/>
              <a:buNone/>
            </a:pPr>
            <a:endParaRPr lang="en-US" altLang="ja-JP" sz="2400" b="1" dirty="0">
              <a:solidFill>
                <a:srgbClr val="0000FF"/>
              </a:solidFill>
              <a:latin typeface="+mj-ea"/>
              <a:ea typeface="+mj-ea"/>
              <a:sym typeface="Wingdings" pitchFamily="2" charset="2"/>
            </a:endParaRPr>
          </a:p>
          <a:p>
            <a:r>
              <a:rPr kumimoji="1" lang="ja-JP" altLang="en-US" sz="2000" dirty="0">
                <a:latin typeface="+mj-ea"/>
                <a:ea typeface="+mj-ea"/>
                <a:sym typeface="Wingdings" pitchFamily="2" charset="2"/>
              </a:rPr>
              <a:t>　</a:t>
            </a:r>
            <a:r>
              <a:rPr lang="ja-JP" altLang="en-US" sz="2000" dirty="0">
                <a:latin typeface="+mj-ea"/>
                <a:sym typeface="Wingdings" pitchFamily="2" charset="2"/>
              </a:rPr>
              <a:t></a:t>
            </a:r>
            <a:r>
              <a:rPr lang="ja-JP" altLang="en-US" sz="2000" b="1" dirty="0">
                <a:latin typeface="+mj-ea"/>
                <a:sym typeface="Wingdings" pitchFamily="2" charset="2"/>
              </a:rPr>
              <a:t>　プロセスケミカルの存在形態を確認し、プロセスケミカルが</a:t>
            </a:r>
            <a:r>
              <a:rPr lang="en-US" altLang="ja-JP" sz="2000" b="1" dirty="0">
                <a:latin typeface="+mj-ea"/>
                <a:ea typeface="+mj-ea"/>
                <a:sym typeface="Wingdings" pitchFamily="2" charset="2"/>
              </a:rPr>
              <a:t>0.1%</a:t>
            </a:r>
            <a:r>
              <a:rPr lang="ja-JP" altLang="en-US" sz="2000" b="1" dirty="0">
                <a:latin typeface="+mj-ea"/>
                <a:ea typeface="+mj-ea"/>
                <a:sym typeface="Wingdings" pitchFamily="2" charset="2"/>
              </a:rPr>
              <a:t>より</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多く含まれる場合、存在形態を選択</a:t>
            </a:r>
            <a:endParaRPr lang="en-US" altLang="ja-JP" sz="2000" b="1" dirty="0">
              <a:latin typeface="+mj-ea"/>
              <a:ea typeface="+mj-ea"/>
              <a:sym typeface="Wingdings" pitchFamily="2" charset="2"/>
            </a:endParaRPr>
          </a:p>
          <a:p>
            <a:r>
              <a:rPr lang="en-US" altLang="ja-JP" sz="2000" b="1" dirty="0">
                <a:latin typeface="+mj-ea"/>
                <a:ea typeface="+mj-ea"/>
                <a:sym typeface="Wingdings" pitchFamily="2" charset="2"/>
              </a:rPr>
              <a:t>	</a:t>
            </a:r>
            <a:r>
              <a:rPr lang="ja-JP" altLang="en-US" sz="1600" b="1" dirty="0">
                <a:latin typeface="+mj-ea"/>
                <a:ea typeface="+mj-ea"/>
                <a:sym typeface="Wingdings" pitchFamily="2" charset="2"/>
              </a:rPr>
              <a:t>・意図的使用：最終製品に存在する物質に対して指定</a:t>
            </a:r>
            <a:endParaRPr lang="en-US" altLang="ja-JP" sz="1600" b="1" dirty="0">
              <a:latin typeface="+mj-ea"/>
              <a:ea typeface="+mj-ea"/>
              <a:sym typeface="Wingdings" pitchFamily="2" charset="2"/>
            </a:endParaRPr>
          </a:p>
          <a:p>
            <a:r>
              <a:rPr lang="en-US" altLang="ja-JP" sz="1600" b="1" dirty="0">
                <a:latin typeface="+mj-ea"/>
                <a:ea typeface="+mj-ea"/>
                <a:sym typeface="Wingdings" pitchFamily="2" charset="2"/>
              </a:rPr>
              <a:t>	</a:t>
            </a:r>
            <a:r>
              <a:rPr lang="ja-JP" altLang="en-US" sz="1600" b="1" dirty="0">
                <a:latin typeface="+mj-ea"/>
                <a:ea typeface="+mj-ea"/>
                <a:sym typeface="Wingdings" pitchFamily="2" charset="2"/>
              </a:rPr>
              <a:t>・反応残留物：最終製品に少量（一般的に</a:t>
            </a:r>
            <a:r>
              <a:rPr lang="en-US" altLang="ja-JP" sz="1600" b="1" dirty="0">
                <a:latin typeface="+mj-ea"/>
                <a:ea typeface="+mj-ea"/>
                <a:sym typeface="Wingdings" pitchFamily="2" charset="2"/>
              </a:rPr>
              <a:t>0.1%</a:t>
            </a:r>
            <a:r>
              <a:rPr lang="ja-JP" altLang="en-US" sz="1600" b="1" dirty="0">
                <a:latin typeface="+mj-ea"/>
                <a:ea typeface="+mj-ea"/>
                <a:sym typeface="Wingdings" pitchFamily="2" charset="2"/>
              </a:rPr>
              <a:t>以下）含まれている場合に指定</a:t>
            </a:r>
            <a:endParaRPr lang="en-US" altLang="ja-JP" sz="1600" b="1" dirty="0">
              <a:latin typeface="+mj-ea"/>
              <a:ea typeface="+mj-ea"/>
              <a:sym typeface="Wingdings" pitchFamily="2" charset="2"/>
            </a:endParaRPr>
          </a:p>
          <a:p>
            <a:r>
              <a:rPr lang="en-US" altLang="ja-JP" sz="1600" b="1" dirty="0">
                <a:latin typeface="+mj-ea"/>
                <a:ea typeface="+mj-ea"/>
                <a:sym typeface="Wingdings" pitchFamily="2" charset="2"/>
              </a:rPr>
              <a:t>	</a:t>
            </a:r>
            <a:r>
              <a:rPr lang="ja-JP" altLang="en-US" sz="1600" b="1" dirty="0">
                <a:latin typeface="+mj-ea"/>
                <a:ea typeface="+mj-ea"/>
                <a:sym typeface="Wingdings" pitchFamily="2" charset="2"/>
              </a:rPr>
              <a:t>・不純物：材料や部品の製造中に生成される物質</a:t>
            </a:r>
            <a:br>
              <a:rPr lang="en-US" altLang="ja-JP" sz="1600" b="1" dirty="0">
                <a:latin typeface="+mj-ea"/>
                <a:ea typeface="+mj-ea"/>
                <a:sym typeface="Wingdings" pitchFamily="2" charset="2"/>
              </a:rPr>
            </a:br>
            <a:r>
              <a:rPr lang="ja-JP" altLang="en-US" sz="1600" b="1" dirty="0">
                <a:latin typeface="+mj-ea"/>
                <a:ea typeface="+mj-ea"/>
                <a:sym typeface="Wingdings" pitchFamily="2" charset="2"/>
              </a:rPr>
              <a:t>　　　　　　　　　　　 　意図的に加えられたものではない（一般的には</a:t>
            </a:r>
            <a:r>
              <a:rPr lang="en-US" altLang="ja-JP" sz="1600" b="1" dirty="0">
                <a:latin typeface="+mj-ea"/>
                <a:ea typeface="+mj-ea"/>
                <a:sym typeface="Wingdings" pitchFamily="2" charset="2"/>
              </a:rPr>
              <a:t>0.1%</a:t>
            </a:r>
            <a:r>
              <a:rPr lang="ja-JP" altLang="en-US" sz="1600" b="1" dirty="0">
                <a:latin typeface="+mj-ea"/>
                <a:ea typeface="+mj-ea"/>
                <a:sym typeface="Wingdings" pitchFamily="2" charset="2"/>
              </a:rPr>
              <a:t>以下）</a:t>
            </a:r>
            <a:endParaRPr lang="en-US" altLang="ja-JP" sz="1600" b="1" dirty="0">
              <a:latin typeface="+mj-ea"/>
              <a:ea typeface="+mj-ea"/>
              <a:sym typeface="Wingdings" pitchFamily="2" charset="2"/>
            </a:endParaRPr>
          </a:p>
          <a:p>
            <a:endParaRPr lang="en-US" altLang="ja-JP" sz="1600" b="1" dirty="0">
              <a:latin typeface="+mj-ea"/>
              <a:ea typeface="+mj-ea"/>
              <a:sym typeface="Wingdings" pitchFamily="2" charset="2"/>
            </a:endParaRPr>
          </a:p>
          <a:p>
            <a:endParaRPr lang="en-US" altLang="ja-JP" sz="1600" b="1" dirty="0">
              <a:latin typeface="+mj-ea"/>
              <a:ea typeface="+mj-ea"/>
              <a:sym typeface="Wingdings"/>
            </a:endParaRPr>
          </a:p>
          <a:p>
            <a:endParaRPr lang="en-US" altLang="ja-JP" sz="1600" b="1" dirty="0">
              <a:latin typeface="+mj-ea"/>
              <a:ea typeface="+mj-ea"/>
              <a:sym typeface="Wingdings"/>
            </a:endParaRPr>
          </a:p>
          <a:p>
            <a:r>
              <a:rPr lang="ja-JP" altLang="en-US" sz="2400" b="1" dirty="0">
                <a:solidFill>
                  <a:srgbClr val="FF0000"/>
                </a:solidFill>
                <a:latin typeface="ＭＳ Ｐゴシック" panose="020B0600070205080204" pitchFamily="50" charset="-128"/>
                <a:sym typeface="Wingdings"/>
              </a:rPr>
              <a:t>　［注意点］</a:t>
            </a:r>
            <a:endParaRPr lang="en-US" altLang="ja-JP" sz="2400" b="1" dirty="0">
              <a:solidFill>
                <a:srgbClr val="FF0000"/>
              </a:solidFill>
              <a:latin typeface="ＭＳ Ｐゴシック" panose="020B0600070205080204" pitchFamily="50" charset="-128"/>
              <a:sym typeface="Wingdings"/>
            </a:endParaRPr>
          </a:p>
          <a:p>
            <a:r>
              <a:rPr lang="ja-JP" altLang="en-US" sz="2000" b="1" dirty="0">
                <a:latin typeface="+mn-ea"/>
                <a:sym typeface="Wingdings"/>
              </a:rPr>
              <a:t>　　</a:t>
            </a:r>
            <a:r>
              <a:rPr lang="ja-JP" altLang="en-US" sz="2000" b="1" dirty="0">
                <a:latin typeface="+mj-ea"/>
                <a:sym typeface="Wingdings" pitchFamily="2" charset="2"/>
              </a:rPr>
              <a:t>・製造工程で使用したプロセスケミカルが最終製品に含有されていな</a:t>
            </a:r>
            <a:endParaRPr lang="en-US" altLang="ja-JP" sz="2000" b="1" dirty="0">
              <a:latin typeface="+mj-ea"/>
              <a:sym typeface="Wingdings" pitchFamily="2" charset="2"/>
            </a:endParaRPr>
          </a:p>
          <a:p>
            <a:r>
              <a:rPr lang="ja-JP" altLang="en-US" sz="2000" b="1" dirty="0">
                <a:latin typeface="+mj-ea"/>
                <a:sym typeface="Wingdings" pitchFamily="2" charset="2"/>
              </a:rPr>
              <a:t>　　　い場合は、入力しない</a:t>
            </a:r>
            <a:endParaRPr lang="en-US" altLang="ja-JP" sz="2000" b="1" dirty="0">
              <a:latin typeface="+mj-ea"/>
              <a:sym typeface="Wingdings" pitchFamily="2" charset="2"/>
            </a:endParaRPr>
          </a:p>
          <a:p>
            <a:endParaRPr lang="en-US" altLang="ja-JP" sz="2000" b="1" dirty="0">
              <a:latin typeface="+mj-ea"/>
              <a:sym typeface="Wingdings"/>
            </a:endParaRPr>
          </a:p>
          <a:p>
            <a:r>
              <a:rPr lang="ja-JP" altLang="en-US" sz="2000" b="1" dirty="0">
                <a:latin typeface="+mn-ea"/>
                <a:sym typeface="Wingdings"/>
              </a:rPr>
              <a:t>　　・</a:t>
            </a:r>
            <a:r>
              <a:rPr lang="ja-JP" altLang="en-US" sz="2000" b="1" dirty="0">
                <a:latin typeface="+mj-ea"/>
                <a:sym typeface="Wingdings" pitchFamily="2" charset="2"/>
              </a:rPr>
              <a:t>気体や液体、またはプロセスケミカルを物質として含める場合は</a:t>
            </a:r>
            <a:endParaRPr lang="en-US" altLang="ja-JP" sz="2000" b="1" dirty="0">
              <a:latin typeface="+mj-ea"/>
              <a:sym typeface="Wingdings" pitchFamily="2" charset="2"/>
            </a:endParaRPr>
          </a:p>
          <a:p>
            <a:r>
              <a:rPr lang="ja-JP" altLang="en-US" sz="2000" b="1" dirty="0">
                <a:latin typeface="+mj-ea"/>
                <a:sym typeface="Wingdings" pitchFamily="2" charset="2"/>
              </a:rPr>
              <a:t>　　　最終製品にそれらの物質がまだ存在しているか確認</a:t>
            </a:r>
            <a:endParaRPr lang="en-US" altLang="ja-JP" sz="2000" b="1" dirty="0">
              <a:latin typeface="+mj-ea"/>
              <a:ea typeface="+mj-ea"/>
              <a:sym typeface="Wingdings"/>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17</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a:t>
            </a:r>
            <a:r>
              <a:rPr lang="ja-JP" altLang="en-US" b="1" dirty="0">
                <a:solidFill>
                  <a:srgbClr val="17406D"/>
                </a:solidFill>
                <a:latin typeface="+mj-ea"/>
              </a:rPr>
              <a:t>データ入力時の注意ポ</a:t>
            </a:r>
            <a:r>
              <a:rPr lang="ja-JP" altLang="en-US" b="1" dirty="0">
                <a:latin typeface="+mj-ea"/>
              </a:rPr>
              <a:t>イント</a:t>
            </a:r>
            <a:br>
              <a:rPr lang="en-US" altLang="ja-JP" b="1" dirty="0">
                <a:latin typeface="+mj-ea"/>
              </a:rPr>
            </a:br>
            <a:r>
              <a:rPr lang="ja-JP" altLang="en-US" b="1" dirty="0">
                <a:latin typeface="+mj-ea"/>
              </a:rPr>
              <a:t>　</a:t>
            </a:r>
            <a:r>
              <a:rPr lang="en-US" altLang="ja-JP" b="1" dirty="0">
                <a:latin typeface="+mj-ea"/>
              </a:rPr>
              <a:t> 2-4.</a:t>
            </a:r>
            <a:r>
              <a:rPr lang="ja-JP" altLang="en-US" sz="2400" b="1" dirty="0">
                <a:solidFill>
                  <a:srgbClr val="17406D"/>
                </a:solidFill>
                <a:latin typeface="+mj-ea"/>
                <a:sym typeface="Wingdings" pitchFamily="2" charset="2"/>
              </a:rPr>
              <a:t>プロセスケミカルの存在形態</a:t>
            </a:r>
            <a:endParaRPr kumimoji="1" lang="ja-JP" altLang="en-US" dirty="0">
              <a:solidFill>
                <a:srgbClr val="17406D"/>
              </a:solidFill>
            </a:endParaRPr>
          </a:p>
        </p:txBody>
      </p:sp>
      <p:sp>
        <p:nvSpPr>
          <p:cNvPr id="8" name="円/楕円 5"/>
          <p:cNvSpPr/>
          <p:nvPr/>
        </p:nvSpPr>
        <p:spPr>
          <a:xfrm>
            <a:off x="7812360" y="620688"/>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6" name="角丸四角形 2">
            <a:extLst>
              <a:ext uri="{FF2B5EF4-FFF2-40B4-BE49-F238E27FC236}">
                <a16:creationId xmlns:a16="http://schemas.microsoft.com/office/drawing/2014/main" id="{016FAEEB-AEAA-4293-97D7-6BFBA9A5F576}"/>
              </a:ext>
            </a:extLst>
          </p:cNvPr>
          <p:cNvSpPr/>
          <p:nvPr/>
        </p:nvSpPr>
        <p:spPr>
          <a:xfrm>
            <a:off x="1043608" y="3933056"/>
            <a:ext cx="4392157" cy="28803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001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4.4.1.C]</a:t>
            </a:r>
            <a:endParaRPr kumimoji="1" lang="ja-JP" altLang="en-US" sz="1400" b="1" dirty="0">
              <a:latin typeface="+mj-ea"/>
              <a:ea typeface="+mj-ea"/>
            </a:endParaRPr>
          </a:p>
        </p:txBody>
      </p:sp>
    </p:spTree>
    <p:extLst>
      <p:ext uri="{BB962C8B-B14F-4D97-AF65-F5344CB8AC3E}">
        <p14:creationId xmlns:p14="http://schemas.microsoft.com/office/powerpoint/2010/main" val="2908415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18</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2-5.</a:t>
            </a:r>
            <a:r>
              <a:rPr lang="ja-JP" altLang="en-US" b="1" dirty="0">
                <a:latin typeface="+mj-ea"/>
              </a:rPr>
              <a:t>数量と質量</a:t>
            </a:r>
            <a:r>
              <a:rPr lang="en-US" altLang="ja-JP" b="1" dirty="0">
                <a:latin typeface="+mj-ea"/>
              </a:rPr>
              <a:t>(</a:t>
            </a:r>
            <a:r>
              <a:rPr lang="ja-JP" altLang="en-US" b="1" dirty="0">
                <a:latin typeface="+mj-ea"/>
              </a:rPr>
              <a:t>含有率</a:t>
            </a:r>
            <a:r>
              <a:rPr lang="en-US" altLang="ja-JP" b="1" dirty="0">
                <a:latin typeface="+mj-ea"/>
              </a:rPr>
              <a:t>)</a:t>
            </a:r>
            <a:endParaRPr kumimoji="1" lang="ja-JP" altLang="en-US" dirty="0"/>
          </a:p>
        </p:txBody>
      </p:sp>
      <p:sp>
        <p:nvSpPr>
          <p:cNvPr id="6" name="テキスト ボックス 5">
            <a:extLst>
              <a:ext uri="{FF2B5EF4-FFF2-40B4-BE49-F238E27FC236}">
                <a16:creationId xmlns:a16="http://schemas.microsoft.com/office/drawing/2014/main" id="{A22299E1-18F5-495A-A89E-99F1893F37BF}"/>
              </a:ext>
            </a:extLst>
          </p:cNvPr>
          <p:cNvSpPr txBox="1"/>
          <p:nvPr/>
        </p:nvSpPr>
        <p:spPr bwMode="auto">
          <a:xfrm>
            <a:off x="683568" y="1484784"/>
            <a:ext cx="8173728" cy="4812462"/>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en-US" altLang="ja-JP" sz="2400" b="1" dirty="0">
                <a:solidFill>
                  <a:srgbClr val="0000FF"/>
                </a:solidFill>
                <a:latin typeface="+mj-ea"/>
                <a:ea typeface="+mj-ea"/>
                <a:sym typeface="Wingdings" pitchFamily="2" charset="2"/>
              </a:rPr>
              <a:t>90%</a:t>
            </a:r>
            <a:r>
              <a:rPr lang="ja-JP" altLang="en-US" sz="2400" b="1" dirty="0">
                <a:solidFill>
                  <a:srgbClr val="0000FF"/>
                </a:solidFill>
                <a:latin typeface="+mj-ea"/>
                <a:ea typeface="+mj-ea"/>
                <a:sym typeface="Wingdings" pitchFamily="2" charset="2"/>
              </a:rPr>
              <a:t>以上の成分情報を開示</a:t>
            </a: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　</a:t>
            </a:r>
            <a:r>
              <a:rPr lang="ja-JP" altLang="en-US" sz="2000" b="1" dirty="0">
                <a:latin typeface="+mj-ea"/>
                <a:ea typeface="+mj-ea"/>
                <a:sym typeface="Wingdings" pitchFamily="2" charset="2"/>
              </a:rPr>
              <a:t>成分は、含有量合計の</a:t>
            </a:r>
            <a:r>
              <a:rPr lang="en-US" altLang="ja-JP" sz="2000" b="1" dirty="0">
                <a:latin typeface="+mj-ea"/>
                <a:ea typeface="+mj-ea"/>
                <a:sym typeface="Wingdings" pitchFamily="2" charset="2"/>
              </a:rPr>
              <a:t>90wt%</a:t>
            </a:r>
            <a:r>
              <a:rPr lang="ja-JP" altLang="en-US" sz="2000" b="1" dirty="0">
                <a:latin typeface="+mj-ea"/>
                <a:ea typeface="+mj-ea"/>
                <a:sym typeface="Wingdings" pitchFamily="2" charset="2"/>
              </a:rPr>
              <a:t>以上を入力</a:t>
            </a:r>
            <a:endParaRPr lang="en-US" altLang="ja-JP" sz="2000" b="1" dirty="0">
              <a:solidFill>
                <a:srgbClr val="00B050"/>
              </a:solidFill>
              <a:latin typeface="+mj-ea"/>
              <a:ea typeface="+mj-ea"/>
              <a:sym typeface="Wingdings" pitchFamily="2" charset="2"/>
            </a:endParaRPr>
          </a:p>
          <a:p>
            <a:endParaRPr lang="en-US" altLang="ja-JP" sz="2000" b="1" dirty="0">
              <a:solidFill>
                <a:srgbClr val="00B050"/>
              </a:solidFill>
              <a:latin typeface="+mj-ea"/>
              <a:ea typeface="+mj-ea"/>
              <a:sym typeface="Wingdings" pitchFamily="2" charset="2"/>
            </a:endParaRPr>
          </a:p>
          <a:p>
            <a:r>
              <a:rPr lang="ja-JP" altLang="en-US" sz="2000" b="1" dirty="0">
                <a:solidFill>
                  <a:srgbClr val="00B050"/>
                </a:solidFill>
                <a:latin typeface="+mj-ea"/>
                <a:ea typeface="+mj-ea"/>
                <a:sym typeface="Wingdings" pitchFamily="2" charset="2"/>
              </a:rPr>
              <a:t>　</a:t>
            </a:r>
            <a:r>
              <a:rPr lang="ja-JP" altLang="en-US" sz="2000" b="1" dirty="0">
                <a:latin typeface="+mj-ea"/>
                <a:ea typeface="+mj-ea"/>
                <a:sym typeface="Wingdings"/>
              </a:rPr>
              <a:t>　</a:t>
            </a:r>
            <a:r>
              <a:rPr lang="en-US" altLang="ja-JP" sz="2000" b="1" dirty="0">
                <a:latin typeface="+mj-ea"/>
                <a:ea typeface="+mj-ea"/>
                <a:sym typeface="Wingdings"/>
              </a:rPr>
              <a:t>GADSL</a:t>
            </a:r>
            <a:r>
              <a:rPr lang="ja-JP" altLang="en-US" sz="2000" b="1" dirty="0">
                <a:latin typeface="+mj-ea"/>
                <a:ea typeface="+mj-ea"/>
                <a:sym typeface="Wingdings"/>
              </a:rPr>
              <a:t>に記載されていない物質は、</a:t>
            </a:r>
            <a:r>
              <a:rPr lang="ja-JP" altLang="en-US" sz="2000" b="1" dirty="0">
                <a:latin typeface="+mj-ea"/>
                <a:sym typeface="Wingdings" pitchFamily="2" charset="2"/>
              </a:rPr>
              <a:t>含有量合計</a:t>
            </a:r>
            <a:r>
              <a:rPr lang="en-US" altLang="ja-JP" sz="2000" b="1" dirty="0">
                <a:latin typeface="+mj-ea"/>
                <a:sym typeface="Wingdings" pitchFamily="2" charset="2"/>
              </a:rPr>
              <a:t>10wt%</a:t>
            </a:r>
            <a:r>
              <a:rPr lang="ja-JP" altLang="en-US" sz="2000" b="1" dirty="0">
                <a:latin typeface="+mj-ea"/>
                <a:sym typeface="Wingdings" pitchFamily="2" charset="2"/>
              </a:rPr>
              <a:t>を超えない</a:t>
            </a:r>
            <a:endParaRPr lang="en-US" altLang="ja-JP" sz="2000" b="1" dirty="0">
              <a:latin typeface="+mj-ea"/>
              <a:sym typeface="Wingdings" pitchFamily="2" charset="2"/>
            </a:endParaRPr>
          </a:p>
          <a:p>
            <a:r>
              <a:rPr lang="ja-JP" altLang="en-US" sz="2000" b="1" dirty="0">
                <a:latin typeface="+mj-ea"/>
                <a:sym typeface="Wingdings" pitchFamily="2" charset="2"/>
              </a:rPr>
              <a:t>　　　範囲で機密扱い（</a:t>
            </a:r>
            <a:r>
              <a:rPr lang="en-US" altLang="ja-JP" sz="2000" b="1" dirty="0" err="1">
                <a:latin typeface="+mj-ea"/>
                <a:sym typeface="Wingdings" pitchFamily="2" charset="2"/>
              </a:rPr>
              <a:t>Misc</a:t>
            </a:r>
            <a:r>
              <a:rPr lang="ja-JP" altLang="en-US" sz="2000" b="1" dirty="0">
                <a:latin typeface="+mj-ea"/>
                <a:sym typeface="Wingdings" pitchFamily="2" charset="2"/>
              </a:rPr>
              <a:t>）とする事が可能</a:t>
            </a:r>
            <a:endParaRPr lang="en-US" altLang="ja-JP" sz="2000" b="1" dirty="0">
              <a:latin typeface="+mj-ea"/>
              <a:sym typeface="Wingdings" pitchFamily="2" charset="2"/>
            </a:endParaRPr>
          </a:p>
          <a:p>
            <a:endParaRPr lang="en-US" altLang="ja-JP" sz="2000" b="1" dirty="0">
              <a:latin typeface="+mj-ea"/>
              <a:sym typeface="Wingdings" pitchFamily="2" charset="2"/>
            </a:endParaRPr>
          </a:p>
          <a:p>
            <a:endParaRPr lang="en-US" altLang="ja-JP" sz="2000" b="1" dirty="0">
              <a:latin typeface="+mj-ea"/>
              <a:sym typeface="Wingdings" pitchFamily="2" charset="2"/>
            </a:endParaRPr>
          </a:p>
          <a:p>
            <a:endParaRPr lang="en-US" altLang="ja-JP" sz="2000" b="1" dirty="0">
              <a:latin typeface="+mj-ea"/>
              <a:sym typeface="Wingdings" pitchFamily="2" charset="2"/>
            </a:endParaRPr>
          </a:p>
          <a:p>
            <a:r>
              <a:rPr lang="ja-JP" altLang="en-US" sz="2000" b="1" dirty="0">
                <a:solidFill>
                  <a:srgbClr val="FF0000"/>
                </a:solidFill>
                <a:latin typeface="ＭＳ Ｐゴシック" panose="020B0600070205080204" pitchFamily="50" charset="-128"/>
                <a:sym typeface="Wingdings"/>
              </a:rPr>
              <a:t>［注意点］</a:t>
            </a:r>
            <a:endParaRPr lang="en-US" altLang="ja-JP" sz="2000" b="1" dirty="0">
              <a:solidFill>
                <a:srgbClr val="FF0000"/>
              </a:solidFill>
              <a:latin typeface="ＭＳ Ｐゴシック" panose="020B0600070205080204" pitchFamily="50" charset="-128"/>
              <a:sym typeface="Wingdings"/>
            </a:endParaRPr>
          </a:p>
          <a:p>
            <a:r>
              <a:rPr lang="ja-JP" altLang="en-US" sz="2000" b="1" dirty="0">
                <a:solidFill>
                  <a:srgbClr val="00B050"/>
                </a:solidFill>
                <a:latin typeface="+mj-ea"/>
                <a:sym typeface="Wingdings" pitchFamily="2" charset="2"/>
              </a:rPr>
              <a:t>　　</a:t>
            </a:r>
            <a:r>
              <a:rPr lang="ja-JP" altLang="en-US" sz="2000" b="1" dirty="0">
                <a:latin typeface="+mj-ea"/>
                <a:sym typeface="Wingdings"/>
              </a:rPr>
              <a:t>・含有率の範囲を使用する場合の</a:t>
            </a:r>
            <a:r>
              <a:rPr lang="ja-JP" altLang="en-US" sz="2000" b="1" dirty="0">
                <a:latin typeface="+mj-ea"/>
                <a:sym typeface="Wingdings" pitchFamily="2" charset="2"/>
              </a:rPr>
              <a:t>機密扱い（</a:t>
            </a:r>
            <a:r>
              <a:rPr lang="en-US" altLang="ja-JP" sz="2000" b="1" dirty="0" err="1">
                <a:latin typeface="+mj-ea"/>
                <a:sym typeface="Wingdings" pitchFamily="2" charset="2"/>
              </a:rPr>
              <a:t>Misc</a:t>
            </a:r>
            <a:r>
              <a:rPr lang="ja-JP" altLang="en-US" sz="2000" b="1" dirty="0">
                <a:latin typeface="+mj-ea"/>
                <a:sym typeface="Wingdings" pitchFamily="2" charset="2"/>
              </a:rPr>
              <a:t>）</a:t>
            </a:r>
            <a:r>
              <a:rPr lang="ja-JP" altLang="en-US" sz="2000" b="1" dirty="0">
                <a:latin typeface="+mj-ea"/>
                <a:sym typeface="Wingdings"/>
              </a:rPr>
              <a:t>は、範囲の最大値が</a:t>
            </a:r>
            <a:endParaRPr lang="en-US" altLang="ja-JP" sz="2000" b="1" dirty="0">
              <a:latin typeface="+mj-ea"/>
              <a:sym typeface="Wingdings"/>
            </a:endParaRPr>
          </a:p>
          <a:p>
            <a:r>
              <a:rPr lang="ja-JP" altLang="en-US" sz="2000" b="1" dirty="0">
                <a:latin typeface="+mj-ea"/>
                <a:sym typeface="Wingdings"/>
              </a:rPr>
              <a:t>　　　適用されるため、</a:t>
            </a:r>
            <a:r>
              <a:rPr lang="en-US" altLang="ja-JP" sz="2000" b="1" dirty="0">
                <a:latin typeface="+mj-ea"/>
                <a:sym typeface="Wingdings" pitchFamily="2" charset="2"/>
              </a:rPr>
              <a:t> 10wt%</a:t>
            </a:r>
            <a:r>
              <a:rPr lang="ja-JP" altLang="en-US" sz="2000" b="1" dirty="0">
                <a:latin typeface="+mj-ea"/>
                <a:sym typeface="Wingdings" pitchFamily="2" charset="2"/>
              </a:rPr>
              <a:t>を超えないこと</a:t>
            </a:r>
            <a:endParaRPr lang="en-US" altLang="ja-JP" sz="2000" b="1" dirty="0">
              <a:latin typeface="+mj-ea"/>
              <a:sym typeface="Wingdings" pitchFamily="2" charset="2"/>
            </a:endParaRPr>
          </a:p>
          <a:p>
            <a:endParaRPr lang="en-US" altLang="ja-JP" sz="2000" b="1" dirty="0">
              <a:latin typeface="+mj-ea"/>
              <a:sym typeface="Wingdings"/>
            </a:endParaRPr>
          </a:p>
          <a:p>
            <a:r>
              <a:rPr lang="ja-JP" altLang="en-US" sz="2000" b="1" dirty="0">
                <a:latin typeface="+mj-ea"/>
                <a:sym typeface="Wingdings"/>
              </a:rPr>
              <a:t>　　　例：</a:t>
            </a:r>
            <a:r>
              <a:rPr lang="en-US" altLang="ja-JP" sz="2000" b="1" dirty="0">
                <a:latin typeface="+mj-ea"/>
                <a:sym typeface="Wingdings"/>
              </a:rPr>
              <a:t>NG</a:t>
            </a:r>
            <a:r>
              <a:rPr lang="ja-JP" altLang="en-US" sz="2000" b="1" dirty="0">
                <a:latin typeface="+mj-ea"/>
                <a:sym typeface="Wingdings"/>
              </a:rPr>
              <a:t>　</a:t>
            </a:r>
            <a:r>
              <a:rPr lang="en-US" altLang="ja-JP" sz="2000" b="1" dirty="0" err="1">
                <a:latin typeface="+mj-ea"/>
                <a:sym typeface="Wingdings"/>
              </a:rPr>
              <a:t>Misc</a:t>
            </a:r>
            <a:r>
              <a:rPr lang="ja-JP" altLang="en-US" sz="2000" b="1" dirty="0">
                <a:latin typeface="+mj-ea"/>
                <a:sym typeface="Wingdings"/>
              </a:rPr>
              <a:t>　</a:t>
            </a:r>
            <a:r>
              <a:rPr lang="en-US" altLang="ja-JP" sz="2000" b="1" dirty="0">
                <a:latin typeface="+mj-ea"/>
                <a:sym typeface="Wingdings"/>
              </a:rPr>
              <a:t>8.0</a:t>
            </a:r>
            <a:r>
              <a:rPr lang="ja-JP" altLang="en-US" sz="2000" b="1" dirty="0">
                <a:latin typeface="+mj-ea"/>
                <a:sym typeface="Wingdings"/>
              </a:rPr>
              <a:t>～</a:t>
            </a:r>
            <a:r>
              <a:rPr lang="en-US" altLang="ja-JP" sz="2000" b="1" dirty="0">
                <a:solidFill>
                  <a:srgbClr val="FF0000"/>
                </a:solidFill>
                <a:latin typeface="+mj-ea"/>
                <a:sym typeface="Wingdings"/>
              </a:rPr>
              <a:t>11.0%</a:t>
            </a:r>
          </a:p>
          <a:p>
            <a:r>
              <a:rPr lang="ja-JP" altLang="en-US" sz="2000" b="1" dirty="0">
                <a:solidFill>
                  <a:srgbClr val="FF0000"/>
                </a:solidFill>
                <a:latin typeface="+mj-ea"/>
                <a:sym typeface="Wingdings"/>
              </a:rPr>
              <a:t>　　　　　 </a:t>
            </a:r>
            <a:r>
              <a:rPr lang="en-US" altLang="ja-JP" sz="2000" b="1" dirty="0">
                <a:latin typeface="+mj-ea"/>
                <a:sym typeface="Wingdings"/>
              </a:rPr>
              <a:t>OK</a:t>
            </a:r>
            <a:r>
              <a:rPr lang="ja-JP" altLang="en-US" sz="2000" b="1" dirty="0">
                <a:latin typeface="+mj-ea"/>
                <a:sym typeface="Wingdings"/>
              </a:rPr>
              <a:t>  </a:t>
            </a:r>
            <a:r>
              <a:rPr lang="en-US" altLang="ja-JP" sz="2000" b="1" dirty="0" err="1">
                <a:latin typeface="+mj-ea"/>
                <a:sym typeface="Wingdings"/>
              </a:rPr>
              <a:t>Misc</a:t>
            </a:r>
            <a:r>
              <a:rPr lang="ja-JP" altLang="en-US" sz="2000" b="1" dirty="0">
                <a:latin typeface="+mj-ea"/>
                <a:sym typeface="Wingdings"/>
              </a:rPr>
              <a:t>　</a:t>
            </a:r>
            <a:r>
              <a:rPr lang="en-US" altLang="ja-JP" sz="2000" b="1" dirty="0">
                <a:latin typeface="+mj-ea"/>
                <a:sym typeface="Wingdings"/>
              </a:rPr>
              <a:t>7.0</a:t>
            </a:r>
            <a:r>
              <a:rPr lang="ja-JP" altLang="en-US" sz="2000" b="1" dirty="0">
                <a:latin typeface="+mj-ea"/>
                <a:sym typeface="Wingdings"/>
              </a:rPr>
              <a:t>～</a:t>
            </a:r>
            <a:r>
              <a:rPr lang="en-US" altLang="ja-JP" sz="2000" b="1" dirty="0">
                <a:solidFill>
                  <a:srgbClr val="0000FF"/>
                </a:solidFill>
                <a:latin typeface="+mj-ea"/>
                <a:sym typeface="Wingdings"/>
              </a:rPr>
              <a:t>10.0%</a:t>
            </a:r>
            <a:r>
              <a:rPr lang="en-US" altLang="ja-JP" sz="2000" b="1" dirty="0">
                <a:latin typeface="+mj-ea"/>
                <a:sym typeface="Wingdings"/>
              </a:rPr>
              <a:t> </a:t>
            </a:r>
            <a:r>
              <a:rPr lang="ja-JP" altLang="en-US" sz="2000" b="1" dirty="0">
                <a:latin typeface="+mj-ea"/>
                <a:sym typeface="Wingdings"/>
              </a:rPr>
              <a:t>、</a:t>
            </a:r>
            <a:r>
              <a:rPr lang="en-US" altLang="ja-JP" sz="2000" b="1" dirty="0">
                <a:latin typeface="+mj-ea"/>
                <a:sym typeface="Wingdings"/>
              </a:rPr>
              <a:t>8.0</a:t>
            </a:r>
            <a:r>
              <a:rPr lang="ja-JP" altLang="en-US" sz="2000" b="1" dirty="0">
                <a:latin typeface="+mj-ea"/>
                <a:sym typeface="Wingdings"/>
              </a:rPr>
              <a:t>～</a:t>
            </a:r>
            <a:r>
              <a:rPr lang="en-US" altLang="ja-JP" sz="2000" b="1" dirty="0">
                <a:solidFill>
                  <a:srgbClr val="0000FF"/>
                </a:solidFill>
                <a:latin typeface="+mj-ea"/>
                <a:sym typeface="Wingdings"/>
              </a:rPr>
              <a:t>10.0% </a:t>
            </a:r>
            <a:endParaRPr lang="en-US" altLang="ja-JP" sz="2000" b="1" dirty="0">
              <a:latin typeface="+mj-ea"/>
              <a:sym typeface="Wingdings"/>
            </a:endParaRPr>
          </a:p>
        </p:txBody>
      </p:sp>
      <p:sp>
        <p:nvSpPr>
          <p:cNvPr id="9" name="角丸四角形 2">
            <a:extLst>
              <a:ext uri="{FF2B5EF4-FFF2-40B4-BE49-F238E27FC236}">
                <a16:creationId xmlns:a16="http://schemas.microsoft.com/office/drawing/2014/main" id="{91EFB1F9-82B3-4794-BAF6-CC0DC573C9DF}"/>
              </a:ext>
            </a:extLst>
          </p:cNvPr>
          <p:cNvSpPr/>
          <p:nvPr/>
        </p:nvSpPr>
        <p:spPr>
          <a:xfrm>
            <a:off x="1187624" y="3720442"/>
            <a:ext cx="5256584" cy="28803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001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4.5.2.C</a:t>
            </a:r>
            <a:r>
              <a:rPr lang="ja-JP" altLang="en-US" sz="1400" b="1" dirty="0">
                <a:latin typeface="+mj-ea"/>
                <a:ea typeface="+mj-ea"/>
              </a:rPr>
              <a:t>、規則 </a:t>
            </a:r>
            <a:r>
              <a:rPr lang="en-US" altLang="ja-JP" sz="1400" b="1" dirty="0">
                <a:latin typeface="+mj-ea"/>
                <a:ea typeface="+mj-ea"/>
              </a:rPr>
              <a:t>4.5.3.E]</a:t>
            </a:r>
            <a:endParaRPr kumimoji="1" lang="ja-JP" altLang="en-US" sz="1400" b="1" dirty="0">
              <a:latin typeface="+mj-ea"/>
              <a:ea typeface="+mj-ea"/>
            </a:endParaRPr>
          </a:p>
        </p:txBody>
      </p:sp>
    </p:spTree>
    <p:extLst>
      <p:ext uri="{BB962C8B-B14F-4D97-AF65-F5344CB8AC3E}">
        <p14:creationId xmlns:p14="http://schemas.microsoft.com/office/powerpoint/2010/main" val="446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19</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 2-5.</a:t>
            </a:r>
            <a:r>
              <a:rPr lang="ja-JP" altLang="en-US" b="1" dirty="0">
                <a:latin typeface="+mj-ea"/>
              </a:rPr>
              <a:t>数量と質量</a:t>
            </a:r>
            <a:r>
              <a:rPr lang="en-US" altLang="ja-JP" b="1" dirty="0">
                <a:latin typeface="+mj-ea"/>
              </a:rPr>
              <a:t>(</a:t>
            </a:r>
            <a:r>
              <a:rPr lang="ja-JP" altLang="en-US" b="1" dirty="0">
                <a:latin typeface="+mj-ea"/>
              </a:rPr>
              <a:t>含有率</a:t>
            </a:r>
            <a:r>
              <a:rPr lang="en-US" altLang="ja-JP" b="1" dirty="0">
                <a:latin typeface="+mj-ea"/>
              </a:rPr>
              <a:t>)</a:t>
            </a:r>
            <a:endParaRPr kumimoji="1" lang="ja-JP" altLang="en-US" dirty="0"/>
          </a:p>
        </p:txBody>
      </p:sp>
      <p:sp>
        <p:nvSpPr>
          <p:cNvPr id="7" name="テキスト ボックス 6">
            <a:extLst>
              <a:ext uri="{FF2B5EF4-FFF2-40B4-BE49-F238E27FC236}">
                <a16:creationId xmlns:a16="http://schemas.microsoft.com/office/drawing/2014/main" id="{AC7E0EB2-3711-4054-A72E-148F77016061}"/>
              </a:ext>
            </a:extLst>
          </p:cNvPr>
          <p:cNvSpPr txBox="1"/>
          <p:nvPr/>
        </p:nvSpPr>
        <p:spPr bwMode="auto">
          <a:xfrm>
            <a:off x="683568" y="1500939"/>
            <a:ext cx="8173728" cy="2965803"/>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sym typeface="Wingdings" pitchFamily="2" charset="2"/>
              </a:rPr>
              <a:t>成分（物質）は主成分</a:t>
            </a:r>
            <a:r>
              <a:rPr lang="en-US" altLang="ja-JP" sz="2400" b="1" dirty="0">
                <a:solidFill>
                  <a:srgbClr val="0000FF"/>
                </a:solidFill>
                <a:latin typeface="+mj-ea"/>
                <a:sym typeface="Wingdings" pitchFamily="2" charset="2"/>
              </a:rPr>
              <a:t>100%</a:t>
            </a:r>
            <a:r>
              <a:rPr lang="ja-JP" altLang="en-US" sz="2400" b="1" dirty="0">
                <a:solidFill>
                  <a:srgbClr val="0000FF"/>
                </a:solidFill>
                <a:latin typeface="+mj-ea"/>
                <a:sym typeface="Wingdings" pitchFamily="2" charset="2"/>
              </a:rPr>
              <a:t>にしない</a:t>
            </a:r>
            <a:endParaRPr lang="en-US" altLang="ja-JP" sz="2400" b="1" dirty="0">
              <a:solidFill>
                <a:srgbClr val="0000FF"/>
              </a:solidFill>
              <a:latin typeface="+mj-ea"/>
              <a:sym typeface="Wingdings" pitchFamily="2" charset="2"/>
            </a:endParaRPr>
          </a:p>
          <a:p>
            <a:pPr marL="0" indent="0" eaLnBrk="1" hangingPunct="1">
              <a:spcBef>
                <a:spcPct val="0"/>
              </a:spcBef>
              <a:buFont typeface="Arial" charset="0"/>
              <a:buNone/>
            </a:pP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　</a:t>
            </a:r>
            <a:r>
              <a:rPr lang="ja-JP" altLang="en-US" sz="2000" b="1" dirty="0">
                <a:latin typeface="+mj-ea"/>
                <a:ea typeface="+mj-ea"/>
                <a:sym typeface="Wingdings" pitchFamily="2" charset="2"/>
              </a:rPr>
              <a:t>ポリマー材料（</a:t>
            </a:r>
            <a:r>
              <a:rPr lang="en-US" altLang="ja-JP" sz="2000" b="1" dirty="0">
                <a:latin typeface="+mj-ea"/>
                <a:ea typeface="+mj-ea"/>
                <a:sym typeface="Wingdings" pitchFamily="2" charset="2"/>
              </a:rPr>
              <a:t>VDA</a:t>
            </a:r>
            <a:r>
              <a:rPr lang="ja-JP" altLang="en-US" sz="2000" b="1" dirty="0">
                <a:latin typeface="+mj-ea"/>
                <a:ea typeface="+mj-ea"/>
                <a:sym typeface="Wingdings" pitchFamily="2" charset="2"/>
              </a:rPr>
              <a:t>分類 </a:t>
            </a:r>
            <a:r>
              <a:rPr lang="en-US" altLang="ja-JP" sz="2000" b="1" dirty="0">
                <a:latin typeface="+mj-ea"/>
                <a:ea typeface="+mj-ea"/>
                <a:sym typeface="Wingdings" pitchFamily="2" charset="2"/>
              </a:rPr>
              <a:t>5.x</a:t>
            </a:r>
            <a:r>
              <a:rPr lang="ja-JP" altLang="en-US" sz="2000" b="1" dirty="0" err="1">
                <a:latin typeface="+mj-ea"/>
                <a:ea typeface="+mj-ea"/>
                <a:sym typeface="Wingdings" pitchFamily="2" charset="2"/>
              </a:rPr>
              <a:t>、</a:t>
            </a:r>
            <a:r>
              <a:rPr lang="en-US" altLang="ja-JP" sz="2000" b="1" dirty="0">
                <a:latin typeface="+mj-ea"/>
                <a:ea typeface="+mj-ea"/>
                <a:sym typeface="Wingdings" pitchFamily="2" charset="2"/>
              </a:rPr>
              <a:t>6.x</a:t>
            </a:r>
            <a:r>
              <a:rPr lang="ja-JP" altLang="en-US" sz="2000" b="1" dirty="0">
                <a:latin typeface="+mj-ea"/>
                <a:ea typeface="+mj-ea"/>
                <a:sym typeface="Wingdings" pitchFamily="2" charset="2"/>
              </a:rPr>
              <a:t>）には、少なくとも２つの以上の</a:t>
            </a:r>
            <a:endParaRPr lang="en-US" altLang="ja-JP" sz="2000" b="1" dirty="0">
              <a:latin typeface="+mj-ea"/>
              <a:ea typeface="+mj-ea"/>
              <a:sym typeface="Wingdings" pitchFamily="2" charset="2"/>
            </a:endParaRPr>
          </a:p>
          <a:p>
            <a:pPr marL="0" indent="0" eaLnBrk="1" hangingPunct="1">
              <a:spcBef>
                <a:spcPct val="0"/>
              </a:spcBef>
              <a:buFont typeface="Arial" charset="0"/>
              <a:buNone/>
            </a:pPr>
            <a:r>
              <a:rPr lang="ja-JP" altLang="en-US" sz="2000" b="1" dirty="0">
                <a:latin typeface="+mj-ea"/>
                <a:ea typeface="+mj-ea"/>
                <a:sym typeface="Wingdings" pitchFamily="2" charset="2"/>
              </a:rPr>
              <a:t>       物質（主成分、添加剤、不純物、</a:t>
            </a:r>
            <a:r>
              <a:rPr lang="en-US" altLang="ja-JP" sz="2000" b="1" dirty="0" err="1">
                <a:latin typeface="+mj-ea"/>
                <a:ea typeface="+mj-ea"/>
                <a:sym typeface="Wingdings" pitchFamily="2" charset="2"/>
              </a:rPr>
              <a:t>Misc</a:t>
            </a:r>
            <a:r>
              <a:rPr lang="en-US" altLang="ja-JP" sz="2000" b="1" dirty="0">
                <a:latin typeface="+mj-ea"/>
                <a:ea typeface="+mj-ea"/>
                <a:sym typeface="Wingdings" pitchFamily="2" charset="2"/>
              </a:rPr>
              <a:t> </a:t>
            </a:r>
            <a:r>
              <a:rPr lang="en-US" altLang="ja-JP" sz="2000" b="1" dirty="0" err="1">
                <a:latin typeface="+mj-ea"/>
                <a:ea typeface="+mj-ea"/>
                <a:sym typeface="Wingdings" pitchFamily="2" charset="2"/>
              </a:rPr>
              <a:t>etc</a:t>
            </a:r>
            <a:r>
              <a:rPr lang="ja-JP" altLang="en-US" sz="2000" b="1" dirty="0">
                <a:latin typeface="+mj-ea"/>
                <a:ea typeface="+mj-ea"/>
                <a:sym typeface="Wingdings" pitchFamily="2" charset="2"/>
              </a:rPr>
              <a:t>）を入力　</a:t>
            </a:r>
            <a:endParaRPr lang="en-US" altLang="ja-JP" sz="2000" b="1" dirty="0">
              <a:solidFill>
                <a:srgbClr val="00B050"/>
              </a:solidFill>
              <a:latin typeface="+mj-ea"/>
              <a:ea typeface="+mj-ea"/>
              <a:sym typeface="Wingdings" pitchFamily="2" charset="2"/>
            </a:endParaRPr>
          </a:p>
          <a:p>
            <a:br>
              <a:rPr lang="en-US" altLang="ja-JP" sz="2000" b="1" dirty="0">
                <a:latin typeface="+mj-ea"/>
                <a:sym typeface="Wingdings" pitchFamily="2" charset="2"/>
              </a:rPr>
            </a:br>
            <a:r>
              <a:rPr lang="ja-JP" altLang="en-US" sz="2000" b="1" dirty="0">
                <a:solidFill>
                  <a:srgbClr val="00B050"/>
                </a:solidFill>
                <a:latin typeface="+mj-ea"/>
                <a:sym typeface="Wingdings" pitchFamily="2" charset="2"/>
              </a:rPr>
              <a:t>　</a:t>
            </a:r>
            <a:r>
              <a:rPr lang="ja-JP" altLang="en-US" sz="2000" b="1" dirty="0">
                <a:latin typeface="+mj-ea"/>
                <a:sym typeface="Wingdings"/>
              </a:rPr>
              <a:t>　</a:t>
            </a:r>
            <a:r>
              <a:rPr lang="en-US" altLang="ja-JP" sz="2000" b="1" dirty="0">
                <a:latin typeface="+mj-ea"/>
                <a:sym typeface="Wingdings"/>
              </a:rPr>
              <a:t>GADSL</a:t>
            </a:r>
            <a:r>
              <a:rPr lang="ja-JP" altLang="en-US" sz="2000" b="1" dirty="0">
                <a:latin typeface="+mj-ea"/>
                <a:sym typeface="Wingdings" pitchFamily="2" charset="2"/>
              </a:rPr>
              <a:t>に掲載されている物質は機密扱い物質（</a:t>
            </a:r>
            <a:r>
              <a:rPr lang="en-US" altLang="ja-JP" sz="2000" b="1" dirty="0" err="1">
                <a:latin typeface="+mj-ea"/>
                <a:sym typeface="Wingdings" pitchFamily="2" charset="2"/>
              </a:rPr>
              <a:t>Misc</a:t>
            </a:r>
            <a:r>
              <a:rPr lang="ja-JP" altLang="en-US" sz="2000" b="1" dirty="0">
                <a:latin typeface="+mj-ea"/>
                <a:sym typeface="Wingdings" pitchFamily="2" charset="2"/>
              </a:rPr>
              <a:t>）にする事は</a:t>
            </a:r>
            <a:endParaRPr lang="en-US" altLang="ja-JP" sz="2000" b="1" dirty="0">
              <a:latin typeface="+mj-ea"/>
              <a:sym typeface="Wingdings" pitchFamily="2" charset="2"/>
            </a:endParaRPr>
          </a:p>
          <a:p>
            <a:r>
              <a:rPr lang="ja-JP" altLang="en-US" sz="2000" b="1" dirty="0">
                <a:latin typeface="+mj-ea"/>
                <a:sym typeface="Wingdings" pitchFamily="2" charset="2"/>
              </a:rPr>
              <a:t>　　　出来ない</a:t>
            </a:r>
            <a:endParaRPr lang="en-US" altLang="ja-JP" sz="2000" b="1" dirty="0">
              <a:latin typeface="+mj-ea"/>
              <a:sym typeface="Wingdings" pitchFamily="2" charset="2"/>
            </a:endParaRPr>
          </a:p>
          <a:p>
            <a:r>
              <a:rPr lang="ja-JP" altLang="en-US" sz="2000" b="1" dirty="0">
                <a:latin typeface="+mj-ea"/>
                <a:ea typeface="+mj-ea"/>
                <a:sym typeface="Wingdings" pitchFamily="2" charset="2"/>
              </a:rPr>
              <a:t>　　　</a:t>
            </a:r>
            <a:r>
              <a:rPr lang="ja-JP" altLang="en-US" sz="2000" b="1" dirty="0">
                <a:latin typeface="+mj-ea"/>
                <a:ea typeface="+mj-ea"/>
                <a:sym typeface="Wingdings"/>
              </a:rPr>
              <a:t>但し、上記以外の</a:t>
            </a:r>
            <a:r>
              <a:rPr lang="ja-JP" altLang="en-US" sz="2000" b="1" dirty="0">
                <a:latin typeface="+mj-ea"/>
                <a:sym typeface="Wingdings" pitchFamily="2" charset="2"/>
              </a:rPr>
              <a:t>物質は、</a:t>
            </a:r>
            <a:r>
              <a:rPr lang="en-US" altLang="ja-JP" sz="2000" b="1" dirty="0" err="1">
                <a:latin typeface="+mj-ea"/>
                <a:sym typeface="Wingdings" pitchFamily="2" charset="2"/>
              </a:rPr>
              <a:t>Misc</a:t>
            </a:r>
            <a:r>
              <a:rPr lang="ja-JP" altLang="en-US" sz="2000" b="1" dirty="0">
                <a:latin typeface="+mj-ea"/>
                <a:sym typeface="Wingdings" pitchFamily="2" charset="2"/>
              </a:rPr>
              <a:t>として入力しても可</a:t>
            </a:r>
            <a:endParaRPr lang="en-US" altLang="ja-JP" sz="2000" b="1" dirty="0">
              <a:latin typeface="+mj-ea"/>
              <a:sym typeface="Wingdings" pitchFamily="2" charset="2"/>
            </a:endParaRPr>
          </a:p>
          <a:p>
            <a:endParaRPr lang="en-US" altLang="ja-JP" sz="2000" b="1" dirty="0">
              <a:latin typeface="+mj-ea"/>
              <a:sym typeface="Wingdings"/>
            </a:endParaRPr>
          </a:p>
        </p:txBody>
      </p:sp>
      <p:sp>
        <p:nvSpPr>
          <p:cNvPr id="8" name="円/楕円 5">
            <a:extLst>
              <a:ext uri="{FF2B5EF4-FFF2-40B4-BE49-F238E27FC236}">
                <a16:creationId xmlns:a16="http://schemas.microsoft.com/office/drawing/2014/main" id="{101CB324-2355-45FC-81DA-43CE77F1B796}"/>
              </a:ext>
            </a:extLst>
          </p:cNvPr>
          <p:cNvSpPr/>
          <p:nvPr/>
        </p:nvSpPr>
        <p:spPr>
          <a:xfrm>
            <a:off x="7812360" y="620688"/>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Tree>
    <p:extLst>
      <p:ext uri="{BB962C8B-B14F-4D97-AF65-F5344CB8AC3E}">
        <p14:creationId xmlns:p14="http://schemas.microsoft.com/office/powerpoint/2010/main" val="11169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2</a:t>
            </a:fld>
            <a:r>
              <a:rPr lang="ja-JP" altLang="en-US" dirty="0"/>
              <a:t>／</a:t>
            </a:r>
            <a:r>
              <a:rPr lang="en-US" altLang="ja-JP" dirty="0"/>
              <a:t>27</a:t>
            </a:r>
          </a:p>
        </p:txBody>
      </p:sp>
      <p:sp>
        <p:nvSpPr>
          <p:cNvPr id="3" name="タイトル 2"/>
          <p:cNvSpPr>
            <a:spLocks noGrp="1"/>
          </p:cNvSpPr>
          <p:nvPr>
            <p:ph type="title"/>
          </p:nvPr>
        </p:nvSpPr>
        <p:spPr/>
        <p:txBody>
          <a:bodyPr/>
          <a:lstStyle/>
          <a:p>
            <a:r>
              <a:rPr kumimoji="1" lang="ja-JP" altLang="en-US" sz="3200" b="1" dirty="0"/>
              <a:t>目次</a:t>
            </a:r>
          </a:p>
        </p:txBody>
      </p:sp>
      <p:pic>
        <p:nvPicPr>
          <p:cNvPr id="5" name="図 4">
            <a:extLst>
              <a:ext uri="{FF2B5EF4-FFF2-40B4-BE49-F238E27FC236}">
                <a16:creationId xmlns:a16="http://schemas.microsoft.com/office/drawing/2014/main" id="{C64885CE-D5D3-4F97-8DB5-9E8DC8E63035}"/>
              </a:ext>
            </a:extLst>
          </p:cNvPr>
          <p:cNvPicPr>
            <a:picLocks noChangeAspect="1"/>
          </p:cNvPicPr>
          <p:nvPr/>
        </p:nvPicPr>
        <p:blipFill>
          <a:blip r:embed="rId2"/>
          <a:stretch>
            <a:fillRect/>
          </a:stretch>
        </p:blipFill>
        <p:spPr>
          <a:xfrm>
            <a:off x="423875" y="1656458"/>
            <a:ext cx="8060583" cy="4220814"/>
          </a:xfrm>
          <a:prstGeom prst="rect">
            <a:avLst/>
          </a:prstGeom>
        </p:spPr>
      </p:pic>
    </p:spTree>
    <p:extLst>
      <p:ext uri="{BB962C8B-B14F-4D97-AF65-F5344CB8AC3E}">
        <p14:creationId xmlns:p14="http://schemas.microsoft.com/office/powerpoint/2010/main" val="178087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20</a:t>
            </a:fld>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2-6.</a:t>
            </a:r>
            <a:r>
              <a:rPr lang="ja-JP" altLang="en-US" b="1" dirty="0">
                <a:latin typeface="+mj-ea"/>
              </a:rPr>
              <a:t>材質表示</a:t>
            </a:r>
            <a:endParaRPr kumimoji="1" lang="ja-JP" altLang="en-US" dirty="0"/>
          </a:p>
        </p:txBody>
      </p:sp>
      <p:sp>
        <p:nvSpPr>
          <p:cNvPr id="5" name="テキスト ボックス 4"/>
          <p:cNvSpPr txBox="1"/>
          <p:nvPr/>
        </p:nvSpPr>
        <p:spPr bwMode="auto">
          <a:xfrm>
            <a:off x="323528" y="1412776"/>
            <a:ext cx="8424936" cy="3273579"/>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400" b="1" dirty="0">
                <a:solidFill>
                  <a:srgbClr val="0000FF"/>
                </a:solidFill>
                <a:latin typeface="+mj-ea"/>
                <a:ea typeface="+mj-ea"/>
                <a:sym typeface="Wingdings" pitchFamily="2" charset="2"/>
              </a:rPr>
              <a:t>意味を理解し、材質表示を選択</a:t>
            </a: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endParaRPr lang="en-US" altLang="ja-JP" sz="2400" b="1" dirty="0">
              <a:solidFill>
                <a:srgbClr val="0000FF"/>
              </a:solidFill>
              <a:latin typeface="+mj-ea"/>
              <a:ea typeface="+mj-ea"/>
              <a:sym typeface="Wingdings" pitchFamily="2" charset="2"/>
            </a:endParaRPr>
          </a:p>
          <a:p>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　</a:t>
            </a:r>
            <a:r>
              <a:rPr lang="ja-JP" altLang="en-US" sz="2000" dirty="0">
                <a:latin typeface="+mj-ea"/>
                <a:ea typeface="+mj-ea"/>
                <a:sym typeface="Wingdings"/>
              </a:rPr>
              <a:t>「</a:t>
            </a:r>
            <a:r>
              <a:rPr lang="en-US" altLang="ja-JP" sz="2000" b="1" dirty="0">
                <a:solidFill>
                  <a:srgbClr val="0000FF"/>
                </a:solidFill>
                <a:latin typeface="+mj-ea"/>
                <a:ea typeface="+mj-ea"/>
                <a:sym typeface="Wingdings"/>
              </a:rPr>
              <a:t>Y</a:t>
            </a:r>
            <a:r>
              <a:rPr lang="ja-JP" altLang="en-US" sz="2000" dirty="0">
                <a:latin typeface="+mj-ea"/>
                <a:ea typeface="+mj-ea"/>
                <a:sym typeface="Wingdings"/>
              </a:rPr>
              <a:t>」</a:t>
            </a:r>
            <a:r>
              <a:rPr lang="en-US" altLang="ja-JP" sz="2000" dirty="0">
                <a:latin typeface="+mj-ea"/>
                <a:ea typeface="+mj-ea"/>
                <a:sym typeface="Wingdings"/>
              </a:rPr>
              <a:t>or</a:t>
            </a:r>
            <a:r>
              <a:rPr lang="ja-JP" altLang="en-US" sz="2000" dirty="0">
                <a:latin typeface="+mj-ea"/>
                <a:ea typeface="+mj-ea"/>
                <a:sym typeface="Wingdings"/>
              </a:rPr>
              <a:t>「</a:t>
            </a:r>
            <a:r>
              <a:rPr lang="en-US" altLang="ja-JP" sz="2000" b="1" dirty="0">
                <a:solidFill>
                  <a:srgbClr val="0000FF"/>
                </a:solidFill>
                <a:latin typeface="+mj-ea"/>
                <a:ea typeface="+mj-ea"/>
                <a:sym typeface="Wingdings"/>
              </a:rPr>
              <a:t>N/A</a:t>
            </a:r>
            <a:r>
              <a:rPr lang="ja-JP" altLang="en-US" sz="2000" dirty="0">
                <a:latin typeface="+mj-ea"/>
                <a:ea typeface="+mj-ea"/>
                <a:sym typeface="Wingdings"/>
              </a:rPr>
              <a:t>」を選択</a:t>
            </a:r>
            <a:endParaRPr lang="en-US" altLang="ja-JP" sz="2000" dirty="0">
              <a:latin typeface="+mj-ea"/>
              <a:ea typeface="+mj-ea"/>
              <a:sym typeface="Wingdings"/>
            </a:endParaRPr>
          </a:p>
          <a:p>
            <a:r>
              <a:rPr lang="ja-JP" altLang="en-US" sz="2000" dirty="0">
                <a:latin typeface="+mj-ea"/>
                <a:sym typeface="Wingdings"/>
              </a:rPr>
              <a:t>　　　</a:t>
            </a:r>
            <a:r>
              <a:rPr lang="en-US" altLang="ja-JP" sz="2000" dirty="0">
                <a:latin typeface="+mj-ea"/>
                <a:sym typeface="Wingdings"/>
              </a:rPr>
              <a:t>TG</a:t>
            </a:r>
            <a:r>
              <a:rPr lang="ja-JP" altLang="en-US" sz="2000" dirty="0">
                <a:latin typeface="+mj-ea"/>
                <a:sym typeface="Wingdings"/>
              </a:rPr>
              <a:t>の製品に 「</a:t>
            </a:r>
            <a:r>
              <a:rPr lang="en-US" altLang="ja-JP" sz="2000" b="1" dirty="0">
                <a:solidFill>
                  <a:srgbClr val="FF0000"/>
                </a:solidFill>
                <a:latin typeface="+mj-ea"/>
                <a:sym typeface="Wingdings"/>
              </a:rPr>
              <a:t>N</a:t>
            </a:r>
            <a:r>
              <a:rPr lang="ja-JP" altLang="en-US" sz="2000" dirty="0">
                <a:latin typeface="+mj-ea"/>
                <a:sym typeface="Wingdings"/>
              </a:rPr>
              <a:t>」が付くことはありません</a:t>
            </a:r>
            <a:endParaRPr lang="en-US" altLang="ja-JP" sz="2000" dirty="0">
              <a:latin typeface="+mj-ea"/>
              <a:sym typeface="Wingdings"/>
            </a:endParaRPr>
          </a:p>
          <a:p>
            <a:endParaRPr lang="en-US" altLang="ja-JP" sz="2000" dirty="0">
              <a:latin typeface="+mj-ea"/>
              <a:sym typeface="Wingdings"/>
            </a:endParaRPr>
          </a:p>
          <a:p>
            <a:r>
              <a:rPr lang="ja-JP" altLang="en-US" sz="2000" dirty="0">
                <a:latin typeface="+mj-ea"/>
                <a:sym typeface="Wingdings"/>
              </a:rPr>
              <a:t>　　　材質表示の選択肢の意味は以下の通り</a:t>
            </a:r>
            <a:endParaRPr lang="en-US" altLang="ja-JP" sz="2000" dirty="0">
              <a:latin typeface="+mj-ea"/>
              <a:sym typeface="Wingdings"/>
            </a:endParaRPr>
          </a:p>
          <a:p>
            <a:r>
              <a:rPr lang="ja-JP" altLang="en-US" sz="2000" dirty="0">
                <a:latin typeface="+mj-ea"/>
                <a:ea typeface="+mj-ea"/>
                <a:sym typeface="Wingdings"/>
              </a:rPr>
              <a:t>　　　　　</a:t>
            </a:r>
            <a:r>
              <a:rPr lang="ja-JP" altLang="en-US" sz="2000" dirty="0">
                <a:solidFill>
                  <a:srgbClr val="0000FF"/>
                </a:solidFill>
                <a:latin typeface="+mj-ea"/>
                <a:ea typeface="+mj-ea"/>
                <a:sym typeface="Wingdings" pitchFamily="2" charset="2"/>
              </a:rPr>
              <a:t>Ｙ （はい）：依頼下</a:t>
            </a:r>
            <a:r>
              <a:rPr lang="en-US" altLang="ja-JP" sz="2000" dirty="0">
                <a:solidFill>
                  <a:srgbClr val="0000FF"/>
                </a:solidFill>
                <a:latin typeface="+mj-ea"/>
                <a:ea typeface="+mj-ea"/>
                <a:sym typeface="Wingdings" pitchFamily="2" charset="2"/>
              </a:rPr>
              <a:t>OEM</a:t>
            </a:r>
            <a:r>
              <a:rPr lang="ja-JP" altLang="en-US" sz="2000" dirty="0">
                <a:solidFill>
                  <a:srgbClr val="0000FF"/>
                </a:solidFill>
                <a:latin typeface="+mj-ea"/>
                <a:ea typeface="+mj-ea"/>
                <a:sym typeface="Wingdings" pitchFamily="2" charset="2"/>
              </a:rPr>
              <a:t>の規定通りに材質表示が行われている</a:t>
            </a:r>
            <a:endParaRPr lang="en-US" altLang="ja-JP" sz="2000" dirty="0">
              <a:solidFill>
                <a:srgbClr val="0000FF"/>
              </a:solidFill>
              <a:latin typeface="+mj-ea"/>
              <a:ea typeface="+mj-ea"/>
              <a:sym typeface="Wingdings" pitchFamily="2" charset="2"/>
            </a:endParaRPr>
          </a:p>
          <a:p>
            <a:pPr marL="0" indent="0" eaLnBrk="1" hangingPunct="1">
              <a:spcBef>
                <a:spcPct val="0"/>
              </a:spcBef>
              <a:buFont typeface="Arial" charset="0"/>
              <a:buNone/>
            </a:pPr>
            <a:r>
              <a:rPr lang="ja-JP" altLang="en-US" sz="2000" dirty="0">
                <a:latin typeface="+mj-ea"/>
                <a:ea typeface="+mj-ea"/>
                <a:sym typeface="Wingdings" pitchFamily="2" charset="2"/>
              </a:rPr>
              <a:t>　　　　　</a:t>
            </a:r>
            <a:r>
              <a:rPr lang="ja-JP" altLang="en-US" sz="2000" dirty="0">
                <a:solidFill>
                  <a:srgbClr val="FF0000"/>
                </a:solidFill>
                <a:latin typeface="+mj-ea"/>
                <a:ea typeface="+mj-ea"/>
                <a:sym typeface="Wingdings" pitchFamily="2" charset="2"/>
              </a:rPr>
              <a:t>Ｎ （いいえ）：</a:t>
            </a:r>
            <a:r>
              <a:rPr lang="ja-JP" altLang="en-US" sz="2000" u="sng" dirty="0">
                <a:solidFill>
                  <a:srgbClr val="FF0000"/>
                </a:solidFill>
                <a:latin typeface="+mj-ea"/>
                <a:ea typeface="+mj-ea"/>
                <a:sym typeface="Wingdings" pitchFamily="2" charset="2"/>
              </a:rPr>
              <a:t>要求されているにも関わらず</a:t>
            </a:r>
            <a:r>
              <a:rPr lang="ja-JP" altLang="en-US" sz="2000" dirty="0">
                <a:solidFill>
                  <a:srgbClr val="FF0000"/>
                </a:solidFill>
                <a:latin typeface="+mj-ea"/>
                <a:ea typeface="+mj-ea"/>
                <a:sym typeface="Wingdings" pitchFamily="2" charset="2"/>
              </a:rPr>
              <a:t>材質表示が行われていない</a:t>
            </a:r>
            <a:endParaRPr lang="en-US" altLang="ja-JP" sz="2000" dirty="0">
              <a:solidFill>
                <a:srgbClr val="FF0000"/>
              </a:solidFill>
              <a:latin typeface="+mj-ea"/>
              <a:ea typeface="+mj-ea"/>
              <a:sym typeface="Wingdings" pitchFamily="2" charset="2"/>
            </a:endParaRPr>
          </a:p>
          <a:p>
            <a:r>
              <a:rPr lang="ja-JP" altLang="en-US" sz="2000" dirty="0">
                <a:solidFill>
                  <a:srgbClr val="0000FF"/>
                </a:solidFill>
                <a:latin typeface="+mj-ea"/>
                <a:sym typeface="Wingdings" pitchFamily="2" charset="2"/>
              </a:rPr>
              <a:t>　　　　　</a:t>
            </a:r>
            <a:r>
              <a:rPr lang="en-US" altLang="ja-JP" sz="2000" dirty="0">
                <a:solidFill>
                  <a:srgbClr val="0000FF"/>
                </a:solidFill>
                <a:latin typeface="+mj-ea"/>
                <a:sym typeface="Wingdings" pitchFamily="2" charset="2"/>
              </a:rPr>
              <a:t>N/A (</a:t>
            </a:r>
            <a:r>
              <a:rPr lang="ja-JP" altLang="en-US" sz="2000" dirty="0">
                <a:solidFill>
                  <a:srgbClr val="0000FF"/>
                </a:solidFill>
                <a:latin typeface="+mj-ea"/>
                <a:sym typeface="Wingdings" pitchFamily="2" charset="2"/>
              </a:rPr>
              <a:t>該当しない）：質量、形状の制限、表面処理の仕様により部品に</a:t>
            </a:r>
            <a:endParaRPr lang="en-US" altLang="ja-JP" sz="2000" dirty="0">
              <a:solidFill>
                <a:srgbClr val="0000FF"/>
              </a:solidFill>
              <a:latin typeface="+mj-ea"/>
              <a:sym typeface="Wingdings" pitchFamily="2" charset="2"/>
            </a:endParaRPr>
          </a:p>
          <a:p>
            <a:r>
              <a:rPr lang="ja-JP" altLang="en-US" sz="2000" dirty="0">
                <a:solidFill>
                  <a:srgbClr val="0000FF"/>
                </a:solidFill>
                <a:latin typeface="+mj-ea"/>
                <a:sym typeface="Wingdings" pitchFamily="2" charset="2"/>
              </a:rPr>
              <a:t>　　　　　　　　　　　　　　　　　材質表示を行う必要がない</a:t>
            </a:r>
            <a:r>
              <a:rPr lang="ja-JP" altLang="en-US" sz="2000" dirty="0">
                <a:latin typeface="+mj-ea"/>
                <a:ea typeface="+mj-ea"/>
                <a:sym typeface="Wingdings"/>
              </a:rPr>
              <a:t>　</a:t>
            </a:r>
            <a:endParaRPr lang="en-US" altLang="ja-JP" sz="2000" dirty="0">
              <a:latin typeface="+mj-ea"/>
              <a:ea typeface="+mj-ea"/>
              <a:sym typeface="Wingdings"/>
            </a:endParaRPr>
          </a:p>
        </p:txBody>
      </p:sp>
      <p:sp>
        <p:nvSpPr>
          <p:cNvPr id="7" name="円/楕円 6"/>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82979" y="4797152"/>
            <a:ext cx="7597895" cy="149264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672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21</a:t>
            </a:fld>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2-7.</a:t>
            </a:r>
            <a:r>
              <a:rPr lang="ja-JP" altLang="en-US" b="1" dirty="0">
                <a:latin typeface="+mj-ea"/>
              </a:rPr>
              <a:t>アプリケーション</a:t>
            </a:r>
            <a:endParaRPr kumimoji="1" lang="ja-JP" altLang="en-US" dirty="0"/>
          </a:p>
        </p:txBody>
      </p:sp>
      <p:sp>
        <p:nvSpPr>
          <p:cNvPr id="7" name="円/楕円 6"/>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8" name="テキスト ボックス 7">
            <a:extLst>
              <a:ext uri="{FF2B5EF4-FFF2-40B4-BE49-F238E27FC236}">
                <a16:creationId xmlns:a16="http://schemas.microsoft.com/office/drawing/2014/main" id="{A206F6DD-BACE-4BB3-99CA-BF1B0B7EE1E6}"/>
              </a:ext>
            </a:extLst>
          </p:cNvPr>
          <p:cNvSpPr txBox="1"/>
          <p:nvPr/>
        </p:nvSpPr>
        <p:spPr bwMode="auto">
          <a:xfrm>
            <a:off x="575556" y="1484784"/>
            <a:ext cx="8424936" cy="4504686"/>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n-ea"/>
                <a:ea typeface="+mn-ea"/>
                <a:sym typeface="Wingdings" pitchFamily="2" charset="2"/>
              </a:rPr>
              <a:t>アプリケーション</a:t>
            </a:r>
            <a:endParaRPr lang="en-US" altLang="ja-JP" sz="2400" b="1" dirty="0">
              <a:solidFill>
                <a:srgbClr val="0000FF"/>
              </a:solidFill>
              <a:latin typeface="+mn-ea"/>
              <a:ea typeface="+mn-ea"/>
              <a:sym typeface="Wingdings" pitchFamily="2" charset="2"/>
            </a:endParaRPr>
          </a:p>
          <a:p>
            <a:endParaRPr lang="en-US" altLang="ja-JP" sz="2000" b="1" dirty="0">
              <a:solidFill>
                <a:srgbClr val="0000FF"/>
              </a:solidFill>
              <a:latin typeface="+mn-ea"/>
              <a:ea typeface="+mn-ea"/>
              <a:sym typeface="Wingdings" pitchFamily="2" charset="2"/>
            </a:endParaRPr>
          </a:p>
          <a:p>
            <a:r>
              <a:rPr lang="ja-JP" altLang="en-US" sz="2000" dirty="0">
                <a:latin typeface="+mn-ea"/>
                <a:ea typeface="+mn-ea"/>
                <a:sym typeface="Wingdings" pitchFamily="2" charset="2"/>
              </a:rPr>
              <a:t>　　</a:t>
            </a:r>
            <a:r>
              <a:rPr lang="ja-JP" altLang="en-US" sz="2000" b="1" dirty="0">
                <a:latin typeface="+mn-ea"/>
                <a:ea typeface="+mn-ea"/>
                <a:sym typeface="Wingdings" pitchFamily="2" charset="2"/>
              </a:rPr>
              <a:t>アプリケーションを必要とする物質には、アプリケーション</a:t>
            </a:r>
            <a:r>
              <a:rPr lang="en-US" altLang="ja-JP" sz="2000" b="1" dirty="0">
                <a:latin typeface="+mn-ea"/>
                <a:ea typeface="+mn-ea"/>
                <a:sym typeface="Wingdings" pitchFamily="2" charset="2"/>
              </a:rPr>
              <a:t>ID</a:t>
            </a:r>
            <a:r>
              <a:rPr lang="ja-JP" altLang="en-US" sz="2000" b="1" dirty="0">
                <a:latin typeface="+mn-ea"/>
                <a:ea typeface="+mn-ea"/>
                <a:sym typeface="Wingdings" pitchFamily="2" charset="2"/>
              </a:rPr>
              <a:t>を選択</a:t>
            </a:r>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a:t>
            </a:r>
            <a:r>
              <a:rPr lang="ja-JP" altLang="en-US" sz="2000" dirty="0">
                <a:latin typeface="+mn-ea"/>
                <a:ea typeface="+mn-ea"/>
                <a:sym typeface="Wingdings" pitchFamily="2" charset="2"/>
              </a:rPr>
              <a:t>入手先：</a:t>
            </a:r>
            <a:r>
              <a:rPr lang="en-US" altLang="ja-JP" sz="2000" u="sng" dirty="0">
                <a:solidFill>
                  <a:srgbClr val="0000FF"/>
                </a:solidFill>
                <a:latin typeface="+mn-ea"/>
                <a:ea typeface="+mn-ea"/>
                <a:hlinkClick r:id="rId2"/>
              </a:rPr>
              <a:t>https://public.mdsystem.com/ja/web/imds-public-pages/faq</a:t>
            </a:r>
            <a:r>
              <a:rPr lang="en-US" altLang="ja-JP" sz="2000" u="sng" dirty="0">
                <a:solidFill>
                  <a:srgbClr val="0000FF"/>
                </a:solidFill>
                <a:latin typeface="+mn-ea"/>
                <a:ea typeface="+mn-ea"/>
              </a:rPr>
              <a:t> </a:t>
            </a:r>
            <a:endParaRPr lang="en-US" altLang="ja-JP" sz="2000" b="1" dirty="0">
              <a:solidFill>
                <a:srgbClr val="0000FF"/>
              </a:solidFill>
              <a:latin typeface="+mn-ea"/>
              <a:ea typeface="+mn-ea"/>
              <a:sym typeface="Wingdings" pitchFamily="2" charset="2"/>
            </a:endParaRPr>
          </a:p>
          <a:p>
            <a:r>
              <a:rPr lang="ja-JP" altLang="en-US" sz="2400" b="1" dirty="0">
                <a:latin typeface="+mn-ea"/>
                <a:sym typeface="Wingdings"/>
              </a:rPr>
              <a:t>　　　</a:t>
            </a:r>
            <a:r>
              <a:rPr lang="ja-JP" altLang="en-US" sz="1600" b="1" dirty="0">
                <a:latin typeface="+mn-ea"/>
                <a:ea typeface="+mn-ea"/>
                <a:sym typeface="Wingdings"/>
              </a:rPr>
              <a:t>　　　　　</a:t>
            </a:r>
            <a:r>
              <a:rPr lang="ja-JP" altLang="en-US" sz="1600" dirty="0">
                <a:latin typeface="+mn-ea"/>
                <a:ea typeface="+mn-ea"/>
              </a:rPr>
              <a:t>「</a:t>
            </a:r>
            <a:r>
              <a:rPr lang="en-US" altLang="ja-JP" sz="1600" dirty="0">
                <a:latin typeface="+mn-ea"/>
                <a:ea typeface="+mn-ea"/>
              </a:rPr>
              <a:t>FAQ(</a:t>
            </a:r>
            <a:r>
              <a:rPr lang="ja-JP" altLang="en-US" sz="1600" dirty="0">
                <a:latin typeface="+mn-ea"/>
                <a:ea typeface="+mn-ea"/>
              </a:rPr>
              <a:t>よくあるご質問集</a:t>
            </a:r>
            <a:r>
              <a:rPr lang="en-US" altLang="ja-JP" sz="1600" dirty="0">
                <a:latin typeface="+mn-ea"/>
                <a:ea typeface="+mn-ea"/>
              </a:rPr>
              <a:t>) – </a:t>
            </a:r>
            <a:r>
              <a:rPr lang="ja-JP" altLang="en-US" sz="1600" dirty="0">
                <a:latin typeface="+mn-ea"/>
                <a:ea typeface="+mn-ea"/>
              </a:rPr>
              <a:t>その他」の下方に記載されています。 </a:t>
            </a:r>
            <a:endParaRPr lang="en-US" altLang="ja-JP" sz="1600" b="1" dirty="0">
              <a:latin typeface="+mn-ea"/>
              <a:ea typeface="+mn-ea"/>
              <a:sym typeface="Wingdings"/>
            </a:endParaRPr>
          </a:p>
          <a:p>
            <a:endParaRPr lang="en-US" altLang="ja-JP" sz="1600" b="1" dirty="0">
              <a:latin typeface="+mj-ea"/>
              <a:ea typeface="+mj-ea"/>
              <a:sym typeface="Wingdings"/>
            </a:endParaRPr>
          </a:p>
          <a:p>
            <a:r>
              <a:rPr lang="ja-JP" altLang="en-US" sz="2400" b="1" dirty="0">
                <a:solidFill>
                  <a:srgbClr val="FF0000"/>
                </a:solidFill>
                <a:latin typeface="+mn-ea"/>
                <a:ea typeface="+mn-ea"/>
                <a:sym typeface="Wingdings"/>
              </a:rPr>
              <a:t>　［注意点］</a:t>
            </a:r>
            <a:endParaRPr lang="en-US" altLang="ja-JP" sz="2400" b="1" dirty="0">
              <a:solidFill>
                <a:srgbClr val="FF0000"/>
              </a:solidFill>
              <a:latin typeface="+mn-ea"/>
              <a:ea typeface="+mn-ea"/>
              <a:sym typeface="Wingdings"/>
            </a:endParaRPr>
          </a:p>
          <a:p>
            <a:r>
              <a:rPr lang="ja-JP" altLang="en-US" sz="2000" b="1" dirty="0">
                <a:latin typeface="ＭＳ Ｐゴシック" panose="020B0600070205080204" pitchFamily="50" charset="-128"/>
                <a:sym typeface="Wingdings"/>
              </a:rPr>
              <a:t>　　・正しいアプリケーション</a:t>
            </a:r>
            <a:r>
              <a:rPr lang="en-US" altLang="ja-JP" sz="2000" b="1" dirty="0">
                <a:latin typeface="ＭＳ Ｐゴシック" panose="020B0600070205080204" pitchFamily="50" charset="-128"/>
                <a:sym typeface="Wingdings"/>
              </a:rPr>
              <a:t>ID</a:t>
            </a:r>
            <a:r>
              <a:rPr lang="ja-JP" altLang="en-US" sz="2000" b="1" dirty="0">
                <a:latin typeface="ＭＳ Ｐゴシック" panose="020B0600070205080204" pitchFamily="50" charset="-128"/>
                <a:sym typeface="Wingdings"/>
              </a:rPr>
              <a:t>であるかどうかを物質毎に確認し選択</a:t>
            </a:r>
            <a:endParaRPr lang="en-US" altLang="ja-JP" sz="2000" b="1" dirty="0">
              <a:latin typeface="ＭＳ Ｐゴシック" panose="020B0600070205080204" pitchFamily="50" charset="-128"/>
              <a:sym typeface="Wingdings"/>
            </a:endParaRPr>
          </a:p>
          <a:p>
            <a:endParaRPr lang="en-US" altLang="ja-JP" sz="2000" b="1" dirty="0">
              <a:latin typeface="ＭＳ Ｐゴシック" panose="020B0600070205080204" pitchFamily="50" charset="-128"/>
              <a:sym typeface="Wingdings"/>
            </a:endParaRPr>
          </a:p>
          <a:p>
            <a:r>
              <a:rPr lang="ja-JP" altLang="en-US" sz="2000" b="1" dirty="0">
                <a:latin typeface="ＭＳ Ｐゴシック" panose="020B0600070205080204" pitchFamily="50" charset="-128"/>
                <a:sym typeface="Wingdings"/>
              </a:rPr>
              <a:t>　　・</a:t>
            </a:r>
            <a:r>
              <a:rPr lang="en-US" altLang="ja-JP" sz="2000" b="1" dirty="0">
                <a:latin typeface="ＭＳ Ｐゴシック" panose="020B0600070205080204" pitchFamily="50" charset="-128"/>
                <a:sym typeface="Wingdings"/>
              </a:rPr>
              <a:t>TG</a:t>
            </a:r>
            <a:r>
              <a:rPr lang="ja-JP" altLang="en-US" sz="2000" b="1" dirty="0">
                <a:latin typeface="ＭＳ Ｐゴシック" panose="020B0600070205080204" pitchFamily="50" charset="-128"/>
                <a:sym typeface="Wingdings"/>
              </a:rPr>
              <a:t>の製品にアプリケーション</a:t>
            </a:r>
            <a:r>
              <a:rPr lang="en-US" altLang="ja-JP" sz="2000" b="1" dirty="0">
                <a:latin typeface="ＭＳ Ｐゴシック" panose="020B0600070205080204" pitchFamily="50" charset="-128"/>
                <a:sym typeface="Wingdings"/>
              </a:rPr>
              <a:t>ID</a:t>
            </a:r>
            <a:r>
              <a:rPr lang="ja-JP" altLang="en-US" sz="2000" b="1" dirty="0">
                <a:latin typeface="ＭＳ Ｐゴシック" panose="020B0600070205080204" pitchFamily="50" charset="-128"/>
                <a:sym typeface="Wingdings"/>
              </a:rPr>
              <a:t>「</a:t>
            </a:r>
            <a:r>
              <a:rPr lang="en-US" altLang="ja-JP" sz="2000" b="1" dirty="0">
                <a:solidFill>
                  <a:srgbClr val="FF0000"/>
                </a:solidFill>
                <a:latin typeface="ＭＳ Ｐゴシック" panose="020B0600070205080204" pitchFamily="50" charset="-128"/>
                <a:sym typeface="Wingdings"/>
              </a:rPr>
              <a:t>20</a:t>
            </a:r>
            <a:r>
              <a:rPr lang="ja-JP" altLang="en-US" sz="2000" b="1" dirty="0">
                <a:latin typeface="ＭＳ Ｐゴシック" panose="020B0600070205080204" pitchFamily="50" charset="-128"/>
                <a:sym typeface="Wingdings"/>
              </a:rPr>
              <a:t>」（使用禁止の可能性あり）が</a:t>
            </a:r>
            <a:endParaRPr lang="en-US" altLang="ja-JP" sz="2000" b="1" dirty="0">
              <a:latin typeface="ＭＳ Ｐゴシック" panose="020B0600070205080204" pitchFamily="50" charset="-128"/>
              <a:sym typeface="Wingdings"/>
            </a:endParaRPr>
          </a:p>
          <a:p>
            <a:r>
              <a:rPr lang="ja-JP" altLang="en-US" sz="2000" b="1" dirty="0">
                <a:latin typeface="ＭＳ Ｐゴシック" panose="020B0600070205080204" pitchFamily="50" charset="-128"/>
                <a:sym typeface="Wingdings"/>
              </a:rPr>
              <a:t>　　　付く事はありません</a:t>
            </a:r>
            <a:endParaRPr lang="en-US" altLang="ja-JP" sz="2000" b="1" dirty="0">
              <a:latin typeface="ＭＳ Ｐゴシック" panose="020B0600070205080204" pitchFamily="50" charset="-128"/>
              <a:sym typeface="Wingdings"/>
            </a:endParaRPr>
          </a:p>
          <a:p>
            <a:endParaRPr lang="en-US" altLang="ja-JP" sz="2000" b="1" dirty="0">
              <a:latin typeface="ＭＳ Ｐゴシック" panose="020B0600070205080204" pitchFamily="50" charset="-128"/>
              <a:sym typeface="Wingdings"/>
            </a:endParaRPr>
          </a:p>
          <a:p>
            <a:r>
              <a:rPr lang="ja-JP" altLang="en-US" sz="2000" b="1" dirty="0">
                <a:latin typeface="ＭＳ Ｐゴシック" panose="020B0600070205080204" pitchFamily="50" charset="-128"/>
                <a:sym typeface="Wingdings"/>
              </a:rPr>
              <a:t>　　・アプリケーション</a:t>
            </a:r>
            <a:r>
              <a:rPr lang="en-US" altLang="ja-JP" sz="2000" b="1" dirty="0">
                <a:latin typeface="ＭＳ Ｐゴシック" panose="020B0600070205080204" pitchFamily="50" charset="-128"/>
                <a:sym typeface="Wingdings"/>
              </a:rPr>
              <a:t>ID</a:t>
            </a:r>
            <a:r>
              <a:rPr lang="ja-JP" altLang="en-US" sz="2000" b="1" dirty="0">
                <a:latin typeface="ＭＳ Ｐゴシック" panose="020B0600070205080204" pitchFamily="50" charset="-128"/>
                <a:sym typeface="Wingdings"/>
              </a:rPr>
              <a:t>によっては、</a:t>
            </a:r>
            <a:r>
              <a:rPr lang="ja-JP" altLang="en-US" sz="2000" b="1" u="sng" dirty="0">
                <a:solidFill>
                  <a:srgbClr val="FF0000"/>
                </a:solidFill>
                <a:latin typeface="ＭＳ Ｐゴシック" panose="020B0600070205080204" pitchFamily="50" charset="-128"/>
                <a:sym typeface="Wingdings"/>
              </a:rPr>
              <a:t>有効期限</a:t>
            </a:r>
            <a:r>
              <a:rPr lang="ja-JP" altLang="en-US" sz="2000" b="1" dirty="0">
                <a:latin typeface="ＭＳ Ｐゴシック" panose="020B0600070205080204" pitchFamily="50" charset="-128"/>
                <a:sym typeface="Wingdings"/>
              </a:rPr>
              <a:t>があるものがあります</a:t>
            </a:r>
            <a:endParaRPr lang="en-US" altLang="ja-JP" sz="2000" b="1" dirty="0">
              <a:latin typeface="ＭＳ Ｐゴシック" panose="020B0600070205080204" pitchFamily="50" charset="-128"/>
              <a:sym typeface="Wingdings"/>
            </a:endParaRPr>
          </a:p>
        </p:txBody>
      </p:sp>
      <p:sp>
        <p:nvSpPr>
          <p:cNvPr id="6" name="角丸四角形 2">
            <a:extLst>
              <a:ext uri="{FF2B5EF4-FFF2-40B4-BE49-F238E27FC236}">
                <a16:creationId xmlns:a16="http://schemas.microsoft.com/office/drawing/2014/main" id="{826D8560-3B64-482B-ACAF-4711A0A498F0}"/>
              </a:ext>
            </a:extLst>
          </p:cNvPr>
          <p:cNvSpPr/>
          <p:nvPr/>
        </p:nvSpPr>
        <p:spPr>
          <a:xfrm>
            <a:off x="1043608" y="6122609"/>
            <a:ext cx="5256584" cy="28803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4.4.5.A</a:t>
            </a:r>
            <a:r>
              <a:rPr lang="ja-JP" altLang="en-US" sz="1400" b="1" dirty="0">
                <a:latin typeface="+mj-ea"/>
                <a:ea typeface="+mj-ea"/>
              </a:rPr>
              <a:t>、規則 </a:t>
            </a:r>
            <a:r>
              <a:rPr lang="en-US" altLang="ja-JP" sz="1400" b="1" dirty="0">
                <a:latin typeface="+mj-ea"/>
                <a:ea typeface="+mj-ea"/>
              </a:rPr>
              <a:t>4.4.5.B]</a:t>
            </a:r>
            <a:endParaRPr kumimoji="1" lang="ja-JP" altLang="en-US" sz="1400" b="1" dirty="0">
              <a:latin typeface="+mj-ea"/>
              <a:ea typeface="+mj-ea"/>
            </a:endParaRPr>
          </a:p>
        </p:txBody>
      </p:sp>
    </p:spTree>
    <p:extLst>
      <p:ext uri="{BB962C8B-B14F-4D97-AF65-F5344CB8AC3E}">
        <p14:creationId xmlns:p14="http://schemas.microsoft.com/office/powerpoint/2010/main" val="115034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22</a:t>
            </a:fld>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３．データ提出時の注意ポイント</a:t>
            </a:r>
            <a:br>
              <a:rPr lang="en-US" altLang="ja-JP" b="1" dirty="0">
                <a:latin typeface="+mj-ea"/>
              </a:rPr>
            </a:br>
            <a:r>
              <a:rPr lang="ja-JP" altLang="en-US" b="1" dirty="0">
                <a:latin typeface="+mj-ea"/>
              </a:rPr>
              <a:t>　</a:t>
            </a:r>
            <a:r>
              <a:rPr lang="en-US" altLang="ja-JP" b="1" dirty="0">
                <a:latin typeface="+mj-ea"/>
              </a:rPr>
              <a:t>3-1.</a:t>
            </a:r>
            <a:r>
              <a:rPr lang="ja-JP" altLang="en-US" b="1" dirty="0">
                <a:latin typeface="+mj-ea"/>
              </a:rPr>
              <a:t>入力データ確認</a:t>
            </a:r>
            <a:endParaRPr kumimoji="1" lang="ja-JP" altLang="en-US" dirty="0"/>
          </a:p>
        </p:txBody>
      </p:sp>
      <p:sp>
        <p:nvSpPr>
          <p:cNvPr id="7" name="円/楕円 6"/>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6" name="テキスト ボックス 5">
            <a:extLst>
              <a:ext uri="{FF2B5EF4-FFF2-40B4-BE49-F238E27FC236}">
                <a16:creationId xmlns:a16="http://schemas.microsoft.com/office/drawing/2014/main" id="{F1A9EA76-0EAF-47D7-8996-0C7CBA8836AF}"/>
              </a:ext>
            </a:extLst>
          </p:cNvPr>
          <p:cNvSpPr txBox="1"/>
          <p:nvPr/>
        </p:nvSpPr>
        <p:spPr bwMode="auto">
          <a:xfrm>
            <a:off x="603565" y="1412776"/>
            <a:ext cx="8424936" cy="5489571"/>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400" b="1" dirty="0">
                <a:solidFill>
                  <a:srgbClr val="0000FF"/>
                </a:solidFill>
                <a:latin typeface="+mj-ea"/>
                <a:ea typeface="+mj-ea"/>
                <a:sym typeface="Wingdings" pitchFamily="2" charset="2"/>
              </a:rPr>
              <a:t>入力データにエラーがない事を確認</a:t>
            </a:r>
            <a:endParaRPr lang="en-US" altLang="ja-JP" sz="2400" b="1" dirty="0">
              <a:solidFill>
                <a:srgbClr val="0000FF"/>
              </a:solidFill>
              <a:latin typeface="+mj-ea"/>
              <a:ea typeface="+mj-ea"/>
              <a:sym typeface="Wingdings" pitchFamily="2" charset="2"/>
            </a:endParaRPr>
          </a:p>
          <a:p>
            <a:pPr marL="0" indent="0" eaLnBrk="1" hangingPunct="1">
              <a:spcBef>
                <a:spcPct val="0"/>
              </a:spcBef>
              <a:buFont typeface="Arial" charset="0"/>
              <a:buNone/>
            </a:pPr>
            <a:endParaRPr lang="en-US" altLang="ja-JP" sz="2400" b="1" dirty="0">
              <a:solidFill>
                <a:srgbClr val="0000FF"/>
              </a:solidFill>
              <a:latin typeface="+mj-ea"/>
              <a:ea typeface="+mj-ea"/>
              <a:sym typeface="Wingdings" pitchFamily="2" charset="2"/>
            </a:endParaRPr>
          </a:p>
          <a:p>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a:t>
            </a:r>
            <a:r>
              <a:rPr lang="ja-JP" altLang="en-US" sz="2000" b="1" dirty="0">
                <a:latin typeface="+mj-ea"/>
                <a:ea typeface="+mj-ea"/>
                <a:sym typeface="Wingdings" pitchFamily="2" charset="2"/>
              </a:rPr>
              <a:t>　［メニュー］ →</a:t>
            </a:r>
            <a:r>
              <a:rPr lang="en-US" altLang="ja-JP" sz="2000" b="1" dirty="0">
                <a:latin typeface="+mj-ea"/>
                <a:ea typeface="+mj-ea"/>
                <a:sym typeface="Wingdings" pitchFamily="2" charset="2"/>
              </a:rPr>
              <a:t> </a:t>
            </a:r>
            <a:r>
              <a:rPr lang="ja-JP" altLang="en-US" sz="2000" b="1" dirty="0">
                <a:latin typeface="+mj-ea"/>
                <a:ea typeface="+mj-ea"/>
                <a:sym typeface="Wingdings" pitchFamily="2" charset="2"/>
              </a:rPr>
              <a:t>［確認］を実行し、入力データにエラーがない事を確認</a:t>
            </a:r>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a:t>
            </a:r>
            <a:r>
              <a:rPr lang="ja-JP" altLang="en-US" sz="2000" dirty="0">
                <a:latin typeface="+mj-ea"/>
                <a:sym typeface="Wingdings" pitchFamily="2" charset="2"/>
              </a:rPr>
              <a:t></a:t>
            </a:r>
            <a:r>
              <a:rPr lang="ja-JP" altLang="en-US" sz="2000" b="1" dirty="0">
                <a:latin typeface="+mj-ea"/>
                <a:sym typeface="Wingdings" pitchFamily="2" charset="2"/>
              </a:rPr>
              <a:t>　エラーがある場合はデータを修正のうえ、再度［確認］を実行</a:t>
            </a:r>
            <a:endParaRPr lang="en-US" altLang="ja-JP" sz="2000" b="1" dirty="0">
              <a:latin typeface="+mj-ea"/>
              <a:sym typeface="Wingdings" pitchFamily="2" charset="2"/>
            </a:endParaRPr>
          </a:p>
          <a:p>
            <a:endParaRPr lang="en-US" altLang="ja-JP" sz="2000" b="1" dirty="0">
              <a:solidFill>
                <a:srgbClr val="FF0000"/>
              </a:solidFill>
              <a:latin typeface="+mn-ea"/>
              <a:ea typeface="+mn-ea"/>
              <a:sym typeface="Wingdings"/>
            </a:endParaRPr>
          </a:p>
          <a:p>
            <a:endParaRPr lang="en-US" altLang="ja-JP" sz="2000" b="1" dirty="0">
              <a:solidFill>
                <a:srgbClr val="FF0000"/>
              </a:solidFill>
              <a:latin typeface="+mn-ea"/>
              <a:ea typeface="+mn-ea"/>
              <a:sym typeface="Wingdings"/>
            </a:endParaRPr>
          </a:p>
          <a:p>
            <a:endParaRPr lang="en-US" altLang="ja-JP" sz="2000" b="1" dirty="0">
              <a:solidFill>
                <a:srgbClr val="FF0000"/>
              </a:solidFill>
              <a:latin typeface="+mn-ea"/>
              <a:ea typeface="+mn-ea"/>
              <a:sym typeface="Wingdings"/>
            </a:endParaRPr>
          </a:p>
          <a:p>
            <a:endParaRPr lang="en-US" altLang="ja-JP" sz="2000" b="1" dirty="0">
              <a:solidFill>
                <a:srgbClr val="FF0000"/>
              </a:solidFill>
              <a:latin typeface="+mn-ea"/>
              <a:ea typeface="+mn-ea"/>
              <a:sym typeface="Wingdings"/>
            </a:endParaRPr>
          </a:p>
          <a:p>
            <a:r>
              <a:rPr lang="ja-JP" altLang="en-US" sz="2400" b="1" dirty="0">
                <a:solidFill>
                  <a:srgbClr val="FF0000"/>
                </a:solidFill>
                <a:latin typeface="ＭＳ Ｐゴシック" panose="020B0600070205080204" pitchFamily="50" charset="-128"/>
                <a:sym typeface="Wingdings"/>
              </a:rPr>
              <a:t>　［注意点］</a:t>
            </a:r>
            <a:endParaRPr lang="en-US" altLang="ja-JP" sz="2400" b="1" dirty="0">
              <a:latin typeface="ＭＳ Ｐゴシック" panose="020B0600070205080204" pitchFamily="50" charset="-128"/>
              <a:sym typeface="Wingdings" pitchFamily="2" charset="2"/>
            </a:endParaRPr>
          </a:p>
          <a:p>
            <a:pPr algn="l"/>
            <a:r>
              <a:rPr kumimoji="1" lang="ja-JP" altLang="en-US" sz="2000" b="1" dirty="0">
                <a:latin typeface="ＭＳ Ｐゴシック" panose="020B0600070205080204" pitchFamily="50" charset="-128"/>
                <a:sym typeface="Wingdings" pitchFamily="2" charset="2"/>
              </a:rPr>
              <a:t>　　・</a:t>
            </a:r>
            <a:r>
              <a:rPr kumimoji="1" lang="ja-JP" altLang="en-US" sz="2000" dirty="0">
                <a:latin typeface="ＭＳ Ｐゴシック" panose="020B0600070205080204" pitchFamily="50" charset="-128"/>
              </a:rPr>
              <a:t>警告は、</a:t>
            </a:r>
            <a:r>
              <a:rPr lang="ja-JP" altLang="en-US" sz="2000" b="0" i="0" u="none" strike="noStrike" baseline="0" dirty="0">
                <a:solidFill>
                  <a:srgbClr val="000000"/>
                </a:solidFill>
                <a:latin typeface="ＭＳ Ｐゴシック" panose="020B0600070205080204" pitchFamily="50" charset="-128"/>
              </a:rPr>
              <a:t>規則を満たしていない可能性があります</a:t>
            </a:r>
            <a:endParaRPr lang="en-US" altLang="ja-JP" sz="2000" b="0" i="0" u="none" strike="noStrike" baseline="0" dirty="0">
              <a:solidFill>
                <a:srgbClr val="000000"/>
              </a:solidFill>
              <a:latin typeface="ＭＳ Ｐゴシック" panose="020B0600070205080204" pitchFamily="50" charset="-128"/>
            </a:endParaRPr>
          </a:p>
          <a:p>
            <a:pPr algn="l"/>
            <a:r>
              <a:rPr kumimoji="1" lang="ja-JP" altLang="en-US" sz="2000" dirty="0">
                <a:solidFill>
                  <a:srgbClr val="000000"/>
                </a:solidFill>
                <a:latin typeface="ＭＳ Ｐゴシック" panose="020B0600070205080204" pitchFamily="50" charset="-128"/>
              </a:rPr>
              <a:t>　　　メッセージを確認し、規則を満たしていない場合はデータを修正</a:t>
            </a:r>
            <a:endParaRPr lang="en-US" altLang="ja-JP" sz="2000" b="1" dirty="0">
              <a:latin typeface="ＭＳ Ｐゴシック" panose="020B0600070205080204" pitchFamily="50" charset="-128"/>
              <a:sym typeface="Wingdings" pitchFamily="2" charset="2"/>
            </a:endParaRPr>
          </a:p>
          <a:p>
            <a:endParaRPr lang="en-US" altLang="ja-JP" sz="2000" b="1" dirty="0">
              <a:latin typeface="+mj-ea"/>
              <a:sym typeface="Wingdings" pitchFamily="2" charset="2"/>
            </a:endParaRPr>
          </a:p>
        </p:txBody>
      </p:sp>
      <p:grpSp>
        <p:nvGrpSpPr>
          <p:cNvPr id="20" name="グループ化 19">
            <a:extLst>
              <a:ext uri="{FF2B5EF4-FFF2-40B4-BE49-F238E27FC236}">
                <a16:creationId xmlns:a16="http://schemas.microsoft.com/office/drawing/2014/main" id="{2110637D-3BCE-4A8D-8FC9-3A0C699DE718}"/>
              </a:ext>
            </a:extLst>
          </p:cNvPr>
          <p:cNvGrpSpPr/>
          <p:nvPr/>
        </p:nvGrpSpPr>
        <p:grpSpPr>
          <a:xfrm>
            <a:off x="1475656" y="2827970"/>
            <a:ext cx="1652690" cy="842321"/>
            <a:chOff x="971600" y="3018727"/>
            <a:chExt cx="2369742" cy="1288227"/>
          </a:xfrm>
        </p:grpSpPr>
        <p:pic>
          <p:nvPicPr>
            <p:cNvPr id="9" name="図 8">
              <a:extLst>
                <a:ext uri="{FF2B5EF4-FFF2-40B4-BE49-F238E27FC236}">
                  <a16:creationId xmlns:a16="http://schemas.microsoft.com/office/drawing/2014/main" id="{BBC7FDD1-9C1A-47DA-ABD0-F65BB4B414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1600" y="3068960"/>
              <a:ext cx="2369742" cy="1237994"/>
            </a:xfrm>
            <a:prstGeom prst="rect">
              <a:avLst/>
            </a:prstGeom>
          </p:spPr>
        </p:pic>
        <p:sp>
          <p:nvSpPr>
            <p:cNvPr id="13" name="角丸四角形 6">
              <a:extLst>
                <a:ext uri="{FF2B5EF4-FFF2-40B4-BE49-F238E27FC236}">
                  <a16:creationId xmlns:a16="http://schemas.microsoft.com/office/drawing/2014/main" id="{A0497F90-04F4-49FB-822D-309E68625606}"/>
                </a:ext>
              </a:extLst>
            </p:cNvPr>
            <p:cNvSpPr/>
            <p:nvPr/>
          </p:nvSpPr>
          <p:spPr>
            <a:xfrm>
              <a:off x="1650155" y="3018727"/>
              <a:ext cx="833613" cy="335631"/>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85EEC9AD-053D-4807-A9EA-74886FAD6240}"/>
              </a:ext>
            </a:extLst>
          </p:cNvPr>
          <p:cNvGrpSpPr/>
          <p:nvPr/>
        </p:nvGrpSpPr>
        <p:grpSpPr>
          <a:xfrm>
            <a:off x="3375700" y="2561414"/>
            <a:ext cx="1338743" cy="1253581"/>
            <a:chOff x="2873006" y="2636912"/>
            <a:chExt cx="2470002" cy="2332787"/>
          </a:xfrm>
        </p:grpSpPr>
        <p:pic>
          <p:nvPicPr>
            <p:cNvPr id="10" name="図 9">
              <a:extLst>
                <a:ext uri="{FF2B5EF4-FFF2-40B4-BE49-F238E27FC236}">
                  <a16:creationId xmlns:a16="http://schemas.microsoft.com/office/drawing/2014/main" id="{0A68FA0B-4B5C-453E-97A6-81415DAD4B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4736" y="2636912"/>
              <a:ext cx="2448272" cy="2332787"/>
            </a:xfrm>
            <a:prstGeom prst="rect">
              <a:avLst/>
            </a:prstGeom>
          </p:spPr>
        </p:pic>
        <p:sp>
          <p:nvSpPr>
            <p:cNvPr id="14" name="角丸四角形 6">
              <a:extLst>
                <a:ext uri="{FF2B5EF4-FFF2-40B4-BE49-F238E27FC236}">
                  <a16:creationId xmlns:a16="http://schemas.microsoft.com/office/drawing/2014/main" id="{DB6E1F8F-24AE-423E-9EDF-700010EA65ED}"/>
                </a:ext>
              </a:extLst>
            </p:cNvPr>
            <p:cNvSpPr/>
            <p:nvPr/>
          </p:nvSpPr>
          <p:spPr>
            <a:xfrm>
              <a:off x="2873006" y="3971323"/>
              <a:ext cx="833613" cy="335631"/>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69D3214D-0222-438A-A0D9-370C922930D6}"/>
              </a:ext>
            </a:extLst>
          </p:cNvPr>
          <p:cNvGrpSpPr/>
          <p:nvPr/>
        </p:nvGrpSpPr>
        <p:grpSpPr>
          <a:xfrm>
            <a:off x="5148064" y="2561414"/>
            <a:ext cx="2462004" cy="1080808"/>
            <a:chOff x="5634764" y="3906014"/>
            <a:chExt cx="3084625" cy="1224136"/>
          </a:xfrm>
        </p:grpSpPr>
        <p:pic>
          <p:nvPicPr>
            <p:cNvPr id="11" name="図 10">
              <a:extLst>
                <a:ext uri="{FF2B5EF4-FFF2-40B4-BE49-F238E27FC236}">
                  <a16:creationId xmlns:a16="http://schemas.microsoft.com/office/drawing/2014/main" id="{D7FC7ABF-44E5-4F43-8AE1-BA98EE7B86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2120" y="3906014"/>
              <a:ext cx="3067269" cy="1224136"/>
            </a:xfrm>
            <a:prstGeom prst="rect">
              <a:avLst/>
            </a:prstGeom>
          </p:spPr>
        </p:pic>
        <p:sp>
          <p:nvSpPr>
            <p:cNvPr id="15" name="角丸四角形 6">
              <a:extLst>
                <a:ext uri="{FF2B5EF4-FFF2-40B4-BE49-F238E27FC236}">
                  <a16:creationId xmlns:a16="http://schemas.microsoft.com/office/drawing/2014/main" id="{87E670DA-EF45-4A2F-9C97-40F6D83FF075}"/>
                </a:ext>
              </a:extLst>
            </p:cNvPr>
            <p:cNvSpPr/>
            <p:nvPr/>
          </p:nvSpPr>
          <p:spPr>
            <a:xfrm>
              <a:off x="5634764" y="4437112"/>
              <a:ext cx="2681652" cy="335631"/>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5D2B3A4D-8EB0-4734-A619-5F820A45A7A8}"/>
              </a:ext>
            </a:extLst>
          </p:cNvPr>
          <p:cNvGrpSpPr/>
          <p:nvPr/>
        </p:nvGrpSpPr>
        <p:grpSpPr>
          <a:xfrm>
            <a:off x="1496981" y="4387370"/>
            <a:ext cx="5107958" cy="1037590"/>
            <a:chOff x="1449272" y="5307714"/>
            <a:chExt cx="5398976" cy="1114199"/>
          </a:xfrm>
        </p:grpSpPr>
        <p:pic>
          <p:nvPicPr>
            <p:cNvPr id="16" name="図 15">
              <a:extLst>
                <a:ext uri="{FF2B5EF4-FFF2-40B4-BE49-F238E27FC236}">
                  <a16:creationId xmlns:a16="http://schemas.microsoft.com/office/drawing/2014/main" id="{1945B591-D58C-45CC-9B0F-3051599F3AF5}"/>
                </a:ext>
              </a:extLst>
            </p:cNvPr>
            <p:cNvPicPr>
              <a:picLocks noChangeAspect="1"/>
            </p:cNvPicPr>
            <p:nvPr/>
          </p:nvPicPr>
          <p:blipFill>
            <a:blip r:embed="rId5"/>
            <a:stretch>
              <a:fillRect/>
            </a:stretch>
          </p:blipFill>
          <p:spPr>
            <a:xfrm>
              <a:off x="1449272" y="5359235"/>
              <a:ext cx="5398976" cy="1062678"/>
            </a:xfrm>
            <a:prstGeom prst="rect">
              <a:avLst/>
            </a:prstGeom>
          </p:spPr>
        </p:pic>
        <p:sp>
          <p:nvSpPr>
            <p:cNvPr id="12" name="角丸四角形 6">
              <a:extLst>
                <a:ext uri="{FF2B5EF4-FFF2-40B4-BE49-F238E27FC236}">
                  <a16:creationId xmlns:a16="http://schemas.microsoft.com/office/drawing/2014/main" id="{CE0125BF-EEE9-402A-ABD2-B0F79977060E}"/>
                </a:ext>
              </a:extLst>
            </p:cNvPr>
            <p:cNvSpPr/>
            <p:nvPr/>
          </p:nvSpPr>
          <p:spPr>
            <a:xfrm>
              <a:off x="1700735" y="5914578"/>
              <a:ext cx="417945" cy="356353"/>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7351595D-D68C-471C-B43E-FB9F2235EBB0}"/>
                </a:ext>
              </a:extLst>
            </p:cNvPr>
            <p:cNvCxnSpPr>
              <a:cxnSpLocks/>
              <a:stCxn id="24" idx="1"/>
            </p:cNvCxnSpPr>
            <p:nvPr/>
          </p:nvCxnSpPr>
          <p:spPr>
            <a:xfrm flipH="1">
              <a:off x="2115464" y="5495039"/>
              <a:ext cx="723296" cy="431164"/>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4" name="角丸四角形 6">
              <a:extLst>
                <a:ext uri="{FF2B5EF4-FFF2-40B4-BE49-F238E27FC236}">
                  <a16:creationId xmlns:a16="http://schemas.microsoft.com/office/drawing/2014/main" id="{EF509A76-BF25-4A06-9650-03DEC991D6E8}"/>
                </a:ext>
              </a:extLst>
            </p:cNvPr>
            <p:cNvSpPr/>
            <p:nvPr/>
          </p:nvSpPr>
          <p:spPr>
            <a:xfrm>
              <a:off x="2838760" y="5307714"/>
              <a:ext cx="651288" cy="374650"/>
            </a:xfrm>
            <a:prstGeom prst="roundRect">
              <a:avLst>
                <a:gd name="adj" fmla="val 3783"/>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D3BCC613-D125-44C8-B405-F8C725EF5C28}"/>
              </a:ext>
            </a:extLst>
          </p:cNvPr>
          <p:cNvGrpSpPr/>
          <p:nvPr/>
        </p:nvGrpSpPr>
        <p:grpSpPr>
          <a:xfrm>
            <a:off x="7065716" y="4752186"/>
            <a:ext cx="824658" cy="561467"/>
            <a:chOff x="0" y="0"/>
            <a:chExt cx="824658" cy="561467"/>
          </a:xfrm>
        </p:grpSpPr>
        <p:grpSp>
          <p:nvGrpSpPr>
            <p:cNvPr id="23" name="グループ化 22">
              <a:extLst>
                <a:ext uri="{FF2B5EF4-FFF2-40B4-BE49-F238E27FC236}">
                  <a16:creationId xmlns:a16="http://schemas.microsoft.com/office/drawing/2014/main" id="{02E8B71A-0B48-4F6C-8F5E-5038CFB2886A}"/>
                </a:ext>
              </a:extLst>
            </p:cNvPr>
            <p:cNvGrpSpPr/>
            <p:nvPr/>
          </p:nvGrpSpPr>
          <p:grpSpPr>
            <a:xfrm>
              <a:off x="0" y="0"/>
              <a:ext cx="824658" cy="275717"/>
              <a:chOff x="0" y="0"/>
              <a:chExt cx="824658" cy="275717"/>
            </a:xfrm>
          </p:grpSpPr>
          <p:pic>
            <p:nvPicPr>
              <p:cNvPr id="29" name="図 28">
                <a:extLst>
                  <a:ext uri="{FF2B5EF4-FFF2-40B4-BE49-F238E27FC236}">
                    <a16:creationId xmlns:a16="http://schemas.microsoft.com/office/drawing/2014/main" id="{1945B591-D58C-45CC-9B0F-3051599F3A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9959"/>
                <a:ext cx="157975" cy="163550"/>
              </a:xfrm>
              <a:prstGeom prst="rect">
                <a:avLst/>
              </a:prstGeom>
            </p:spPr>
          </p:pic>
          <p:sp>
            <p:nvSpPr>
              <p:cNvPr id="30" name="テキスト ボックス 1">
                <a:extLst>
                  <a:ext uri="{FF2B5EF4-FFF2-40B4-BE49-F238E27FC236}">
                    <a16:creationId xmlns:a16="http://schemas.microsoft.com/office/drawing/2014/main" id="{4ACFD692-51F5-41EB-AB67-8E5F50F28566}"/>
                  </a:ext>
                </a:extLst>
              </p:cNvPr>
              <p:cNvSpPr txBox="1"/>
              <p:nvPr/>
            </p:nvSpPr>
            <p:spPr>
              <a:xfrm>
                <a:off x="75735" y="0"/>
                <a:ext cx="748923" cy="27571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00">
                    <a:latin typeface="HG丸ｺﾞｼｯｸM-PRO" panose="020F0600000000000000" pitchFamily="50" charset="-128"/>
                    <a:ea typeface="HG丸ｺﾞｼｯｸM-PRO" panose="020F0600000000000000" pitchFamily="50" charset="-128"/>
                  </a:rPr>
                  <a:t>：エラー</a:t>
                </a:r>
                <a:endParaRPr kumimoji="1" lang="en-US" altLang="ja-JP" sz="1100">
                  <a:latin typeface="HG丸ｺﾞｼｯｸM-PRO" panose="020F0600000000000000" pitchFamily="50" charset="-128"/>
                  <a:ea typeface="HG丸ｺﾞｼｯｸM-PRO" panose="020F0600000000000000" pitchFamily="50" charset="-128"/>
                </a:endParaRPr>
              </a:p>
            </p:txBody>
          </p:sp>
        </p:grpSp>
        <p:grpSp>
          <p:nvGrpSpPr>
            <p:cNvPr id="25" name="グループ化 24">
              <a:extLst>
                <a:ext uri="{FF2B5EF4-FFF2-40B4-BE49-F238E27FC236}">
                  <a16:creationId xmlns:a16="http://schemas.microsoft.com/office/drawing/2014/main" id="{CEF853ED-6CFD-4FCF-9DBC-0CFFEF177411}"/>
                </a:ext>
              </a:extLst>
            </p:cNvPr>
            <p:cNvGrpSpPr/>
            <p:nvPr/>
          </p:nvGrpSpPr>
          <p:grpSpPr>
            <a:xfrm>
              <a:off x="310" y="285750"/>
              <a:ext cx="683284" cy="275717"/>
              <a:chOff x="310" y="285750"/>
              <a:chExt cx="683284" cy="275717"/>
            </a:xfrm>
          </p:grpSpPr>
          <p:pic>
            <p:nvPicPr>
              <p:cNvPr id="26" name="図 25">
                <a:extLst>
                  <a:ext uri="{FF2B5EF4-FFF2-40B4-BE49-F238E27FC236}">
                    <a16:creationId xmlns:a16="http://schemas.microsoft.com/office/drawing/2014/main" id="{7CC4E2C2-449E-4D15-B851-776EA857EA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0" y="327877"/>
                <a:ext cx="170366" cy="157356"/>
              </a:xfrm>
              <a:prstGeom prst="rect">
                <a:avLst/>
              </a:prstGeom>
            </p:spPr>
          </p:pic>
          <p:sp>
            <p:nvSpPr>
              <p:cNvPr id="28" name="テキスト ボックス 18">
                <a:extLst>
                  <a:ext uri="{FF2B5EF4-FFF2-40B4-BE49-F238E27FC236}">
                    <a16:creationId xmlns:a16="http://schemas.microsoft.com/office/drawing/2014/main" id="{58E3DDE0-2865-41D5-A46E-791D9ABF5483}"/>
                  </a:ext>
                </a:extLst>
              </p:cNvPr>
              <p:cNvSpPr txBox="1"/>
              <p:nvPr/>
            </p:nvSpPr>
            <p:spPr>
              <a:xfrm>
                <a:off x="75735" y="285750"/>
                <a:ext cx="607859" cy="27571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00" dirty="0">
                    <a:latin typeface="HG丸ｺﾞｼｯｸM-PRO" panose="020F0600000000000000" pitchFamily="50" charset="-128"/>
                    <a:ea typeface="HG丸ｺﾞｼｯｸM-PRO" panose="020F0600000000000000" pitchFamily="50" charset="-128"/>
                  </a:rPr>
                  <a:t>：警告</a:t>
                </a:r>
                <a:endParaRPr kumimoji="1" lang="en-US" altLang="ja-JP" sz="1100" dirty="0">
                  <a:latin typeface="HG丸ｺﾞｼｯｸM-PRO" panose="020F0600000000000000" pitchFamily="50" charset="-128"/>
                  <a:ea typeface="HG丸ｺﾞｼｯｸM-PRO" panose="020F0600000000000000" pitchFamily="50" charset="-128"/>
                </a:endParaRPr>
              </a:p>
            </p:txBody>
          </p:sp>
        </p:grpSp>
      </p:grpSp>
    </p:spTree>
    <p:extLst>
      <p:ext uri="{BB962C8B-B14F-4D97-AF65-F5344CB8AC3E}">
        <p14:creationId xmlns:p14="http://schemas.microsoft.com/office/powerpoint/2010/main" val="8221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en-US" altLang="ja-JP" dirty="0"/>
              <a:t>14</a:t>
            </a:r>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３．データ提出時の注意ポイント</a:t>
            </a:r>
            <a:br>
              <a:rPr lang="en-US" altLang="ja-JP" b="1" dirty="0">
                <a:latin typeface="+mj-ea"/>
              </a:rPr>
            </a:br>
            <a:r>
              <a:rPr lang="ja-JP" altLang="en-US" b="1" dirty="0">
                <a:latin typeface="+mj-ea"/>
              </a:rPr>
              <a:t>　</a:t>
            </a:r>
            <a:r>
              <a:rPr lang="en-US" altLang="ja-JP" b="1" dirty="0">
                <a:latin typeface="+mj-ea"/>
              </a:rPr>
              <a:t>3-2.</a:t>
            </a:r>
            <a:r>
              <a:rPr lang="ja-JP" altLang="en-US" b="1" dirty="0">
                <a:latin typeface="+mj-ea"/>
              </a:rPr>
              <a:t>送信情報</a:t>
            </a:r>
            <a:endParaRPr kumimoji="1" lang="ja-JP" altLang="en-US" dirty="0"/>
          </a:p>
        </p:txBody>
      </p:sp>
      <p:sp>
        <p:nvSpPr>
          <p:cNvPr id="5" name="テキスト ボックス 4"/>
          <p:cNvSpPr txBox="1"/>
          <p:nvPr/>
        </p:nvSpPr>
        <p:spPr bwMode="auto">
          <a:xfrm>
            <a:off x="323528" y="1700808"/>
            <a:ext cx="8424936" cy="2658026"/>
          </a:xfrm>
          <a:prstGeom prst="rect">
            <a:avLst/>
          </a:prstGeom>
          <a:noFill/>
          <a:ln w="25400">
            <a:noFill/>
          </a:ln>
        </p:spPr>
        <p:txBody>
          <a:bodyPr wrap="square" lIns="72000" tIns="36000" rIns="72000" bIns="36000" rtlCol="0" anchor="t" anchorCtr="0">
            <a:spAutoFit/>
          </a:bodyPr>
          <a:lstStyle/>
          <a:p>
            <a:r>
              <a:rPr kumimoji="1" lang="ja-JP" altLang="en-US" sz="2000" dirty="0">
                <a:latin typeface="+mj-ea"/>
                <a:ea typeface="+mj-ea"/>
                <a:sym typeface="Wingdings" pitchFamily="2" charset="2"/>
              </a:rPr>
              <a:t>　</a:t>
            </a:r>
            <a:r>
              <a:rPr kumimoji="1" lang="ja-JP" altLang="en-US" sz="2400" dirty="0">
                <a:solidFill>
                  <a:srgbClr val="0000FF"/>
                </a:solidFill>
                <a:latin typeface="+mj-ea"/>
                <a:ea typeface="+mj-ea"/>
                <a:sym typeface="Wingdings" pitchFamily="2" charset="2"/>
              </a:rPr>
              <a:t>企業</a:t>
            </a:r>
            <a:r>
              <a:rPr kumimoji="1" lang="en-US" altLang="ja-JP" sz="2400" dirty="0">
                <a:solidFill>
                  <a:srgbClr val="0000FF"/>
                </a:solidFill>
                <a:latin typeface="+mj-ea"/>
                <a:ea typeface="+mj-ea"/>
                <a:sym typeface="Wingdings" pitchFamily="2" charset="2"/>
              </a:rPr>
              <a:t>(</a:t>
            </a:r>
            <a:r>
              <a:rPr lang="en-US" altLang="ja-JP" sz="2400" dirty="0">
                <a:solidFill>
                  <a:srgbClr val="0000FF"/>
                </a:solidFill>
                <a:latin typeface="+mj-ea"/>
                <a:ea typeface="+mj-ea"/>
                <a:sym typeface="Wingdings" pitchFamily="2" charset="2"/>
              </a:rPr>
              <a:t>IMDS</a:t>
            </a:r>
            <a:r>
              <a:rPr lang="ja-JP" altLang="en-US" sz="2400" dirty="0">
                <a:solidFill>
                  <a:srgbClr val="0000FF"/>
                </a:solidFill>
                <a:latin typeface="+mj-ea"/>
                <a:ea typeface="+mj-ea"/>
                <a:sym typeface="Wingdings" pitchFamily="2" charset="2"/>
              </a:rPr>
              <a:t>データ送信先</a:t>
            </a:r>
            <a:r>
              <a:rPr lang="en-US" altLang="ja-JP" sz="2400" dirty="0">
                <a:solidFill>
                  <a:srgbClr val="0000FF"/>
                </a:solidFill>
                <a:latin typeface="+mj-ea"/>
                <a:ea typeface="+mj-ea"/>
                <a:sym typeface="Wingdings" pitchFamily="2" charset="2"/>
              </a:rPr>
              <a:t>)</a:t>
            </a:r>
          </a:p>
          <a:p>
            <a:r>
              <a:rPr lang="ja-JP" altLang="en-US" sz="2000" dirty="0">
                <a:latin typeface="+mj-ea"/>
                <a:ea typeface="+mj-ea"/>
                <a:sym typeface="Wingdings" pitchFamily="2" charset="2"/>
              </a:rPr>
              <a:t>　　　</a:t>
            </a:r>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a:t>
            </a:r>
            <a:r>
              <a:rPr lang="ja-JP" altLang="en-US" sz="2000" dirty="0">
                <a:latin typeface="+mj-ea"/>
                <a:sym typeface="Wingdings" pitchFamily="2" charset="2"/>
              </a:rPr>
              <a:t>　</a:t>
            </a:r>
            <a:r>
              <a:rPr lang="ja-JP" altLang="en-US" sz="2000" b="1" dirty="0">
                <a:latin typeface="ＭＳ Ｐゴシック" panose="020B0600070205080204" pitchFamily="50" charset="-128"/>
                <a:sym typeface="Wingdings" pitchFamily="2" charset="2"/>
              </a:rPr>
              <a:t>企業ＩＤ：</a:t>
            </a:r>
            <a:r>
              <a:rPr lang="en-US" altLang="ja-JP" sz="2000" b="1" dirty="0">
                <a:latin typeface="ＭＳ Ｐゴシック" panose="020B0600070205080204" pitchFamily="50" charset="-128"/>
                <a:sym typeface="Wingdings" pitchFamily="2" charset="2"/>
              </a:rPr>
              <a:t>14573</a:t>
            </a:r>
            <a:r>
              <a:rPr lang="ja-JP" altLang="en-US" sz="2000" b="1" dirty="0">
                <a:latin typeface="ＭＳ Ｐゴシック" panose="020B0600070205080204" pitchFamily="50" charset="-128"/>
                <a:sym typeface="Wingdings" pitchFamily="2" charset="2"/>
              </a:rPr>
              <a:t>　　企業名：</a:t>
            </a:r>
            <a:r>
              <a:rPr lang="ja-JP" altLang="ja-JP" sz="2000" b="1" dirty="0">
                <a:latin typeface="ＭＳ Ｐゴシック" panose="020B0600070205080204" pitchFamily="50" charset="-128"/>
              </a:rPr>
              <a:t> </a:t>
            </a:r>
            <a:r>
              <a:rPr lang="en-US" altLang="ja-JP" sz="2000" b="1" dirty="0">
                <a:latin typeface="ＭＳ Ｐゴシック" panose="020B0600070205080204" pitchFamily="50" charset="-128"/>
              </a:rPr>
              <a:t>TOYODA GOSEI CO.,LTD</a:t>
            </a:r>
          </a:p>
          <a:p>
            <a:endParaRPr lang="en-US" altLang="ja-JP" sz="2000" dirty="0">
              <a:latin typeface="+mj-ea"/>
              <a:ea typeface="+mj-ea"/>
              <a:sym typeface="Wingdings"/>
            </a:endParaRPr>
          </a:p>
          <a:p>
            <a:endParaRPr lang="en-US" altLang="ja-JP" sz="2000" dirty="0">
              <a:latin typeface="+mj-ea"/>
              <a:ea typeface="+mj-ea"/>
              <a:sym typeface="Wingdings"/>
            </a:endParaRPr>
          </a:p>
          <a:p>
            <a:r>
              <a:rPr kumimoji="1" lang="ja-JP" altLang="en-US" sz="2400" dirty="0">
                <a:solidFill>
                  <a:srgbClr val="0000FF"/>
                </a:solidFill>
                <a:latin typeface="+mj-ea"/>
                <a:ea typeface="+mj-ea"/>
                <a:sym typeface="Wingdings" pitchFamily="2" charset="2"/>
              </a:rPr>
              <a:t>　サプライヤーコード</a:t>
            </a:r>
            <a:endParaRPr lang="en-US" altLang="ja-JP" sz="2400" dirty="0">
              <a:solidFill>
                <a:srgbClr val="0000FF"/>
              </a:solidFill>
              <a:latin typeface="+mj-ea"/>
              <a:ea typeface="+mj-ea"/>
              <a:sym typeface="Wingdings" pitchFamily="2" charset="2"/>
            </a:endParaRPr>
          </a:p>
          <a:p>
            <a:endParaRPr lang="en-US" altLang="ja-JP" sz="2000" dirty="0">
              <a:latin typeface="+mj-ea"/>
              <a:ea typeface="+mj-ea"/>
              <a:sym typeface="Wingdings"/>
            </a:endParaRPr>
          </a:p>
          <a:p>
            <a:r>
              <a:rPr lang="ja-JP" altLang="en-US" sz="2000" dirty="0">
                <a:latin typeface="+mj-ea"/>
                <a:ea typeface="+mj-ea"/>
                <a:sym typeface="Wingdings"/>
              </a:rPr>
              <a:t>　　　</a:t>
            </a:r>
            <a:r>
              <a:rPr lang="ja-JP" altLang="en-US" sz="2000" dirty="0">
                <a:latin typeface="+mj-ea"/>
                <a:sym typeface="Wingdings" pitchFamily="2" charset="2"/>
              </a:rPr>
              <a:t>　</a:t>
            </a:r>
            <a:r>
              <a:rPr lang="ja-JP" altLang="en-US" sz="2000" b="1" dirty="0">
                <a:latin typeface="+mj-ea"/>
                <a:ea typeface="+mj-ea"/>
                <a:sym typeface="Wingdings" pitchFamily="2" charset="2"/>
              </a:rPr>
              <a:t>サプライヤーコード：弊社と仕入先様とのコードを入力</a:t>
            </a:r>
            <a:endParaRPr lang="en-US" altLang="ja-JP" sz="2000" b="1" dirty="0">
              <a:latin typeface="+mj-ea"/>
              <a:ea typeface="+mj-ea"/>
              <a:sym typeface="Wingdings" pitchFamily="2" charset="2"/>
            </a:endParaRPr>
          </a:p>
        </p:txBody>
      </p:sp>
      <p:grpSp>
        <p:nvGrpSpPr>
          <p:cNvPr id="17" name="グループ化 16">
            <a:extLst>
              <a:ext uri="{FF2B5EF4-FFF2-40B4-BE49-F238E27FC236}">
                <a16:creationId xmlns:a16="http://schemas.microsoft.com/office/drawing/2014/main" id="{81AD50BE-BDFE-4035-9489-C750849FED49}"/>
              </a:ext>
            </a:extLst>
          </p:cNvPr>
          <p:cNvGrpSpPr/>
          <p:nvPr/>
        </p:nvGrpSpPr>
        <p:grpSpPr>
          <a:xfrm>
            <a:off x="4788024" y="4437112"/>
            <a:ext cx="3628301" cy="2019300"/>
            <a:chOff x="4788024" y="4437112"/>
            <a:chExt cx="3628301" cy="2019300"/>
          </a:xfrm>
        </p:grpSpPr>
        <p:grpSp>
          <p:nvGrpSpPr>
            <p:cNvPr id="12" name="グループ化 11">
              <a:extLst>
                <a:ext uri="{FF2B5EF4-FFF2-40B4-BE49-F238E27FC236}">
                  <a16:creationId xmlns:a16="http://schemas.microsoft.com/office/drawing/2014/main" id="{ABC15A8F-770A-4FEF-A60C-9B3D932EBA9C}"/>
                </a:ext>
              </a:extLst>
            </p:cNvPr>
            <p:cNvGrpSpPr/>
            <p:nvPr/>
          </p:nvGrpSpPr>
          <p:grpSpPr>
            <a:xfrm>
              <a:off x="4788024" y="4437112"/>
              <a:ext cx="3628301" cy="2019300"/>
              <a:chOff x="0" y="0"/>
              <a:chExt cx="3620280" cy="2028324"/>
            </a:xfrm>
          </p:grpSpPr>
          <p:pic>
            <p:nvPicPr>
              <p:cNvPr id="13" name="図 12">
                <a:extLst>
                  <a:ext uri="{FF2B5EF4-FFF2-40B4-BE49-F238E27FC236}">
                    <a16:creationId xmlns:a16="http://schemas.microsoft.com/office/drawing/2014/main" id="{BCAE1728-AA5F-425D-B02A-823703F269DA}"/>
                  </a:ext>
                </a:extLst>
              </p:cNvPr>
              <p:cNvPicPr>
                <a:picLocks noChangeAspect="1"/>
              </p:cNvPicPr>
              <p:nvPr/>
            </p:nvPicPr>
            <p:blipFill rotWithShape="1">
              <a:blip r:embed="rId2"/>
              <a:srcRect b="46140"/>
              <a:stretch/>
            </p:blipFill>
            <p:spPr>
              <a:xfrm>
                <a:off x="0" y="0"/>
                <a:ext cx="3620280" cy="2028324"/>
              </a:xfrm>
              <a:prstGeom prst="rect">
                <a:avLst/>
              </a:prstGeom>
            </p:spPr>
          </p:pic>
          <p:pic>
            <p:nvPicPr>
              <p:cNvPr id="14" name="図 13">
                <a:extLst>
                  <a:ext uri="{FF2B5EF4-FFF2-40B4-BE49-F238E27FC236}">
                    <a16:creationId xmlns:a16="http://schemas.microsoft.com/office/drawing/2014/main" id="{3B330857-BD98-4EBE-ACDD-AC9A2725CFE2}"/>
                  </a:ext>
                </a:extLst>
              </p:cNvPr>
              <p:cNvPicPr>
                <a:picLocks noChangeAspect="1"/>
              </p:cNvPicPr>
              <p:nvPr/>
            </p:nvPicPr>
            <p:blipFill>
              <a:blip r:embed="rId3"/>
              <a:stretch>
                <a:fillRect/>
              </a:stretch>
            </p:blipFill>
            <p:spPr>
              <a:xfrm>
                <a:off x="1167405" y="374317"/>
                <a:ext cx="1813754" cy="133642"/>
              </a:xfrm>
              <a:prstGeom prst="rect">
                <a:avLst/>
              </a:prstGeom>
            </p:spPr>
          </p:pic>
        </p:grpSp>
        <p:sp>
          <p:nvSpPr>
            <p:cNvPr id="15" name="角丸四角形 6">
              <a:extLst>
                <a:ext uri="{FF2B5EF4-FFF2-40B4-BE49-F238E27FC236}">
                  <a16:creationId xmlns:a16="http://schemas.microsoft.com/office/drawing/2014/main" id="{0025B902-549B-481B-886C-F856B55453B3}"/>
                </a:ext>
              </a:extLst>
            </p:cNvPr>
            <p:cNvSpPr/>
            <p:nvPr/>
          </p:nvSpPr>
          <p:spPr>
            <a:xfrm>
              <a:off x="5292080" y="5268586"/>
              <a:ext cx="2515670" cy="248542"/>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6">
              <a:extLst>
                <a:ext uri="{FF2B5EF4-FFF2-40B4-BE49-F238E27FC236}">
                  <a16:creationId xmlns:a16="http://schemas.microsoft.com/office/drawing/2014/main" id="{1E761A7A-A5FF-46B9-9A73-D70CD671BF0F}"/>
                </a:ext>
              </a:extLst>
            </p:cNvPr>
            <p:cNvSpPr/>
            <p:nvPr/>
          </p:nvSpPr>
          <p:spPr>
            <a:xfrm>
              <a:off x="5868144" y="4764635"/>
              <a:ext cx="1728192" cy="248542"/>
            </a:xfrm>
            <a:prstGeom prst="roundRect">
              <a:avLst>
                <a:gd name="adj" fmla="val 3783"/>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7265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24</a:t>
            </a:fld>
            <a:r>
              <a:rPr lang="ja-JP" altLang="en-US" dirty="0"/>
              <a:t>／</a:t>
            </a:r>
            <a:r>
              <a:rPr lang="en-US" altLang="ja-JP" dirty="0"/>
              <a:t>27</a:t>
            </a:r>
          </a:p>
        </p:txBody>
      </p:sp>
      <p:sp>
        <p:nvSpPr>
          <p:cNvPr id="15" name="テキスト ボックス 14"/>
          <p:cNvSpPr txBox="1"/>
          <p:nvPr/>
        </p:nvSpPr>
        <p:spPr bwMode="auto">
          <a:xfrm>
            <a:off x="611560" y="1268760"/>
            <a:ext cx="7992888" cy="4812462"/>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ea typeface="+mj-ea"/>
                <a:sym typeface="Wingdings" pitchFamily="2" charset="2"/>
              </a:rPr>
              <a:t>名称</a:t>
            </a:r>
            <a:r>
              <a:rPr lang="en-US" altLang="ja-JP" sz="2400" b="1" dirty="0">
                <a:solidFill>
                  <a:srgbClr val="0000FF"/>
                </a:solidFill>
                <a:latin typeface="+mj-ea"/>
                <a:ea typeface="+mj-ea"/>
                <a:sym typeface="Wingdings" pitchFamily="2" charset="2"/>
              </a:rPr>
              <a:t>(</a:t>
            </a:r>
            <a:r>
              <a:rPr lang="ja-JP" altLang="en-US" sz="2400" b="1" dirty="0">
                <a:solidFill>
                  <a:srgbClr val="0000FF"/>
                </a:solidFill>
                <a:latin typeface="+mj-ea"/>
                <a:ea typeface="+mj-ea"/>
                <a:sym typeface="Wingdings" pitchFamily="2" charset="2"/>
              </a:rPr>
              <a:t>納入部品名称</a:t>
            </a:r>
            <a:r>
              <a:rPr lang="en-US" altLang="ja-JP" sz="2400" b="1" dirty="0">
                <a:solidFill>
                  <a:srgbClr val="0000FF"/>
                </a:solidFill>
                <a:latin typeface="+mj-ea"/>
                <a:ea typeface="+mj-ea"/>
                <a:sym typeface="Wingdings" pitchFamily="2" charset="2"/>
              </a:rPr>
              <a:t>)</a:t>
            </a:r>
          </a:p>
          <a:p>
            <a:endParaRPr lang="en-US" altLang="ja-JP" sz="2000" dirty="0">
              <a:latin typeface="+mj-ea"/>
              <a:ea typeface="+mj-ea"/>
              <a:sym typeface="Wingdings" pitchFamily="2" charset="2"/>
            </a:endParaRPr>
          </a:p>
          <a:p>
            <a:r>
              <a:rPr lang="ja-JP" altLang="en-US" sz="2000" b="1" dirty="0">
                <a:latin typeface="+mn-ea"/>
                <a:ea typeface="+mn-ea"/>
                <a:sym typeface="Wingdings" pitchFamily="2" charset="2"/>
              </a:rPr>
              <a:t>　　図面・技術指示書</a:t>
            </a:r>
            <a:r>
              <a:rPr lang="en-US" altLang="ja-JP" sz="2000" b="1" dirty="0">
                <a:latin typeface="+mn-ea"/>
                <a:ea typeface="+mn-ea"/>
                <a:sym typeface="Wingdings" pitchFamily="2" charset="2"/>
              </a:rPr>
              <a:t>A</a:t>
            </a:r>
            <a:r>
              <a:rPr lang="ja-JP" altLang="en-US" sz="2000" b="1" dirty="0">
                <a:latin typeface="+mn-ea"/>
                <a:ea typeface="+mn-ea"/>
                <a:sym typeface="Wingdings" pitchFamily="2" charset="2"/>
              </a:rPr>
              <a:t>に記載されている品名を入力　</a:t>
            </a:r>
          </a:p>
          <a:p>
            <a:r>
              <a:rPr lang="ja-JP" altLang="en-US" sz="2000" b="1" dirty="0">
                <a:latin typeface="+mn-ea"/>
                <a:ea typeface="+mn-ea"/>
                <a:sym typeface="Wingdings" pitchFamily="2" charset="2"/>
              </a:rPr>
              <a:t>　　　　（記載位置は別紙</a:t>
            </a:r>
            <a:r>
              <a:rPr lang="en-US" altLang="ja-JP" sz="2000" b="1" dirty="0">
                <a:latin typeface="+mn-ea"/>
                <a:ea typeface="+mn-ea"/>
                <a:sym typeface="Wingdings" pitchFamily="2" charset="2"/>
              </a:rPr>
              <a:t>.1</a:t>
            </a:r>
            <a:r>
              <a:rPr lang="ja-JP" altLang="en-US" sz="2000" b="1" dirty="0">
                <a:latin typeface="+mn-ea"/>
                <a:ea typeface="+mn-ea"/>
                <a:sym typeface="Wingdings" pitchFamily="2" charset="2"/>
              </a:rPr>
              <a:t>参照）</a:t>
            </a:r>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endParaRPr lang="ja-JP" altLang="en-US" sz="2000" b="1" dirty="0">
              <a:latin typeface="+mn-ea"/>
              <a:ea typeface="+mn-ea"/>
              <a:sym typeface="Wingdings" pitchFamily="2" charset="2"/>
            </a:endParaRPr>
          </a:p>
          <a:p>
            <a:r>
              <a:rPr lang="ja-JP" altLang="en-US" sz="2400" b="1" dirty="0">
                <a:latin typeface="+mn-ea"/>
                <a:ea typeface="+mn-ea"/>
                <a:sym typeface="Wingdings" pitchFamily="2" charset="2"/>
              </a:rPr>
              <a:t>　</a:t>
            </a:r>
            <a:r>
              <a:rPr lang="ja-JP" altLang="en-US" sz="2400" b="1" dirty="0">
                <a:solidFill>
                  <a:srgbClr val="FF0000"/>
                </a:solidFill>
                <a:latin typeface="+mn-ea"/>
                <a:ea typeface="+mn-ea"/>
                <a:sym typeface="Wingdings" pitchFamily="2" charset="2"/>
              </a:rPr>
              <a:t>［注意点］</a:t>
            </a:r>
            <a:endParaRPr lang="en-US" altLang="ja-JP" sz="2400" b="1" dirty="0">
              <a:solidFill>
                <a:srgbClr val="FF0000"/>
              </a:solidFill>
              <a:latin typeface="+mn-ea"/>
              <a:ea typeface="+mn-ea"/>
              <a:sym typeface="Wingdings" pitchFamily="2" charset="2"/>
            </a:endParaRPr>
          </a:p>
          <a:p>
            <a:r>
              <a:rPr lang="ja-JP" altLang="en-US" sz="2000" b="1" dirty="0">
                <a:latin typeface="+mn-ea"/>
                <a:ea typeface="+mn-ea"/>
                <a:sym typeface="Wingdings" pitchFamily="2" charset="2"/>
              </a:rPr>
              <a:t>　　　・図面と技術指示書</a:t>
            </a:r>
            <a:r>
              <a:rPr lang="en-US" altLang="ja-JP" sz="2000" b="1" dirty="0">
                <a:latin typeface="+mn-ea"/>
                <a:ea typeface="+mn-ea"/>
                <a:sym typeface="Wingdings" pitchFamily="2" charset="2"/>
              </a:rPr>
              <a:t>A</a:t>
            </a:r>
            <a:r>
              <a:rPr lang="ja-JP" altLang="en-US" sz="2000" b="1" dirty="0">
                <a:latin typeface="+mn-ea"/>
                <a:ea typeface="+mn-ea"/>
                <a:sym typeface="Wingdings" pitchFamily="2" charset="2"/>
              </a:rPr>
              <a:t>が異なる場合、図面の品名を入力</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a:t>
            </a:r>
          </a:p>
          <a:p>
            <a:r>
              <a:rPr lang="ja-JP" altLang="en-US" sz="2000" b="1" dirty="0">
                <a:latin typeface="+mn-ea"/>
                <a:ea typeface="+mn-ea"/>
                <a:sym typeface="Wingdings" pitchFamily="2" charset="2"/>
              </a:rPr>
              <a:t>　　　・「</a:t>
            </a:r>
            <a:r>
              <a:rPr lang="en-US" altLang="ja-JP" sz="2000" b="1" dirty="0">
                <a:latin typeface="+mn-ea"/>
                <a:ea typeface="+mn-ea"/>
                <a:sym typeface="Wingdings" pitchFamily="2" charset="2"/>
              </a:rPr>
              <a:t>,</a:t>
            </a:r>
            <a:r>
              <a:rPr lang="ja-JP" altLang="en-US" sz="2000" b="1" dirty="0">
                <a:latin typeface="+mn-ea"/>
                <a:ea typeface="+mn-ea"/>
                <a:sym typeface="Wingdings" pitchFamily="2" charset="2"/>
              </a:rPr>
              <a:t>（カンマ）」「　（半角スペース）」</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等も正確に入力</a:t>
            </a:r>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・納入部品はコンポーネントで</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入力する</a:t>
            </a:r>
          </a:p>
        </p:txBody>
      </p:sp>
      <p:sp>
        <p:nvSpPr>
          <p:cNvPr id="4" name="タイトル 3"/>
          <p:cNvSpPr>
            <a:spLocks noGrp="1"/>
          </p:cNvSpPr>
          <p:nvPr>
            <p:ph type="title"/>
          </p:nvPr>
        </p:nvSpPr>
        <p:spPr/>
        <p:txBody>
          <a:bodyPr/>
          <a:lstStyle/>
          <a:p>
            <a:r>
              <a:rPr lang="ja-JP" altLang="en-US" b="1" dirty="0">
                <a:latin typeface="+mj-ea"/>
              </a:rPr>
              <a:t>３．データ提出時の注意ポイント</a:t>
            </a:r>
            <a:br>
              <a:rPr lang="en-US" altLang="ja-JP" b="1" dirty="0">
                <a:latin typeface="+mj-ea"/>
              </a:rPr>
            </a:br>
            <a:r>
              <a:rPr lang="ja-JP" altLang="en-US" b="1" dirty="0">
                <a:latin typeface="+mj-ea"/>
              </a:rPr>
              <a:t>　</a:t>
            </a:r>
            <a:r>
              <a:rPr lang="en-US" altLang="ja-JP" b="1" dirty="0">
                <a:latin typeface="+mj-ea"/>
              </a:rPr>
              <a:t>3-2.</a:t>
            </a:r>
            <a:r>
              <a:rPr lang="ja-JP" altLang="en-US" b="1" dirty="0">
                <a:latin typeface="+mj-ea"/>
              </a:rPr>
              <a:t>送信情報</a:t>
            </a:r>
            <a:endParaRPr kumimoji="1" lang="ja-JP" altLang="en-US" dirty="0"/>
          </a:p>
        </p:txBody>
      </p:sp>
      <p:grpSp>
        <p:nvGrpSpPr>
          <p:cNvPr id="3" name="グループ化 2">
            <a:extLst>
              <a:ext uri="{FF2B5EF4-FFF2-40B4-BE49-F238E27FC236}">
                <a16:creationId xmlns:a16="http://schemas.microsoft.com/office/drawing/2014/main" id="{863CFCB0-2955-4D6A-B8C7-301B558B417D}"/>
              </a:ext>
            </a:extLst>
          </p:cNvPr>
          <p:cNvGrpSpPr/>
          <p:nvPr/>
        </p:nvGrpSpPr>
        <p:grpSpPr>
          <a:xfrm>
            <a:off x="4904139" y="4435245"/>
            <a:ext cx="3628301" cy="2019300"/>
            <a:chOff x="4788024" y="4437112"/>
            <a:chExt cx="3628301" cy="2019300"/>
          </a:xfrm>
        </p:grpSpPr>
        <p:grpSp>
          <p:nvGrpSpPr>
            <p:cNvPr id="16" name="グループ化 15">
              <a:extLst>
                <a:ext uri="{FF2B5EF4-FFF2-40B4-BE49-F238E27FC236}">
                  <a16:creationId xmlns:a16="http://schemas.microsoft.com/office/drawing/2014/main" id="{B26C6669-2F00-4C9C-B210-993D88793A00}"/>
                </a:ext>
              </a:extLst>
            </p:cNvPr>
            <p:cNvGrpSpPr/>
            <p:nvPr/>
          </p:nvGrpSpPr>
          <p:grpSpPr>
            <a:xfrm>
              <a:off x="4788024" y="4437112"/>
              <a:ext cx="3628301" cy="2019300"/>
              <a:chOff x="0" y="0"/>
              <a:chExt cx="3620280" cy="2028324"/>
            </a:xfrm>
          </p:grpSpPr>
          <p:pic>
            <p:nvPicPr>
              <p:cNvPr id="19" name="図 18">
                <a:extLst>
                  <a:ext uri="{FF2B5EF4-FFF2-40B4-BE49-F238E27FC236}">
                    <a16:creationId xmlns:a16="http://schemas.microsoft.com/office/drawing/2014/main" id="{D7F43EC5-9253-4B0B-8649-B1ED7FE7459F}"/>
                  </a:ext>
                </a:extLst>
              </p:cNvPr>
              <p:cNvPicPr>
                <a:picLocks noChangeAspect="1"/>
              </p:cNvPicPr>
              <p:nvPr/>
            </p:nvPicPr>
            <p:blipFill rotWithShape="1">
              <a:blip r:embed="rId2"/>
              <a:srcRect b="46140"/>
              <a:stretch/>
            </p:blipFill>
            <p:spPr>
              <a:xfrm>
                <a:off x="0" y="0"/>
                <a:ext cx="3620280" cy="2028324"/>
              </a:xfrm>
              <a:prstGeom prst="rect">
                <a:avLst/>
              </a:prstGeom>
            </p:spPr>
          </p:pic>
          <p:pic>
            <p:nvPicPr>
              <p:cNvPr id="20" name="図 19">
                <a:extLst>
                  <a:ext uri="{FF2B5EF4-FFF2-40B4-BE49-F238E27FC236}">
                    <a16:creationId xmlns:a16="http://schemas.microsoft.com/office/drawing/2014/main" id="{FE6D40BE-B164-4DF5-BF16-10B96D424E55}"/>
                  </a:ext>
                </a:extLst>
              </p:cNvPr>
              <p:cNvPicPr>
                <a:picLocks noChangeAspect="1"/>
              </p:cNvPicPr>
              <p:nvPr/>
            </p:nvPicPr>
            <p:blipFill>
              <a:blip r:embed="rId3"/>
              <a:stretch>
                <a:fillRect/>
              </a:stretch>
            </p:blipFill>
            <p:spPr>
              <a:xfrm>
                <a:off x="1167405" y="374317"/>
                <a:ext cx="1813754" cy="133642"/>
              </a:xfrm>
              <a:prstGeom prst="rect">
                <a:avLst/>
              </a:prstGeom>
            </p:spPr>
          </p:pic>
        </p:grpSp>
        <p:sp>
          <p:nvSpPr>
            <p:cNvPr id="17" name="角丸四角形 6">
              <a:extLst>
                <a:ext uri="{FF2B5EF4-FFF2-40B4-BE49-F238E27FC236}">
                  <a16:creationId xmlns:a16="http://schemas.microsoft.com/office/drawing/2014/main" id="{844265AA-87CC-4F88-8EBC-F7950D230FE0}"/>
                </a:ext>
              </a:extLst>
            </p:cNvPr>
            <p:cNvSpPr/>
            <p:nvPr/>
          </p:nvSpPr>
          <p:spPr>
            <a:xfrm>
              <a:off x="5796136" y="5445224"/>
              <a:ext cx="2011614" cy="288032"/>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6">
            <a:extLst>
              <a:ext uri="{FF2B5EF4-FFF2-40B4-BE49-F238E27FC236}">
                <a16:creationId xmlns:a16="http://schemas.microsoft.com/office/drawing/2014/main" id="{9E43FA01-6733-4CC3-83B7-B1AF2710EE66}"/>
              </a:ext>
            </a:extLst>
          </p:cNvPr>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
        <p:nvSpPr>
          <p:cNvPr id="22" name="円/楕円 9">
            <a:extLst>
              <a:ext uri="{FF2B5EF4-FFF2-40B4-BE49-F238E27FC236}">
                <a16:creationId xmlns:a16="http://schemas.microsoft.com/office/drawing/2014/main" id="{C5F8CFDC-972F-43EB-BF3A-A193EC46F526}"/>
              </a:ext>
            </a:extLst>
          </p:cNvPr>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12" name="角丸四角形 2">
            <a:extLst>
              <a:ext uri="{FF2B5EF4-FFF2-40B4-BE49-F238E27FC236}">
                <a16:creationId xmlns:a16="http://schemas.microsoft.com/office/drawing/2014/main" id="{38B91CBC-D2EA-43E9-B961-8350F3EA8C29}"/>
              </a:ext>
            </a:extLst>
          </p:cNvPr>
          <p:cNvSpPr/>
          <p:nvPr/>
        </p:nvSpPr>
        <p:spPr>
          <a:xfrm>
            <a:off x="1043608" y="2809912"/>
            <a:ext cx="4392157" cy="25904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j-ea"/>
                <a:ea typeface="+mj-ea"/>
              </a:rPr>
              <a:t>IMDS Recommendation  001 </a:t>
            </a:r>
            <a:r>
              <a:rPr lang="ja-JP" altLang="en-US" sz="1400" b="1" dirty="0">
                <a:latin typeface="+mj-ea"/>
                <a:ea typeface="+mj-ea"/>
              </a:rPr>
              <a:t>記載事項 </a:t>
            </a:r>
            <a:r>
              <a:rPr lang="en-US" altLang="ja-JP" sz="1400" b="1" dirty="0">
                <a:latin typeface="+mj-ea"/>
                <a:ea typeface="+mj-ea"/>
              </a:rPr>
              <a:t>[</a:t>
            </a:r>
            <a:r>
              <a:rPr lang="ja-JP" altLang="en-US" sz="1400" b="1" dirty="0">
                <a:latin typeface="+mj-ea"/>
                <a:ea typeface="+mj-ea"/>
              </a:rPr>
              <a:t>規則 </a:t>
            </a:r>
            <a:r>
              <a:rPr lang="en-US" altLang="ja-JP" sz="1400" b="1" dirty="0">
                <a:latin typeface="+mj-ea"/>
                <a:ea typeface="+mj-ea"/>
              </a:rPr>
              <a:t>4.2.1.C]</a:t>
            </a:r>
            <a:endParaRPr kumimoji="1" lang="ja-JP" altLang="en-US" sz="1400" b="1" dirty="0">
              <a:latin typeface="+mj-ea"/>
              <a:ea typeface="+mj-ea"/>
            </a:endParaRPr>
          </a:p>
        </p:txBody>
      </p:sp>
    </p:spTree>
    <p:extLst>
      <p:ext uri="{BB962C8B-B14F-4D97-AF65-F5344CB8AC3E}">
        <p14:creationId xmlns:p14="http://schemas.microsoft.com/office/powerpoint/2010/main" val="199069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bwMode="auto">
          <a:xfrm>
            <a:off x="611560" y="1268760"/>
            <a:ext cx="7992888" cy="4473908"/>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ea typeface="+mj-ea"/>
                <a:sym typeface="Wingdings" pitchFamily="2" charset="2"/>
              </a:rPr>
              <a:t>部品番号</a:t>
            </a:r>
            <a:r>
              <a:rPr lang="en-US" altLang="ja-JP" sz="2400" b="1" dirty="0">
                <a:solidFill>
                  <a:srgbClr val="0000FF"/>
                </a:solidFill>
                <a:latin typeface="+mj-ea"/>
                <a:ea typeface="+mj-ea"/>
                <a:sym typeface="Wingdings" pitchFamily="2" charset="2"/>
              </a:rPr>
              <a:t>(</a:t>
            </a:r>
            <a:r>
              <a:rPr lang="ja-JP" altLang="en-US" sz="2400" b="1" dirty="0">
                <a:solidFill>
                  <a:srgbClr val="0000FF"/>
                </a:solidFill>
                <a:latin typeface="+mj-ea"/>
                <a:ea typeface="+mj-ea"/>
                <a:sym typeface="Wingdings" pitchFamily="2" charset="2"/>
              </a:rPr>
              <a:t>納入部品番号</a:t>
            </a:r>
            <a:r>
              <a:rPr lang="en-US" altLang="ja-JP" sz="2400" b="1" dirty="0">
                <a:solidFill>
                  <a:srgbClr val="0000FF"/>
                </a:solidFill>
                <a:latin typeface="+mj-ea"/>
                <a:ea typeface="+mj-ea"/>
                <a:sym typeface="Wingdings" pitchFamily="2" charset="2"/>
              </a:rPr>
              <a:t>)</a:t>
            </a:r>
          </a:p>
          <a:p>
            <a:endParaRPr lang="en-US" altLang="ja-JP" sz="2000" dirty="0">
              <a:latin typeface="+mj-ea"/>
              <a:ea typeface="+mj-ea"/>
              <a:sym typeface="Wingdings" pitchFamily="2" charset="2"/>
            </a:endParaRPr>
          </a:p>
          <a:p>
            <a:r>
              <a:rPr lang="ja-JP" altLang="en-US" sz="2000" b="1" dirty="0">
                <a:latin typeface="+mn-ea"/>
                <a:ea typeface="+mn-ea"/>
                <a:sym typeface="Wingdings" pitchFamily="2" charset="2"/>
              </a:rPr>
              <a:t>　　図面、技術指示書</a:t>
            </a:r>
            <a:r>
              <a:rPr lang="en-US" altLang="ja-JP" sz="2000" b="1" dirty="0">
                <a:latin typeface="+mn-ea"/>
                <a:ea typeface="+mn-ea"/>
                <a:sym typeface="Wingdings" pitchFamily="2" charset="2"/>
              </a:rPr>
              <a:t>A</a:t>
            </a:r>
            <a:r>
              <a:rPr lang="ja-JP" altLang="en-US" sz="2000" b="1" dirty="0">
                <a:latin typeface="+mn-ea"/>
                <a:ea typeface="+mn-ea"/>
                <a:sym typeface="Wingdings" pitchFamily="2" charset="2"/>
              </a:rPr>
              <a:t>に記載されている</a:t>
            </a:r>
            <a:r>
              <a:rPr lang="en-US" altLang="ja-JP" sz="2000" b="1" dirty="0">
                <a:latin typeface="+mn-ea"/>
                <a:ea typeface="+mn-ea"/>
                <a:sym typeface="Wingdings" pitchFamily="2" charset="2"/>
              </a:rPr>
              <a:t>TG</a:t>
            </a:r>
            <a:r>
              <a:rPr lang="ja-JP" altLang="en-US" sz="2000" b="1" dirty="0">
                <a:latin typeface="+mn-ea"/>
                <a:ea typeface="+mn-ea"/>
                <a:sym typeface="Wingdings" pitchFamily="2" charset="2"/>
              </a:rPr>
              <a:t>社内品番を</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a:t>
            </a:r>
            <a:r>
              <a:rPr lang="en-US" altLang="ja-JP" sz="2000" b="1" dirty="0">
                <a:latin typeface="+mn-ea"/>
                <a:ea typeface="+mn-ea"/>
                <a:sym typeface="Wingdings" pitchFamily="2" charset="2"/>
              </a:rPr>
              <a:t>14</a:t>
            </a:r>
            <a:r>
              <a:rPr lang="ja-JP" altLang="en-US" sz="2000" b="1" dirty="0">
                <a:latin typeface="+mn-ea"/>
                <a:ea typeface="+mn-ea"/>
                <a:sym typeface="Wingdings" pitchFamily="2" charset="2"/>
              </a:rPr>
              <a:t>桁（例：</a:t>
            </a:r>
            <a:r>
              <a:rPr lang="en-US" altLang="ja-JP" sz="2000" b="1" dirty="0">
                <a:latin typeface="+mn-ea"/>
                <a:ea typeface="+mn-ea"/>
                <a:sym typeface="Wingdings" pitchFamily="2" charset="2"/>
              </a:rPr>
              <a:t>11111-22222-A000</a:t>
            </a:r>
            <a:r>
              <a:rPr lang="ja-JP" altLang="en-US" sz="2000" b="1" dirty="0">
                <a:latin typeface="+mn-ea"/>
                <a:ea typeface="+mn-ea"/>
                <a:sym typeface="Wingdings" pitchFamily="2" charset="2"/>
              </a:rPr>
              <a:t>）で入力　（記載位置は別紙</a:t>
            </a:r>
            <a:r>
              <a:rPr lang="en-US" altLang="ja-JP" sz="2000" b="1" dirty="0">
                <a:latin typeface="+mn-ea"/>
                <a:ea typeface="+mn-ea"/>
                <a:sym typeface="Wingdings" pitchFamily="2" charset="2"/>
              </a:rPr>
              <a:t>.2</a:t>
            </a:r>
            <a:r>
              <a:rPr lang="ja-JP" altLang="en-US" sz="2000" b="1" dirty="0">
                <a:latin typeface="+mn-ea"/>
                <a:ea typeface="+mn-ea"/>
                <a:sym typeface="Wingdings" pitchFamily="2" charset="2"/>
              </a:rPr>
              <a:t>参照）</a:t>
            </a:r>
          </a:p>
          <a:p>
            <a:endParaRPr lang="ja-JP" altLang="en-US" sz="2000" b="1" dirty="0">
              <a:latin typeface="+mn-ea"/>
              <a:ea typeface="+mn-ea"/>
              <a:sym typeface="Wingdings" pitchFamily="2" charset="2"/>
            </a:endParaRPr>
          </a:p>
          <a:p>
            <a:r>
              <a:rPr lang="ja-JP" altLang="en-US" sz="2400" b="1" dirty="0">
                <a:latin typeface="+mn-ea"/>
                <a:ea typeface="+mn-ea"/>
                <a:sym typeface="Wingdings" pitchFamily="2" charset="2"/>
              </a:rPr>
              <a:t>　</a:t>
            </a:r>
            <a:r>
              <a:rPr lang="ja-JP" altLang="en-US" sz="2400" b="1" dirty="0">
                <a:solidFill>
                  <a:srgbClr val="FF0000"/>
                </a:solidFill>
                <a:latin typeface="+mn-ea"/>
                <a:ea typeface="+mn-ea"/>
                <a:sym typeface="Wingdings" pitchFamily="2" charset="2"/>
              </a:rPr>
              <a:t>［注意点］</a:t>
            </a:r>
            <a:endParaRPr lang="en-US" altLang="ja-JP" sz="2400" b="1" dirty="0">
              <a:solidFill>
                <a:srgbClr val="FF0000"/>
              </a:solidFill>
              <a:latin typeface="+mn-ea"/>
              <a:ea typeface="+mn-ea"/>
              <a:sym typeface="Wingdings" pitchFamily="2" charset="2"/>
            </a:endParaRPr>
          </a:p>
          <a:p>
            <a:r>
              <a:rPr lang="ja-JP" altLang="en-US" sz="2000" b="1" dirty="0">
                <a:latin typeface="+mn-ea"/>
                <a:ea typeface="+mn-ea"/>
                <a:sym typeface="Wingdings" pitchFamily="2" charset="2"/>
              </a:rPr>
              <a:t>　　　・</a:t>
            </a:r>
            <a:r>
              <a:rPr lang="en-US" altLang="ja-JP" sz="2000" b="1" dirty="0">
                <a:latin typeface="+mn-ea"/>
                <a:ea typeface="+mn-ea"/>
                <a:sym typeface="Wingdings" pitchFamily="2" charset="2"/>
              </a:rPr>
              <a:t>6-</a:t>
            </a:r>
            <a:r>
              <a:rPr lang="ja-JP" altLang="en-US" sz="2000" b="1" dirty="0">
                <a:latin typeface="+mn-ea"/>
                <a:ea typeface="+mn-ea"/>
                <a:sym typeface="Wingdings" pitchFamily="2" charset="2"/>
              </a:rPr>
              <a:t>、</a:t>
            </a:r>
            <a:r>
              <a:rPr lang="en-US" altLang="ja-JP" sz="2000" b="1" dirty="0">
                <a:latin typeface="+mn-ea"/>
                <a:ea typeface="+mn-ea"/>
                <a:sym typeface="Wingdings" pitchFamily="2" charset="2"/>
              </a:rPr>
              <a:t>7-</a:t>
            </a:r>
            <a:r>
              <a:rPr lang="ja-JP" altLang="en-US" sz="2000" b="1" dirty="0">
                <a:latin typeface="+mn-ea"/>
                <a:ea typeface="+mn-ea"/>
                <a:sym typeface="Wingdings" pitchFamily="2" charset="2"/>
              </a:rPr>
              <a:t>、</a:t>
            </a:r>
            <a:r>
              <a:rPr lang="en-US" altLang="ja-JP" sz="2000" b="1" dirty="0">
                <a:latin typeface="+mn-ea"/>
                <a:ea typeface="+mn-ea"/>
                <a:sym typeface="Wingdings" pitchFamily="2" charset="2"/>
              </a:rPr>
              <a:t>9-</a:t>
            </a:r>
            <a:r>
              <a:rPr lang="ja-JP" altLang="en-US" sz="2000" b="1" dirty="0">
                <a:latin typeface="+mn-ea"/>
                <a:ea typeface="+mn-ea"/>
                <a:sym typeface="Wingdings" pitchFamily="2" charset="2"/>
              </a:rPr>
              <a:t>等、</a:t>
            </a:r>
            <a:r>
              <a:rPr lang="en-US" altLang="ja-JP" sz="2000" b="1" dirty="0">
                <a:latin typeface="+mn-ea"/>
                <a:ea typeface="+mn-ea"/>
                <a:sym typeface="Wingdings" pitchFamily="2" charset="2"/>
              </a:rPr>
              <a:t>5</a:t>
            </a:r>
            <a:r>
              <a:rPr lang="ja-JP" altLang="en-US" sz="2000" b="1" dirty="0">
                <a:latin typeface="+mn-ea"/>
                <a:ea typeface="+mn-ea"/>
                <a:sym typeface="Wingdings" pitchFamily="2" charset="2"/>
              </a:rPr>
              <a:t>桁の前にある</a:t>
            </a:r>
            <a:r>
              <a:rPr lang="en-US" altLang="ja-JP" sz="2000" b="1" dirty="0">
                <a:latin typeface="+mn-ea"/>
                <a:ea typeface="+mn-ea"/>
                <a:sym typeface="Wingdings" pitchFamily="2" charset="2"/>
              </a:rPr>
              <a:t>1</a:t>
            </a:r>
            <a:r>
              <a:rPr lang="ja-JP" altLang="en-US" sz="2000" b="1" dirty="0">
                <a:latin typeface="+mn-ea"/>
                <a:ea typeface="+mn-ea"/>
                <a:sym typeface="Wingdings" pitchFamily="2" charset="2"/>
              </a:rPr>
              <a:t>桁のコードは入力しない</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a:t>
            </a:r>
          </a:p>
          <a:p>
            <a:r>
              <a:rPr lang="ja-JP" altLang="en-US" sz="2000" b="1" dirty="0">
                <a:latin typeface="+mn-ea"/>
                <a:ea typeface="+mn-ea"/>
                <a:sym typeface="Wingdings" pitchFamily="2" charset="2"/>
              </a:rPr>
              <a:t>　　　・図面、技術指示書</a:t>
            </a:r>
            <a:r>
              <a:rPr lang="en-US" altLang="ja-JP" sz="2000" b="1" dirty="0">
                <a:latin typeface="+mn-ea"/>
                <a:ea typeface="+mn-ea"/>
                <a:sym typeface="Wingdings" pitchFamily="2" charset="2"/>
              </a:rPr>
              <a:t>A</a:t>
            </a:r>
            <a:r>
              <a:rPr lang="ja-JP" altLang="en-US" sz="2000" b="1" dirty="0">
                <a:latin typeface="+mn-ea"/>
                <a:ea typeface="+mn-ea"/>
                <a:sym typeface="Wingdings" pitchFamily="2" charset="2"/>
              </a:rPr>
              <a:t>に記載の</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社内品番の桁数が省略され</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ている場合、別紙</a:t>
            </a:r>
            <a:r>
              <a:rPr lang="en-US" altLang="ja-JP" sz="2000" b="1" dirty="0">
                <a:latin typeface="+mn-ea"/>
                <a:ea typeface="+mn-ea"/>
                <a:sym typeface="Wingdings" pitchFamily="2" charset="2"/>
              </a:rPr>
              <a:t>.3</a:t>
            </a:r>
            <a:r>
              <a:rPr lang="ja-JP" altLang="en-US" sz="2000" b="1" dirty="0">
                <a:latin typeface="+mn-ea"/>
                <a:ea typeface="+mn-ea"/>
                <a:sym typeface="Wingdings" pitchFamily="2" charset="2"/>
              </a:rPr>
              <a:t>の方法で</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品番を変換</a:t>
            </a:r>
          </a:p>
          <a:p>
            <a:endParaRPr lang="en-US" altLang="ja-JP" sz="2000" b="1" dirty="0">
              <a:latin typeface="+mn-ea"/>
              <a:ea typeface="+mn-ea"/>
              <a:sym typeface="Wingdings" pitchFamily="2" charset="2"/>
            </a:endParaRPr>
          </a:p>
          <a:p>
            <a:endParaRPr lang="en-US" altLang="ja-JP" b="1" dirty="0">
              <a:latin typeface="+mn-ea"/>
              <a:ea typeface="+mn-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25</a:t>
            </a:fld>
            <a:r>
              <a:rPr lang="ja-JP" altLang="en-US" dirty="0"/>
              <a:t>／</a:t>
            </a:r>
            <a:r>
              <a:rPr lang="en-US" altLang="ja-JP" dirty="0"/>
              <a:t>27</a:t>
            </a:r>
          </a:p>
        </p:txBody>
      </p:sp>
      <p:sp>
        <p:nvSpPr>
          <p:cNvPr id="4" name="タイトル 2"/>
          <p:cNvSpPr>
            <a:spLocks noGrp="1"/>
          </p:cNvSpPr>
          <p:nvPr>
            <p:ph type="title"/>
          </p:nvPr>
        </p:nvSpPr>
        <p:spPr>
          <a:xfrm>
            <a:off x="1475655" y="0"/>
            <a:ext cx="7496834" cy="981758"/>
          </a:xfrm>
        </p:spPr>
        <p:txBody>
          <a:bodyPr/>
          <a:lstStyle/>
          <a:p>
            <a:r>
              <a:rPr lang="ja-JP" altLang="en-US" b="1" dirty="0">
                <a:latin typeface="+mj-ea"/>
              </a:rPr>
              <a:t>３．データ提出時の注意ポイント</a:t>
            </a:r>
            <a:br>
              <a:rPr lang="en-US" altLang="ja-JP" b="1" dirty="0">
                <a:latin typeface="+mj-ea"/>
              </a:rPr>
            </a:br>
            <a:r>
              <a:rPr lang="ja-JP" altLang="en-US" b="1" dirty="0">
                <a:latin typeface="+mj-ea"/>
              </a:rPr>
              <a:t>　</a:t>
            </a:r>
            <a:r>
              <a:rPr lang="en-US" altLang="ja-JP" b="1" dirty="0">
                <a:latin typeface="+mj-ea"/>
              </a:rPr>
              <a:t>3-2.</a:t>
            </a:r>
            <a:r>
              <a:rPr lang="ja-JP" altLang="en-US" b="1" dirty="0">
                <a:latin typeface="+mj-ea"/>
              </a:rPr>
              <a:t>送信情報</a:t>
            </a:r>
            <a:endParaRPr kumimoji="1" lang="ja-JP" altLang="en-US" b="1" dirty="0">
              <a:latin typeface="+mj-ea"/>
            </a:endParaRPr>
          </a:p>
        </p:txBody>
      </p:sp>
      <p:sp>
        <p:nvSpPr>
          <p:cNvPr id="10" name="円/楕円 9"/>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11" name="円/楕円 10"/>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grpSp>
        <p:nvGrpSpPr>
          <p:cNvPr id="17" name="グループ化 16">
            <a:extLst>
              <a:ext uri="{FF2B5EF4-FFF2-40B4-BE49-F238E27FC236}">
                <a16:creationId xmlns:a16="http://schemas.microsoft.com/office/drawing/2014/main" id="{A812DE09-AF55-46A1-8A5A-DC959D6A2769}"/>
              </a:ext>
            </a:extLst>
          </p:cNvPr>
          <p:cNvGrpSpPr/>
          <p:nvPr/>
        </p:nvGrpSpPr>
        <p:grpSpPr>
          <a:xfrm>
            <a:off x="4855083" y="4149080"/>
            <a:ext cx="3628301" cy="2019300"/>
            <a:chOff x="4788024" y="4437112"/>
            <a:chExt cx="3628301" cy="2019300"/>
          </a:xfrm>
        </p:grpSpPr>
        <p:grpSp>
          <p:nvGrpSpPr>
            <p:cNvPr id="18" name="グループ化 17">
              <a:extLst>
                <a:ext uri="{FF2B5EF4-FFF2-40B4-BE49-F238E27FC236}">
                  <a16:creationId xmlns:a16="http://schemas.microsoft.com/office/drawing/2014/main" id="{D2546B14-DA20-4AD2-8FEF-A14F65ED7ED1}"/>
                </a:ext>
              </a:extLst>
            </p:cNvPr>
            <p:cNvGrpSpPr/>
            <p:nvPr/>
          </p:nvGrpSpPr>
          <p:grpSpPr>
            <a:xfrm>
              <a:off x="4788024" y="4437112"/>
              <a:ext cx="3628301" cy="2019300"/>
              <a:chOff x="0" y="0"/>
              <a:chExt cx="3620280" cy="2028324"/>
            </a:xfrm>
          </p:grpSpPr>
          <p:pic>
            <p:nvPicPr>
              <p:cNvPr id="20" name="図 19">
                <a:extLst>
                  <a:ext uri="{FF2B5EF4-FFF2-40B4-BE49-F238E27FC236}">
                    <a16:creationId xmlns:a16="http://schemas.microsoft.com/office/drawing/2014/main" id="{88042D0A-181C-47B2-8868-6AFAF2A71D4E}"/>
                  </a:ext>
                </a:extLst>
              </p:cNvPr>
              <p:cNvPicPr>
                <a:picLocks noChangeAspect="1"/>
              </p:cNvPicPr>
              <p:nvPr/>
            </p:nvPicPr>
            <p:blipFill rotWithShape="1">
              <a:blip r:embed="rId2"/>
              <a:srcRect b="46140"/>
              <a:stretch/>
            </p:blipFill>
            <p:spPr>
              <a:xfrm>
                <a:off x="0" y="0"/>
                <a:ext cx="3620280" cy="2028324"/>
              </a:xfrm>
              <a:prstGeom prst="rect">
                <a:avLst/>
              </a:prstGeom>
            </p:spPr>
          </p:pic>
          <p:pic>
            <p:nvPicPr>
              <p:cNvPr id="21" name="図 20">
                <a:extLst>
                  <a:ext uri="{FF2B5EF4-FFF2-40B4-BE49-F238E27FC236}">
                    <a16:creationId xmlns:a16="http://schemas.microsoft.com/office/drawing/2014/main" id="{89F6B2F9-C82D-446E-A106-A4B880AE1097}"/>
                  </a:ext>
                </a:extLst>
              </p:cNvPr>
              <p:cNvPicPr>
                <a:picLocks noChangeAspect="1"/>
              </p:cNvPicPr>
              <p:nvPr/>
            </p:nvPicPr>
            <p:blipFill>
              <a:blip r:embed="rId3"/>
              <a:stretch>
                <a:fillRect/>
              </a:stretch>
            </p:blipFill>
            <p:spPr>
              <a:xfrm>
                <a:off x="1167405" y="374317"/>
                <a:ext cx="1813754" cy="133642"/>
              </a:xfrm>
              <a:prstGeom prst="rect">
                <a:avLst/>
              </a:prstGeom>
            </p:spPr>
          </p:pic>
        </p:grpSp>
        <p:sp>
          <p:nvSpPr>
            <p:cNvPr id="19" name="角丸四角形 6">
              <a:extLst>
                <a:ext uri="{FF2B5EF4-FFF2-40B4-BE49-F238E27FC236}">
                  <a16:creationId xmlns:a16="http://schemas.microsoft.com/office/drawing/2014/main" id="{DFDD20E0-EAAD-4C0A-A91C-F173A8E6701F}"/>
                </a:ext>
              </a:extLst>
            </p:cNvPr>
            <p:cNvSpPr/>
            <p:nvPr/>
          </p:nvSpPr>
          <p:spPr>
            <a:xfrm>
              <a:off x="5657069" y="5661248"/>
              <a:ext cx="2150681" cy="216024"/>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2978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en-US" altLang="ja-JP" dirty="0"/>
              <a:t>26</a:t>
            </a:r>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３．データ提出時の注意ポイント</a:t>
            </a:r>
            <a:br>
              <a:rPr lang="en-US" altLang="ja-JP" b="1" dirty="0">
                <a:latin typeface="+mj-ea"/>
              </a:rPr>
            </a:br>
            <a:r>
              <a:rPr lang="ja-JP" altLang="en-US" b="1" dirty="0">
                <a:latin typeface="+mj-ea"/>
              </a:rPr>
              <a:t>　</a:t>
            </a:r>
            <a:r>
              <a:rPr lang="en-US" altLang="ja-JP" b="1" dirty="0">
                <a:latin typeface="+mj-ea"/>
              </a:rPr>
              <a:t>3-2.</a:t>
            </a:r>
            <a:r>
              <a:rPr lang="ja-JP" altLang="en-US" b="1" dirty="0">
                <a:latin typeface="+mj-ea"/>
              </a:rPr>
              <a:t>送信情報</a:t>
            </a:r>
            <a:endParaRPr kumimoji="1" lang="ja-JP" altLang="en-US" dirty="0"/>
          </a:p>
        </p:txBody>
      </p:sp>
      <p:sp>
        <p:nvSpPr>
          <p:cNvPr id="5" name="テキスト ボックス 4"/>
          <p:cNvSpPr txBox="1"/>
          <p:nvPr/>
        </p:nvSpPr>
        <p:spPr bwMode="auto">
          <a:xfrm>
            <a:off x="323528" y="1700808"/>
            <a:ext cx="8424936" cy="2965803"/>
          </a:xfrm>
          <a:prstGeom prst="rect">
            <a:avLst/>
          </a:prstGeom>
          <a:noFill/>
          <a:ln w="25400">
            <a:noFill/>
          </a:ln>
        </p:spPr>
        <p:txBody>
          <a:bodyPr wrap="square" lIns="72000" tIns="36000" rIns="72000" bIns="36000" rtlCol="0" anchor="t" anchorCtr="0">
            <a:spAutoFit/>
          </a:bodyPr>
          <a:lstStyle/>
          <a:p>
            <a:r>
              <a:rPr kumimoji="1" lang="ja-JP" altLang="en-US" sz="2000" dirty="0">
                <a:latin typeface="+mj-ea"/>
                <a:ea typeface="+mj-ea"/>
                <a:sym typeface="Wingdings" pitchFamily="2" charset="2"/>
              </a:rPr>
              <a:t>　</a:t>
            </a:r>
            <a:r>
              <a:rPr lang="en-US" altLang="ja-JP" sz="2400" dirty="0">
                <a:solidFill>
                  <a:srgbClr val="0000FF"/>
                </a:solidFill>
                <a:latin typeface="+mj-ea"/>
                <a:ea typeface="+mj-ea"/>
                <a:sym typeface="Wingdings" pitchFamily="2" charset="2"/>
              </a:rPr>
              <a:t>IMDS</a:t>
            </a:r>
            <a:r>
              <a:rPr lang="ja-JP" altLang="en-US" sz="2400" dirty="0">
                <a:solidFill>
                  <a:srgbClr val="0000FF"/>
                </a:solidFill>
                <a:latin typeface="+mj-ea"/>
                <a:ea typeface="+mj-ea"/>
                <a:sym typeface="Wingdings" pitchFamily="2" charset="2"/>
              </a:rPr>
              <a:t>データ送信と連絡</a:t>
            </a:r>
            <a:endParaRPr lang="en-US" altLang="ja-JP" sz="2400" dirty="0">
              <a:solidFill>
                <a:srgbClr val="0000FF"/>
              </a:solidFill>
              <a:latin typeface="+mj-ea"/>
              <a:ea typeface="+mj-ea"/>
              <a:sym typeface="Wingdings" pitchFamily="2" charset="2"/>
            </a:endParaRPr>
          </a:p>
          <a:p>
            <a:r>
              <a:rPr lang="ja-JP" altLang="en-US" sz="2000" dirty="0">
                <a:latin typeface="+mj-ea"/>
                <a:ea typeface="+mj-ea"/>
                <a:sym typeface="Wingdings" pitchFamily="2" charset="2"/>
              </a:rPr>
              <a:t>　　　</a:t>
            </a:r>
            <a:endParaRPr lang="en-US" altLang="ja-JP" sz="2000" b="1" dirty="0">
              <a:latin typeface="+mj-ea"/>
              <a:ea typeface="+mj-ea"/>
              <a:sym typeface="Wingdings" pitchFamily="2" charset="2"/>
            </a:endParaRPr>
          </a:p>
          <a:p>
            <a:r>
              <a:rPr lang="ja-JP" altLang="en-US" sz="2000" dirty="0">
                <a:latin typeface="+mj-ea"/>
                <a:ea typeface="+mj-ea"/>
                <a:sym typeface="Wingdings"/>
              </a:rPr>
              <a:t>　　　</a:t>
            </a:r>
            <a:r>
              <a:rPr lang="ja-JP" altLang="en-US" sz="2000" dirty="0">
                <a:latin typeface="+mj-ea"/>
                <a:sym typeface="Wingdings" pitchFamily="2" charset="2"/>
              </a:rPr>
              <a:t>　転送許可にチェックを入れる</a:t>
            </a:r>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a:t>
            </a:r>
            <a:r>
              <a:rPr lang="ja-JP" altLang="en-US" sz="2000" dirty="0">
                <a:latin typeface="+mj-ea"/>
                <a:sym typeface="Wingdings" pitchFamily="2" charset="2"/>
              </a:rPr>
              <a:t>　</a:t>
            </a:r>
            <a:r>
              <a:rPr lang="en-US" altLang="ja-JP" sz="2000" dirty="0">
                <a:latin typeface="+mj-ea"/>
                <a:sym typeface="Wingdings" pitchFamily="2" charset="2"/>
              </a:rPr>
              <a:t>IMDS</a:t>
            </a:r>
            <a:r>
              <a:rPr lang="ja-JP" altLang="en-US" sz="2000" b="1" dirty="0">
                <a:latin typeface="+mj-ea"/>
                <a:ea typeface="+mj-ea"/>
                <a:sym typeface="Wingdings" pitchFamily="2" charset="2"/>
              </a:rPr>
              <a:t>データを送信後、</a:t>
            </a:r>
            <a:r>
              <a:rPr lang="ja-JP" altLang="en-US" sz="2000" b="1" dirty="0">
                <a:solidFill>
                  <a:srgbClr val="0000FF"/>
                </a:solidFill>
                <a:latin typeface="+mj-ea"/>
                <a:ea typeface="+mj-ea"/>
                <a:sym typeface="Wingdings" pitchFamily="2" charset="2"/>
              </a:rPr>
              <a:t>依頼</a:t>
            </a:r>
            <a:r>
              <a:rPr lang="en-US" altLang="ja-JP" sz="2000" b="1" dirty="0">
                <a:solidFill>
                  <a:srgbClr val="0000FF"/>
                </a:solidFill>
                <a:latin typeface="+mj-ea"/>
                <a:ea typeface="+mj-ea"/>
                <a:sym typeface="Wingdings" pitchFamily="2" charset="2"/>
              </a:rPr>
              <a:t>Mail</a:t>
            </a:r>
            <a:r>
              <a:rPr lang="ja-JP" altLang="en-US" sz="2000" b="1" dirty="0">
                <a:solidFill>
                  <a:srgbClr val="0000FF"/>
                </a:solidFill>
                <a:latin typeface="+mj-ea"/>
                <a:ea typeface="+mj-ea"/>
                <a:sym typeface="Wingdings" pitchFamily="2" charset="2"/>
              </a:rPr>
              <a:t>の返信</a:t>
            </a:r>
            <a:r>
              <a:rPr lang="ja-JP" altLang="en-US" sz="2000" b="1" dirty="0">
                <a:latin typeface="+mj-ea"/>
                <a:ea typeface="+mj-ea"/>
                <a:sym typeface="Wingdings" pitchFamily="2" charset="2"/>
              </a:rPr>
              <a:t>で依頼者および</a:t>
            </a:r>
            <a:endParaRPr lang="en-US" altLang="ja-JP" sz="2000" b="1" dirty="0">
              <a:latin typeface="+mj-ea"/>
              <a:ea typeface="+mj-ea"/>
              <a:sym typeface="Wingdings" pitchFamily="2" charset="2"/>
            </a:endParaRPr>
          </a:p>
          <a:p>
            <a:r>
              <a:rPr lang="ja-JP" altLang="en-US" sz="2000" b="1" dirty="0">
                <a:latin typeface="+mj-ea"/>
                <a:ea typeface="+mj-ea"/>
                <a:sym typeface="Wingdings" pitchFamily="2" charset="2"/>
              </a:rPr>
              <a:t>　　　　　指定された提出先へ送信完了をご連絡ください</a:t>
            </a:r>
            <a:endParaRPr lang="en-US" altLang="ja-JP" sz="2000" b="1" dirty="0">
              <a:latin typeface="+mj-ea"/>
              <a:ea typeface="+mj-ea"/>
              <a:sym typeface="Wingdings" pitchFamily="2" charset="2"/>
            </a:endParaRPr>
          </a:p>
          <a:p>
            <a:endParaRPr lang="en-US" altLang="ja-JP" sz="2000" b="1" dirty="0">
              <a:latin typeface="+mj-ea"/>
              <a:ea typeface="+mj-ea"/>
              <a:sym typeface="Wingdings" pitchFamily="2" charset="2"/>
            </a:endParaRPr>
          </a:p>
          <a:p>
            <a:r>
              <a:rPr lang="ja-JP" altLang="en-US" sz="2400" b="1" dirty="0">
                <a:latin typeface="+mn-ea"/>
                <a:ea typeface="+mn-ea"/>
                <a:sym typeface="Wingdings" pitchFamily="2" charset="2"/>
              </a:rPr>
              <a:t>　</a:t>
            </a:r>
            <a:r>
              <a:rPr lang="ja-JP" altLang="en-US" sz="2400" b="1" dirty="0">
                <a:solidFill>
                  <a:srgbClr val="FF0000"/>
                </a:solidFill>
                <a:latin typeface="+mn-ea"/>
                <a:ea typeface="+mn-ea"/>
                <a:sym typeface="Wingdings" pitchFamily="2" charset="2"/>
              </a:rPr>
              <a:t>［注意点］</a:t>
            </a:r>
            <a:endParaRPr lang="en-US" altLang="ja-JP" sz="2400" b="1" dirty="0">
              <a:solidFill>
                <a:srgbClr val="FF0000"/>
              </a:solidFill>
              <a:latin typeface="+mn-ea"/>
              <a:ea typeface="+mn-ea"/>
              <a:sym typeface="Wingdings" pitchFamily="2" charset="2"/>
            </a:endParaRPr>
          </a:p>
          <a:p>
            <a:r>
              <a:rPr lang="ja-JP" altLang="en-US" sz="2000" b="1" dirty="0">
                <a:latin typeface="+mn-ea"/>
                <a:ea typeface="+mn-ea"/>
                <a:sym typeface="Wingdings" pitchFamily="2" charset="2"/>
              </a:rPr>
              <a:t>　　　・転送許可のチェックを外さない</a:t>
            </a:r>
            <a:endParaRPr lang="en-US" altLang="ja-JP" sz="2000" b="1" dirty="0">
              <a:latin typeface="+mj-ea"/>
              <a:ea typeface="+mj-ea"/>
              <a:sym typeface="Wingdings" pitchFamily="2" charset="2"/>
            </a:endParaRPr>
          </a:p>
        </p:txBody>
      </p:sp>
      <p:grpSp>
        <p:nvGrpSpPr>
          <p:cNvPr id="4" name="グループ化 3">
            <a:extLst>
              <a:ext uri="{FF2B5EF4-FFF2-40B4-BE49-F238E27FC236}">
                <a16:creationId xmlns:a16="http://schemas.microsoft.com/office/drawing/2014/main" id="{704183A6-602A-471B-984D-4F79F8D0E1DE}"/>
              </a:ext>
            </a:extLst>
          </p:cNvPr>
          <p:cNvGrpSpPr/>
          <p:nvPr/>
        </p:nvGrpSpPr>
        <p:grpSpPr>
          <a:xfrm>
            <a:off x="4788024" y="4290020"/>
            <a:ext cx="3628301" cy="2019300"/>
            <a:chOff x="4788024" y="4290020"/>
            <a:chExt cx="3628301" cy="2019300"/>
          </a:xfrm>
        </p:grpSpPr>
        <p:grpSp>
          <p:nvGrpSpPr>
            <p:cNvPr id="12" name="グループ化 11">
              <a:extLst>
                <a:ext uri="{FF2B5EF4-FFF2-40B4-BE49-F238E27FC236}">
                  <a16:creationId xmlns:a16="http://schemas.microsoft.com/office/drawing/2014/main" id="{ABC15A8F-770A-4FEF-A60C-9B3D932EBA9C}"/>
                </a:ext>
              </a:extLst>
            </p:cNvPr>
            <p:cNvGrpSpPr/>
            <p:nvPr/>
          </p:nvGrpSpPr>
          <p:grpSpPr>
            <a:xfrm>
              <a:off x="4788024" y="4290020"/>
              <a:ext cx="3628301" cy="2019300"/>
              <a:chOff x="0" y="0"/>
              <a:chExt cx="3620280" cy="2028324"/>
            </a:xfrm>
          </p:grpSpPr>
          <p:pic>
            <p:nvPicPr>
              <p:cNvPr id="13" name="図 12">
                <a:extLst>
                  <a:ext uri="{FF2B5EF4-FFF2-40B4-BE49-F238E27FC236}">
                    <a16:creationId xmlns:a16="http://schemas.microsoft.com/office/drawing/2014/main" id="{BCAE1728-AA5F-425D-B02A-823703F269DA}"/>
                  </a:ext>
                </a:extLst>
              </p:cNvPr>
              <p:cNvPicPr>
                <a:picLocks noChangeAspect="1"/>
              </p:cNvPicPr>
              <p:nvPr/>
            </p:nvPicPr>
            <p:blipFill rotWithShape="1">
              <a:blip r:embed="rId2"/>
              <a:srcRect b="46140"/>
              <a:stretch/>
            </p:blipFill>
            <p:spPr>
              <a:xfrm>
                <a:off x="0" y="0"/>
                <a:ext cx="3620280" cy="2028324"/>
              </a:xfrm>
              <a:prstGeom prst="rect">
                <a:avLst/>
              </a:prstGeom>
            </p:spPr>
          </p:pic>
          <p:pic>
            <p:nvPicPr>
              <p:cNvPr id="14" name="図 13">
                <a:extLst>
                  <a:ext uri="{FF2B5EF4-FFF2-40B4-BE49-F238E27FC236}">
                    <a16:creationId xmlns:a16="http://schemas.microsoft.com/office/drawing/2014/main" id="{3B330857-BD98-4EBE-ACDD-AC9A2725CFE2}"/>
                  </a:ext>
                </a:extLst>
              </p:cNvPr>
              <p:cNvPicPr>
                <a:picLocks noChangeAspect="1"/>
              </p:cNvPicPr>
              <p:nvPr/>
            </p:nvPicPr>
            <p:blipFill>
              <a:blip r:embed="rId3"/>
              <a:stretch>
                <a:fillRect/>
              </a:stretch>
            </p:blipFill>
            <p:spPr>
              <a:xfrm>
                <a:off x="1167405" y="374317"/>
                <a:ext cx="1813754" cy="133642"/>
              </a:xfrm>
              <a:prstGeom prst="rect">
                <a:avLst/>
              </a:prstGeom>
            </p:spPr>
          </p:pic>
        </p:grpSp>
        <p:sp>
          <p:nvSpPr>
            <p:cNvPr id="15" name="角丸四角形 6">
              <a:extLst>
                <a:ext uri="{FF2B5EF4-FFF2-40B4-BE49-F238E27FC236}">
                  <a16:creationId xmlns:a16="http://schemas.microsoft.com/office/drawing/2014/main" id="{0025B902-549B-481B-886C-F856B55453B3}"/>
                </a:ext>
              </a:extLst>
            </p:cNvPr>
            <p:cNvSpPr/>
            <p:nvPr/>
          </p:nvSpPr>
          <p:spPr>
            <a:xfrm>
              <a:off x="5652120" y="6021288"/>
              <a:ext cx="792088" cy="288032"/>
            </a:xfrm>
            <a:prstGeom prst="roundRect">
              <a:avLst>
                <a:gd name="adj" fmla="val 37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円/楕円 9">
            <a:extLst>
              <a:ext uri="{FF2B5EF4-FFF2-40B4-BE49-F238E27FC236}">
                <a16:creationId xmlns:a16="http://schemas.microsoft.com/office/drawing/2014/main" id="{D08D2D15-30F4-40A1-A0D4-6E177987E75B}"/>
              </a:ext>
            </a:extLst>
          </p:cNvPr>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18" name="円/楕円 10">
            <a:extLst>
              <a:ext uri="{FF2B5EF4-FFF2-40B4-BE49-F238E27FC236}">
                <a16:creationId xmlns:a16="http://schemas.microsoft.com/office/drawing/2014/main" id="{3D92C9D6-B495-4BCF-9375-C175E520FDD1}"/>
              </a:ext>
            </a:extLst>
          </p:cNvPr>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Tree>
    <p:extLst>
      <p:ext uri="{BB962C8B-B14F-4D97-AF65-F5344CB8AC3E}">
        <p14:creationId xmlns:p14="http://schemas.microsoft.com/office/powerpoint/2010/main" val="415360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en-US" altLang="ja-JP" dirty="0"/>
              <a:t>27</a:t>
            </a:r>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latin typeface="+mj-ea"/>
              </a:rPr>
              <a:t>４．問い合わせ先</a:t>
            </a:r>
            <a:br>
              <a:rPr lang="en-US" altLang="ja-JP" b="1" dirty="0">
                <a:latin typeface="+mj-ea"/>
              </a:rPr>
            </a:br>
            <a:endParaRPr kumimoji="1" lang="ja-JP" altLang="en-US" dirty="0"/>
          </a:p>
        </p:txBody>
      </p:sp>
      <p:sp>
        <p:nvSpPr>
          <p:cNvPr id="5" name="テキスト ボックス 4"/>
          <p:cNvSpPr txBox="1"/>
          <p:nvPr/>
        </p:nvSpPr>
        <p:spPr bwMode="auto">
          <a:xfrm>
            <a:off x="323528" y="1700808"/>
            <a:ext cx="8424936" cy="3519801"/>
          </a:xfrm>
          <a:prstGeom prst="rect">
            <a:avLst/>
          </a:prstGeom>
          <a:noFill/>
          <a:ln w="25400">
            <a:noFill/>
          </a:ln>
        </p:spPr>
        <p:txBody>
          <a:bodyPr wrap="square" lIns="72000" tIns="36000" rIns="72000" bIns="36000" rtlCol="0" anchor="t" anchorCtr="0">
            <a:spAutoFit/>
          </a:bodyPr>
          <a:lstStyle/>
          <a:p>
            <a:r>
              <a:rPr kumimoji="1" lang="ja-JP" altLang="en-US" sz="2000" dirty="0">
                <a:latin typeface="+mj-ea"/>
                <a:ea typeface="+mj-ea"/>
                <a:sym typeface="Wingdings" pitchFamily="2" charset="2"/>
              </a:rPr>
              <a:t>　</a:t>
            </a:r>
            <a:r>
              <a:rPr lang="en-US" altLang="ja-JP" sz="2400" dirty="0">
                <a:solidFill>
                  <a:srgbClr val="0000FF"/>
                </a:solidFill>
                <a:latin typeface="+mj-ea"/>
                <a:ea typeface="+mj-ea"/>
                <a:sym typeface="Wingdings" pitchFamily="2" charset="2"/>
              </a:rPr>
              <a:t>IMDS</a:t>
            </a:r>
            <a:r>
              <a:rPr lang="ja-JP" altLang="en-US" sz="2400" dirty="0">
                <a:solidFill>
                  <a:srgbClr val="0000FF"/>
                </a:solidFill>
                <a:latin typeface="+mj-ea"/>
                <a:ea typeface="+mj-ea"/>
                <a:sym typeface="Wingdings" pitchFamily="2" charset="2"/>
              </a:rPr>
              <a:t>入力ガイドに関する問い合わせは、</a:t>
            </a:r>
            <a:r>
              <a:rPr lang="en-US" altLang="ja-JP" sz="2400" dirty="0">
                <a:solidFill>
                  <a:srgbClr val="0000FF"/>
                </a:solidFill>
                <a:latin typeface="+mj-ea"/>
                <a:ea typeface="+mj-ea"/>
                <a:sym typeface="Wingdings" pitchFamily="2" charset="2"/>
              </a:rPr>
              <a:t>E-mail</a:t>
            </a:r>
            <a:r>
              <a:rPr lang="ja-JP" altLang="en-US" sz="2400" dirty="0">
                <a:solidFill>
                  <a:srgbClr val="0000FF"/>
                </a:solidFill>
                <a:latin typeface="+mj-ea"/>
                <a:ea typeface="+mj-ea"/>
                <a:sym typeface="Wingdings" pitchFamily="2" charset="2"/>
              </a:rPr>
              <a:t>でお願いします。</a:t>
            </a:r>
            <a:endParaRPr lang="en-US" altLang="ja-JP" sz="2400" dirty="0">
              <a:solidFill>
                <a:srgbClr val="0000FF"/>
              </a:solidFill>
              <a:latin typeface="+mj-ea"/>
              <a:ea typeface="+mj-ea"/>
              <a:sym typeface="Wingdings" pitchFamily="2" charset="2"/>
            </a:endParaRPr>
          </a:p>
          <a:p>
            <a:r>
              <a:rPr lang="ja-JP" altLang="en-US" sz="2000" dirty="0">
                <a:latin typeface="+mj-ea"/>
                <a:ea typeface="+mj-ea"/>
                <a:sym typeface="Wingdings" pitchFamily="2" charset="2"/>
              </a:rPr>
              <a:t>　　　</a:t>
            </a:r>
            <a:endParaRPr lang="en-US" altLang="ja-JP" sz="2000" dirty="0">
              <a:latin typeface="+mj-ea"/>
              <a:ea typeface="+mj-ea"/>
              <a:sym typeface="Wingdings" pitchFamily="2" charset="2"/>
            </a:endParaRPr>
          </a:p>
          <a:p>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a:t>
            </a:r>
            <a:r>
              <a:rPr lang="ja-JP" altLang="en-US" sz="2000" dirty="0">
                <a:latin typeface="+mj-ea"/>
                <a:sym typeface="Wingdings" pitchFamily="2" charset="2"/>
              </a:rPr>
              <a:t>　</a:t>
            </a:r>
            <a:r>
              <a:rPr lang="ja-JP" altLang="en-US" sz="2000" dirty="0">
                <a:latin typeface="+mn-ea"/>
                <a:ea typeface="+mn-ea"/>
                <a:sym typeface="Wingdings" pitchFamily="2" charset="2"/>
              </a:rPr>
              <a:t>ＴＧテクノ株式会社　材料グループ　（業務委託先）</a:t>
            </a:r>
            <a:endParaRPr lang="en-US" altLang="ja-JP" sz="2000" dirty="0">
              <a:latin typeface="+mn-ea"/>
              <a:ea typeface="+mn-ea"/>
              <a:sym typeface="Wingdings" pitchFamily="2" charset="2"/>
            </a:endParaRPr>
          </a:p>
          <a:p>
            <a:r>
              <a:rPr lang="ja-JP" altLang="en-US" sz="2000" dirty="0">
                <a:latin typeface="+mn-ea"/>
                <a:ea typeface="+mn-ea"/>
                <a:sym typeface="Wingdings" pitchFamily="2" charset="2"/>
              </a:rPr>
              <a:t>　　　　　　　服部　正樹</a:t>
            </a:r>
            <a:endParaRPr lang="en-US" altLang="ja-JP" sz="2000" dirty="0">
              <a:latin typeface="+mn-ea"/>
              <a:ea typeface="+mn-ea"/>
              <a:sym typeface="Wingdings" pitchFamily="2" charset="2"/>
            </a:endParaRPr>
          </a:p>
          <a:p>
            <a:r>
              <a:rPr lang="ja-JP" altLang="en-US" sz="2000" dirty="0">
                <a:latin typeface="+mn-ea"/>
                <a:ea typeface="+mn-ea"/>
                <a:sym typeface="Wingdings" pitchFamily="2" charset="2"/>
              </a:rPr>
              <a:t>　　　　　　　</a:t>
            </a:r>
            <a:r>
              <a:rPr lang="en-US" altLang="ja-JP" sz="2000" dirty="0">
                <a:latin typeface="+mn-ea"/>
                <a:ea typeface="+mn-ea"/>
                <a:sym typeface="Wingdings" pitchFamily="2" charset="2"/>
              </a:rPr>
              <a:t>E-</a:t>
            </a:r>
            <a:r>
              <a:rPr lang="en-US" altLang="ja-JP" sz="2000" dirty="0">
                <a:latin typeface="+mn-ea"/>
                <a:ea typeface="+mn-ea"/>
              </a:rPr>
              <a:t>mail</a:t>
            </a:r>
            <a:r>
              <a:rPr lang="ja-JP" altLang="ja-JP" sz="2000" dirty="0">
                <a:latin typeface="+mn-ea"/>
                <a:ea typeface="+mn-ea"/>
              </a:rPr>
              <a:t>： </a:t>
            </a:r>
            <a:r>
              <a:rPr lang="en-US" altLang="ja-JP" sz="2000" dirty="0">
                <a:solidFill>
                  <a:srgbClr val="0000FF"/>
                </a:solidFill>
                <a:latin typeface="+mn-ea"/>
                <a:ea typeface="+mn-ea"/>
              </a:rPr>
              <a:t>masaki.hattori@tgtc.toyoda-gosei.co.jp</a:t>
            </a:r>
            <a:endParaRPr lang="en-US" altLang="ja-JP" sz="2000" dirty="0">
              <a:solidFill>
                <a:srgbClr val="0000FF"/>
              </a:solidFill>
              <a:latin typeface="+mn-ea"/>
              <a:ea typeface="+mn-ea"/>
              <a:sym typeface="Wingdings" pitchFamily="2" charset="2"/>
            </a:endParaRPr>
          </a:p>
          <a:p>
            <a:endParaRPr lang="en-US" altLang="ja-JP" sz="2000" dirty="0">
              <a:latin typeface="+mn-ea"/>
              <a:ea typeface="+mn-ea"/>
              <a:sym typeface="Wingdings" pitchFamily="2" charset="2"/>
            </a:endParaRPr>
          </a:p>
          <a:p>
            <a:endParaRPr lang="en-US" altLang="ja-JP" sz="2000" dirty="0">
              <a:latin typeface="+mn-ea"/>
              <a:ea typeface="+mn-ea"/>
              <a:sym typeface="Wingdings" pitchFamily="2" charset="2"/>
            </a:endParaRPr>
          </a:p>
          <a:p>
            <a:r>
              <a:rPr lang="ja-JP" altLang="en-US" sz="2000" dirty="0">
                <a:latin typeface="+mn-ea"/>
                <a:ea typeface="+mn-ea"/>
                <a:sym typeface="Wingdings" pitchFamily="2" charset="2"/>
              </a:rPr>
              <a:t>　　　</a:t>
            </a:r>
            <a:r>
              <a:rPr lang="ja-JP" altLang="en-US" sz="2000" dirty="0">
                <a:latin typeface="+mj-ea"/>
                <a:sym typeface="Wingdings" pitchFamily="2" charset="2"/>
              </a:rPr>
              <a:t>　</a:t>
            </a:r>
            <a:r>
              <a:rPr lang="ja-JP" altLang="en-US" sz="2000" dirty="0">
                <a:latin typeface="+mn-ea"/>
                <a:ea typeface="+mn-ea"/>
                <a:sym typeface="Wingdings" pitchFamily="2" charset="2"/>
              </a:rPr>
              <a:t>豊田合成株式会社　設計統括部　法規認証室</a:t>
            </a:r>
            <a:endParaRPr lang="en-US" altLang="ja-JP" sz="2000" dirty="0">
              <a:latin typeface="+mn-ea"/>
              <a:ea typeface="+mn-ea"/>
              <a:sym typeface="Wingdings" pitchFamily="2" charset="2"/>
            </a:endParaRPr>
          </a:p>
          <a:p>
            <a:r>
              <a:rPr lang="ja-JP" altLang="en-US" sz="2000" dirty="0">
                <a:latin typeface="+mn-ea"/>
                <a:ea typeface="+mn-ea"/>
                <a:sym typeface="Wingdings" pitchFamily="2" charset="2"/>
              </a:rPr>
              <a:t>　　　　　　　</a:t>
            </a:r>
            <a:r>
              <a:rPr lang="ja-JP" altLang="en-US" sz="2000" dirty="0">
                <a:latin typeface="+mn-ea"/>
                <a:sym typeface="Wingdings" pitchFamily="2" charset="2"/>
              </a:rPr>
              <a:t>太田　直美</a:t>
            </a:r>
            <a:endParaRPr lang="en-US" altLang="ja-JP" sz="2000" dirty="0">
              <a:latin typeface="+mn-ea"/>
              <a:ea typeface="+mn-ea"/>
              <a:sym typeface="Wingdings" pitchFamily="2" charset="2"/>
            </a:endParaRPr>
          </a:p>
          <a:p>
            <a:r>
              <a:rPr lang="ja-JP" altLang="en-US" sz="2000" dirty="0">
                <a:latin typeface="+mn-ea"/>
                <a:ea typeface="+mn-ea"/>
                <a:sym typeface="Wingdings" pitchFamily="2" charset="2"/>
              </a:rPr>
              <a:t>　　　　　　　</a:t>
            </a:r>
            <a:r>
              <a:rPr lang="en-US" altLang="ja-JP" sz="2000" dirty="0">
                <a:latin typeface="+mn-ea"/>
                <a:ea typeface="+mn-ea"/>
                <a:sym typeface="Wingdings" pitchFamily="2" charset="2"/>
              </a:rPr>
              <a:t>E-</a:t>
            </a:r>
            <a:r>
              <a:rPr lang="en-US" altLang="ja-JP" sz="2000" dirty="0">
                <a:latin typeface="+mn-ea"/>
                <a:ea typeface="+mn-ea"/>
              </a:rPr>
              <a:t>mail</a:t>
            </a:r>
            <a:r>
              <a:rPr lang="ja-JP" altLang="ja-JP" sz="2000" dirty="0">
                <a:latin typeface="+mn-ea"/>
                <a:ea typeface="+mn-ea"/>
              </a:rPr>
              <a:t>：</a:t>
            </a:r>
            <a:r>
              <a:rPr lang="en-US" altLang="ja-JP" sz="2000" dirty="0">
                <a:solidFill>
                  <a:srgbClr val="0000FF"/>
                </a:solidFill>
                <a:latin typeface="+mn-ea"/>
              </a:rPr>
              <a:t> naomi.ota@toyoda-gosei.co.jp</a:t>
            </a:r>
            <a:r>
              <a:rPr lang="ja-JP" altLang="en-US" sz="2000" dirty="0">
                <a:latin typeface="+mj-ea"/>
                <a:ea typeface="+mj-ea"/>
                <a:sym typeface="Wingdings"/>
              </a:rPr>
              <a:t>　　</a:t>
            </a:r>
            <a:endParaRPr lang="en-US" altLang="ja-JP" sz="2000" dirty="0">
              <a:latin typeface="+mj-ea"/>
              <a:ea typeface="+mj-ea"/>
              <a:sym typeface="Wingdings"/>
            </a:endParaRPr>
          </a:p>
        </p:txBody>
      </p:sp>
    </p:spTree>
    <p:extLst>
      <p:ext uri="{BB962C8B-B14F-4D97-AF65-F5344CB8AC3E}">
        <p14:creationId xmlns:p14="http://schemas.microsoft.com/office/powerpoint/2010/main" val="372039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ja-JP" altLang="en-US" dirty="0"/>
              <a:t>別紙</a:t>
            </a:r>
            <a:r>
              <a:rPr lang="en-US" altLang="ja-JP" dirty="0"/>
              <a:t>.1</a:t>
            </a:r>
          </a:p>
        </p:txBody>
      </p:sp>
      <p:sp>
        <p:nvSpPr>
          <p:cNvPr id="3" name="タイトル 2"/>
          <p:cNvSpPr>
            <a:spLocks noGrp="1"/>
          </p:cNvSpPr>
          <p:nvPr>
            <p:ph type="title"/>
          </p:nvPr>
        </p:nvSpPr>
        <p:spPr/>
        <p:txBody>
          <a:bodyPr/>
          <a:lstStyle/>
          <a:p>
            <a:r>
              <a:rPr lang="ja-JP" altLang="en-US" b="1" dirty="0">
                <a:latin typeface="+mj-ea"/>
              </a:rPr>
              <a:t>納入部品名称・構成部品名称の記載位置</a:t>
            </a:r>
            <a:endParaRPr kumimoji="1" lang="ja-JP" altLang="en-US" b="1" dirty="0"/>
          </a:p>
        </p:txBody>
      </p:sp>
      <p:sp>
        <p:nvSpPr>
          <p:cNvPr id="28" name="円/楕円 2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37" name="テキスト ボックス 36"/>
          <p:cNvSpPr txBox="1"/>
          <p:nvPr/>
        </p:nvSpPr>
        <p:spPr bwMode="auto">
          <a:xfrm>
            <a:off x="827883" y="1337418"/>
            <a:ext cx="3163861" cy="288147"/>
          </a:xfrm>
          <a:prstGeom prst="rect">
            <a:avLst/>
          </a:prstGeom>
          <a:noFill/>
          <a:ln w="25400">
            <a:noFill/>
          </a:ln>
        </p:spPr>
        <p:txBody>
          <a:bodyPr wrap="none" lIns="72000" tIns="36000" rIns="72000" bIns="36000" rtlCol="0" anchor="t" anchorCtr="0">
            <a:spAutoFit/>
          </a:bodyPr>
          <a:lstStyle/>
          <a:p>
            <a:r>
              <a:rPr lang="ja-JP" altLang="en-US" sz="1400" b="1" dirty="0">
                <a:latin typeface="+mj-ea"/>
                <a:ea typeface="+mj-ea"/>
                <a:sym typeface="Wingdings" pitchFamily="2" charset="2"/>
              </a:rPr>
              <a:t>豊田合成 社内図面：右下枠内の品名欄</a:t>
            </a:r>
            <a:endParaRPr kumimoji="1" lang="ja-JP" altLang="en-US" sz="1400" b="1" dirty="0">
              <a:latin typeface="+mj-ea"/>
              <a:ea typeface="+mj-ea"/>
              <a:sym typeface="Wingdings" pitchFamily="2" charset="2"/>
            </a:endParaRPr>
          </a:p>
        </p:txBody>
      </p:sp>
      <p:sp>
        <p:nvSpPr>
          <p:cNvPr id="33" name="テキスト ボックス 32"/>
          <p:cNvSpPr txBox="1"/>
          <p:nvPr/>
        </p:nvSpPr>
        <p:spPr bwMode="auto">
          <a:xfrm>
            <a:off x="4852658" y="1937994"/>
            <a:ext cx="3630335" cy="996033"/>
          </a:xfrm>
          <a:prstGeom prst="rect">
            <a:avLst/>
          </a:prstGeom>
          <a:noFill/>
          <a:ln w="38100" cmpd="dbl">
            <a:solidFill>
              <a:srgbClr val="0000FF"/>
            </a:solid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2000" b="1" dirty="0">
                <a:solidFill>
                  <a:srgbClr val="0000FF"/>
                </a:solidFill>
                <a:latin typeface="+mj-ea"/>
                <a:ea typeface="+mj-ea"/>
                <a:sym typeface="Wingdings" pitchFamily="2" charset="2"/>
              </a:rPr>
              <a:t>図面と技術指示書に相違のある</a:t>
            </a:r>
            <a:endParaRPr lang="en-US" altLang="ja-JP" sz="2000" b="1" dirty="0">
              <a:solidFill>
                <a:srgbClr val="0000FF"/>
              </a:solidFill>
              <a:latin typeface="+mj-ea"/>
              <a:ea typeface="+mj-ea"/>
              <a:sym typeface="Wingdings" pitchFamily="2" charset="2"/>
            </a:endParaRPr>
          </a:p>
          <a:p>
            <a:pPr marL="0" indent="0" eaLnBrk="1" hangingPunct="1">
              <a:spcBef>
                <a:spcPct val="0"/>
              </a:spcBef>
              <a:buFont typeface="Arial" charset="0"/>
              <a:buNone/>
            </a:pPr>
            <a:r>
              <a:rPr lang="ja-JP" altLang="en-US" sz="2000" b="1" dirty="0">
                <a:solidFill>
                  <a:srgbClr val="0000FF"/>
                </a:solidFill>
                <a:latin typeface="+mj-ea"/>
                <a:ea typeface="+mj-ea"/>
                <a:sym typeface="Wingdings" pitchFamily="2" charset="2"/>
              </a:rPr>
              <a:t>場合は、図面に記載されている</a:t>
            </a:r>
            <a:endParaRPr lang="en-US" altLang="ja-JP" sz="2000" b="1" dirty="0">
              <a:solidFill>
                <a:srgbClr val="0000FF"/>
              </a:solidFill>
              <a:latin typeface="+mj-ea"/>
              <a:ea typeface="+mj-ea"/>
              <a:sym typeface="Wingdings" pitchFamily="2" charset="2"/>
            </a:endParaRPr>
          </a:p>
          <a:p>
            <a:pPr marL="0" indent="0" eaLnBrk="1" hangingPunct="1">
              <a:spcBef>
                <a:spcPct val="0"/>
              </a:spcBef>
              <a:buFont typeface="Arial" charset="0"/>
              <a:buNone/>
            </a:pPr>
            <a:r>
              <a:rPr lang="ja-JP" altLang="en-US" sz="2000" b="1" dirty="0">
                <a:solidFill>
                  <a:srgbClr val="0000FF"/>
                </a:solidFill>
                <a:latin typeface="+mj-ea"/>
                <a:ea typeface="+mj-ea"/>
                <a:sym typeface="Wingdings" pitchFamily="2" charset="2"/>
              </a:rPr>
              <a:t>部品名称とする</a:t>
            </a:r>
            <a:endParaRPr lang="en-US" altLang="ja-JP" sz="2000" b="1" dirty="0">
              <a:solidFill>
                <a:srgbClr val="0000FF"/>
              </a:solidFill>
              <a:latin typeface="+mj-ea"/>
              <a:ea typeface="+mj-ea"/>
              <a:sym typeface="Wingdings" pitchFamily="2" charset="2"/>
            </a:endParaRPr>
          </a:p>
        </p:txBody>
      </p:sp>
      <p:grpSp>
        <p:nvGrpSpPr>
          <p:cNvPr id="4" name="グループ化 3">
            <a:extLst>
              <a:ext uri="{FF2B5EF4-FFF2-40B4-BE49-F238E27FC236}">
                <a16:creationId xmlns:a16="http://schemas.microsoft.com/office/drawing/2014/main" id="{4D771727-5568-4417-90ED-EEB57F371271}"/>
              </a:ext>
            </a:extLst>
          </p:cNvPr>
          <p:cNvGrpSpPr/>
          <p:nvPr/>
        </p:nvGrpSpPr>
        <p:grpSpPr>
          <a:xfrm>
            <a:off x="943328" y="3501008"/>
            <a:ext cx="7920880" cy="2962871"/>
            <a:chOff x="611560" y="3435021"/>
            <a:chExt cx="7920880" cy="2962871"/>
          </a:xfrm>
        </p:grpSpPr>
        <p:sp>
          <p:nvSpPr>
            <p:cNvPr id="34" name="テキスト ボックス 33">
              <a:extLst>
                <a:ext uri="{FF2B5EF4-FFF2-40B4-BE49-F238E27FC236}">
                  <a16:creationId xmlns:a16="http://schemas.microsoft.com/office/drawing/2014/main" id="{10156124-B142-483C-A713-5DC445D86212}"/>
                </a:ext>
              </a:extLst>
            </p:cNvPr>
            <p:cNvSpPr txBox="1"/>
            <p:nvPr/>
          </p:nvSpPr>
          <p:spPr bwMode="auto">
            <a:xfrm>
              <a:off x="792006" y="3435021"/>
              <a:ext cx="7740434" cy="719034"/>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en-US" altLang="ja-JP" sz="1400" b="1" dirty="0">
                  <a:latin typeface="+mj-ea"/>
                  <a:ea typeface="+mj-ea"/>
                  <a:sym typeface="Wingdings" pitchFamily="2" charset="2"/>
                </a:rPr>
                <a:t>※</a:t>
              </a:r>
              <a:r>
                <a:rPr lang="ja-JP" altLang="en-US" sz="1400" b="1" dirty="0">
                  <a:latin typeface="+mj-ea"/>
                  <a:ea typeface="+mj-ea"/>
                  <a:sym typeface="Wingdings" pitchFamily="2" charset="2"/>
                </a:rPr>
                <a:t>構成部品上位の図面にある構成部品一覧に記載されている構成部品名称と</a:t>
              </a:r>
              <a:r>
                <a:rPr kumimoji="1" lang="ja-JP" altLang="en-US" sz="1400" b="1" dirty="0">
                  <a:latin typeface="+mj-ea"/>
                  <a:ea typeface="+mj-ea"/>
                  <a:sym typeface="Wingdings" pitchFamily="2" charset="2"/>
                </a:rPr>
                <a:t>構成部品単品図に</a:t>
              </a:r>
              <a:endParaRPr kumimoji="1" lang="en-US" altLang="ja-JP" sz="1400" b="1" dirty="0">
                <a:latin typeface="+mj-ea"/>
                <a:ea typeface="+mj-ea"/>
                <a:sym typeface="Wingdings" pitchFamily="2" charset="2"/>
              </a:endParaRPr>
            </a:p>
            <a:p>
              <a:pPr marL="0" indent="0" eaLnBrk="1" hangingPunct="1">
                <a:spcBef>
                  <a:spcPct val="0"/>
                </a:spcBef>
                <a:buFont typeface="Arial" charset="0"/>
                <a:buNone/>
              </a:pPr>
              <a:r>
                <a:rPr lang="ja-JP" altLang="en-US" sz="1400" b="1" dirty="0">
                  <a:latin typeface="+mj-ea"/>
                  <a:ea typeface="+mj-ea"/>
                  <a:sym typeface="Wingdings" pitchFamily="2" charset="2"/>
                </a:rPr>
                <a:t>　　</a:t>
              </a:r>
              <a:r>
                <a:rPr kumimoji="1" lang="ja-JP" altLang="en-US" sz="1400" b="1" dirty="0">
                  <a:latin typeface="+mj-ea"/>
                  <a:ea typeface="+mj-ea"/>
                  <a:sym typeface="Wingdings" pitchFamily="2" charset="2"/>
                </a:rPr>
                <a:t>記載されている部品名称が</a:t>
              </a:r>
              <a:r>
                <a:rPr lang="ja-JP" altLang="en-US" sz="1400" b="1" dirty="0">
                  <a:latin typeface="+mj-ea"/>
                  <a:ea typeface="+mj-ea"/>
                  <a:sym typeface="Wingdings" pitchFamily="2" charset="2"/>
                </a:rPr>
                <a:t>異なる場合は、</a:t>
              </a:r>
              <a:r>
                <a:rPr lang="ja-JP" altLang="en-US" sz="1400" b="1" dirty="0">
                  <a:solidFill>
                    <a:srgbClr val="FF0000"/>
                  </a:solidFill>
                  <a:latin typeface="+mj-ea"/>
                  <a:ea typeface="+mj-ea"/>
                  <a:sym typeface="Wingdings" pitchFamily="2" charset="2"/>
                </a:rPr>
                <a:t>単品図に記載されてる部品名称を「正」として入力</a:t>
              </a:r>
              <a:r>
                <a:rPr lang="ja-JP" altLang="en-US" sz="1400" b="1" dirty="0">
                  <a:latin typeface="+mj-ea"/>
                  <a:ea typeface="+mj-ea"/>
                  <a:sym typeface="Wingdings" pitchFamily="2" charset="2"/>
                </a:rPr>
                <a:t>して</a:t>
              </a:r>
              <a:endParaRPr lang="en-US" altLang="ja-JP" sz="1400" b="1" dirty="0">
                <a:latin typeface="+mj-ea"/>
                <a:ea typeface="+mj-ea"/>
                <a:sym typeface="Wingdings" pitchFamily="2" charset="2"/>
              </a:endParaRPr>
            </a:p>
            <a:p>
              <a:pPr marL="0" indent="0" eaLnBrk="1" hangingPunct="1">
                <a:spcBef>
                  <a:spcPct val="0"/>
                </a:spcBef>
                <a:buFont typeface="Arial" charset="0"/>
                <a:buNone/>
              </a:pPr>
              <a:r>
                <a:rPr lang="ja-JP" altLang="en-US" sz="1400" b="1" dirty="0">
                  <a:latin typeface="+mj-ea"/>
                  <a:ea typeface="+mj-ea"/>
                  <a:sym typeface="Wingdings" pitchFamily="2" charset="2"/>
                </a:rPr>
                <a:t>　　下さい。</a:t>
              </a:r>
              <a:r>
                <a:rPr kumimoji="1" lang="ja-JP" altLang="en-US" sz="1400" b="1" dirty="0">
                  <a:latin typeface="+mj-ea"/>
                  <a:ea typeface="+mj-ea"/>
                  <a:sym typeface="Wingdings" pitchFamily="2" charset="2"/>
                </a:rPr>
                <a:t>　単品図がない場合は除く。</a:t>
              </a:r>
            </a:p>
          </p:txBody>
        </p:sp>
        <p:sp>
          <p:nvSpPr>
            <p:cNvPr id="36" name="テキスト ボックス 35">
              <a:extLst>
                <a:ext uri="{FF2B5EF4-FFF2-40B4-BE49-F238E27FC236}">
                  <a16:creationId xmlns:a16="http://schemas.microsoft.com/office/drawing/2014/main" id="{F6764EA9-DFA9-4A01-A7FF-0FBC73F90692}"/>
                </a:ext>
              </a:extLst>
            </p:cNvPr>
            <p:cNvSpPr txBox="1"/>
            <p:nvPr/>
          </p:nvSpPr>
          <p:spPr bwMode="auto">
            <a:xfrm>
              <a:off x="623936" y="4234638"/>
              <a:ext cx="914848" cy="226591"/>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1000" b="1" dirty="0">
                  <a:latin typeface="+mj-ea"/>
                  <a:ea typeface="+mj-ea"/>
                  <a:sym typeface="Wingdings" pitchFamily="2" charset="2"/>
                </a:rPr>
                <a:t>構成部品一覧</a:t>
              </a:r>
              <a:endParaRPr kumimoji="1" lang="ja-JP" altLang="en-US" sz="1000" b="1" dirty="0">
                <a:latin typeface="+mj-ea"/>
                <a:ea typeface="+mj-ea"/>
                <a:sym typeface="Wingdings" pitchFamily="2" charset="2"/>
              </a:endParaRPr>
            </a:p>
          </p:txBody>
        </p:sp>
        <p:grpSp>
          <p:nvGrpSpPr>
            <p:cNvPr id="38" name="グループ化 37">
              <a:extLst>
                <a:ext uri="{FF2B5EF4-FFF2-40B4-BE49-F238E27FC236}">
                  <a16:creationId xmlns:a16="http://schemas.microsoft.com/office/drawing/2014/main" id="{AC4B9F62-0B4F-4718-825B-517039F60A5C}"/>
                </a:ext>
              </a:extLst>
            </p:cNvPr>
            <p:cNvGrpSpPr/>
            <p:nvPr/>
          </p:nvGrpSpPr>
          <p:grpSpPr>
            <a:xfrm>
              <a:off x="1043608" y="5182221"/>
              <a:ext cx="3312368" cy="1215671"/>
              <a:chOff x="1043608" y="5182221"/>
              <a:chExt cx="3312368" cy="1215671"/>
            </a:xfrm>
          </p:grpSpPr>
          <p:pic>
            <p:nvPicPr>
              <p:cNvPr id="39" name="図 38">
                <a:extLst>
                  <a:ext uri="{FF2B5EF4-FFF2-40B4-BE49-F238E27FC236}">
                    <a16:creationId xmlns:a16="http://schemas.microsoft.com/office/drawing/2014/main" id="{0232B21D-B9CE-45BF-8228-9E96E1FC1C8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43608" y="5182221"/>
                <a:ext cx="3312368" cy="1215671"/>
              </a:xfrm>
              <a:prstGeom prst="rect">
                <a:avLst/>
              </a:prstGeom>
            </p:spPr>
          </p:pic>
          <p:sp>
            <p:nvSpPr>
              <p:cNvPr id="41" name="Rectangle 26">
                <a:extLst>
                  <a:ext uri="{FF2B5EF4-FFF2-40B4-BE49-F238E27FC236}">
                    <a16:creationId xmlns:a16="http://schemas.microsoft.com/office/drawing/2014/main" id="{C328BDCA-FF63-4CDC-9C2B-DC2AE514C3CA}"/>
                  </a:ext>
                </a:extLst>
              </p:cNvPr>
              <p:cNvSpPr>
                <a:spLocks noChangeArrowheads="1"/>
              </p:cNvSpPr>
              <p:nvPr/>
            </p:nvSpPr>
            <p:spPr bwMode="auto">
              <a:xfrm>
                <a:off x="1171599" y="5347321"/>
                <a:ext cx="3101951" cy="164479"/>
              </a:xfrm>
              <a:prstGeom prst="rect">
                <a:avLst/>
              </a:prstGeom>
              <a:noFill/>
              <a:ln w="25400" algn="ctr">
                <a:solidFill>
                  <a:srgbClr val="0000FF"/>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44" name="グループ化 43">
              <a:extLst>
                <a:ext uri="{FF2B5EF4-FFF2-40B4-BE49-F238E27FC236}">
                  <a16:creationId xmlns:a16="http://schemas.microsoft.com/office/drawing/2014/main" id="{7A49884F-17B4-4699-A888-C75763655441}"/>
                </a:ext>
              </a:extLst>
            </p:cNvPr>
            <p:cNvGrpSpPr/>
            <p:nvPr/>
          </p:nvGrpSpPr>
          <p:grpSpPr>
            <a:xfrm>
              <a:off x="5304826" y="4451741"/>
              <a:ext cx="2587877" cy="1690747"/>
              <a:chOff x="5304826" y="4451741"/>
              <a:chExt cx="2587877" cy="1690747"/>
            </a:xfrm>
          </p:grpSpPr>
          <p:pic>
            <p:nvPicPr>
              <p:cNvPr id="45" name="図 44">
                <a:extLst>
                  <a:ext uri="{FF2B5EF4-FFF2-40B4-BE49-F238E27FC236}">
                    <a16:creationId xmlns:a16="http://schemas.microsoft.com/office/drawing/2014/main" id="{9A46581C-87B8-4AC3-808C-BE0A91F6B8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4826" y="4451741"/>
                <a:ext cx="2587877" cy="1690747"/>
              </a:xfrm>
              <a:prstGeom prst="rect">
                <a:avLst/>
              </a:prstGeom>
            </p:spPr>
          </p:pic>
          <p:sp>
            <p:nvSpPr>
              <p:cNvPr id="46" name="Rectangle 26">
                <a:extLst>
                  <a:ext uri="{FF2B5EF4-FFF2-40B4-BE49-F238E27FC236}">
                    <a16:creationId xmlns:a16="http://schemas.microsoft.com/office/drawing/2014/main" id="{CAD14007-DE52-4A91-8C5C-8DD419FB621C}"/>
                  </a:ext>
                </a:extLst>
              </p:cNvPr>
              <p:cNvSpPr>
                <a:spLocks noChangeArrowheads="1"/>
              </p:cNvSpPr>
              <p:nvPr/>
            </p:nvSpPr>
            <p:spPr bwMode="auto">
              <a:xfrm>
                <a:off x="5317771" y="4482792"/>
                <a:ext cx="2568929" cy="609908"/>
              </a:xfrm>
              <a:prstGeom prst="rect">
                <a:avLst/>
              </a:prstGeom>
              <a:noFill/>
              <a:ln w="25400" algn="ctr">
                <a:solidFill>
                  <a:srgbClr xmlns:mc="http://schemas.openxmlformats.org/markup-compatibility/2006" xmlns:a14="http://schemas.microsoft.com/office/drawing/2010/main" val="FF0000" mc:Ignorable="a14" a14:legacySpreadsheetColorIndex="10"/>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47" name="グループ化 46">
              <a:extLst>
                <a:ext uri="{FF2B5EF4-FFF2-40B4-BE49-F238E27FC236}">
                  <a16:creationId xmlns:a16="http://schemas.microsoft.com/office/drawing/2014/main" id="{0087E2C9-B23E-4CEF-AABD-D358D8B7E1D6}"/>
                </a:ext>
              </a:extLst>
            </p:cNvPr>
            <p:cNvGrpSpPr/>
            <p:nvPr/>
          </p:nvGrpSpPr>
          <p:grpSpPr>
            <a:xfrm>
              <a:off x="611560" y="4482793"/>
              <a:ext cx="4303340" cy="362257"/>
              <a:chOff x="611560" y="4482793"/>
              <a:chExt cx="4303340" cy="362257"/>
            </a:xfrm>
          </p:grpSpPr>
          <p:pic>
            <p:nvPicPr>
              <p:cNvPr id="48" name="図 47">
                <a:extLst>
                  <a:ext uri="{FF2B5EF4-FFF2-40B4-BE49-F238E27FC236}">
                    <a16:creationId xmlns:a16="http://schemas.microsoft.com/office/drawing/2014/main" id="{AF3D00CF-9B4A-48CD-A8C8-46F606184E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60" y="4542752"/>
                <a:ext cx="4250779" cy="226097"/>
              </a:xfrm>
              <a:prstGeom prst="rect">
                <a:avLst/>
              </a:prstGeom>
            </p:spPr>
          </p:pic>
          <p:sp>
            <p:nvSpPr>
              <p:cNvPr id="49" name="四角形吹き出し 6">
                <a:extLst>
                  <a:ext uri="{FF2B5EF4-FFF2-40B4-BE49-F238E27FC236}">
                    <a16:creationId xmlns:a16="http://schemas.microsoft.com/office/drawing/2014/main" id="{FA9F37F7-217F-4C8E-B1AD-44A62B3E33A5}"/>
                  </a:ext>
                </a:extLst>
              </p:cNvPr>
              <p:cNvSpPr/>
              <p:nvPr/>
            </p:nvSpPr>
            <p:spPr>
              <a:xfrm>
                <a:off x="611560" y="4482793"/>
                <a:ext cx="4303340" cy="362257"/>
              </a:xfrm>
              <a:prstGeom prst="wedgeRectCallout">
                <a:avLst>
                  <a:gd name="adj1" fmla="val -20529"/>
                  <a:gd name="adj2" fmla="val 17644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Rectangle 26">
              <a:extLst>
                <a:ext uri="{FF2B5EF4-FFF2-40B4-BE49-F238E27FC236}">
                  <a16:creationId xmlns:a16="http://schemas.microsoft.com/office/drawing/2014/main" id="{91144110-2EF6-4E37-9105-BFACE89E177E}"/>
                </a:ext>
              </a:extLst>
            </p:cNvPr>
            <p:cNvSpPr>
              <a:spLocks noChangeArrowheads="1"/>
            </p:cNvSpPr>
            <p:nvPr/>
          </p:nvSpPr>
          <p:spPr bwMode="auto">
            <a:xfrm>
              <a:off x="2792619" y="4540096"/>
              <a:ext cx="915285" cy="228753"/>
            </a:xfrm>
            <a:prstGeom prst="rect">
              <a:avLst/>
            </a:prstGeom>
            <a:noFill/>
            <a:ln w="25400" algn="ctr">
              <a:solidFill>
                <a:srgbClr xmlns:mc="http://schemas.openxmlformats.org/markup-compatibility/2006" xmlns:a14="http://schemas.microsoft.com/office/drawing/2010/main" val="FF0000" mc:Ignorable="a14" a14:legacySpreadsheetColorIndex="10"/>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2" name="テキスト ボックス 51">
              <a:extLst>
                <a:ext uri="{FF2B5EF4-FFF2-40B4-BE49-F238E27FC236}">
                  <a16:creationId xmlns:a16="http://schemas.microsoft.com/office/drawing/2014/main" id="{570C27E5-FB03-424E-8425-E0FD4D0E337F}"/>
                </a:ext>
              </a:extLst>
            </p:cNvPr>
            <p:cNvSpPr txBox="1"/>
            <p:nvPr/>
          </p:nvSpPr>
          <p:spPr bwMode="auto">
            <a:xfrm>
              <a:off x="5359841" y="4219536"/>
              <a:ext cx="528524" cy="226591"/>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1000" b="1" dirty="0">
                  <a:latin typeface="+mj-ea"/>
                  <a:ea typeface="+mj-ea"/>
                  <a:sym typeface="Wingdings" pitchFamily="2" charset="2"/>
                </a:rPr>
                <a:t>単品図</a:t>
              </a:r>
              <a:endParaRPr kumimoji="1" lang="ja-JP" altLang="en-US" sz="1000" b="1" dirty="0">
                <a:latin typeface="+mj-ea"/>
                <a:ea typeface="+mj-ea"/>
                <a:sym typeface="Wingdings" pitchFamily="2" charset="2"/>
              </a:endParaRPr>
            </a:p>
          </p:txBody>
        </p:sp>
        <p:sp>
          <p:nvSpPr>
            <p:cNvPr id="53" name="テキスト ボックス 52">
              <a:extLst>
                <a:ext uri="{FF2B5EF4-FFF2-40B4-BE49-F238E27FC236}">
                  <a16:creationId xmlns:a16="http://schemas.microsoft.com/office/drawing/2014/main" id="{70C5ADC1-A27C-4E74-B634-F396B3450788}"/>
                </a:ext>
              </a:extLst>
            </p:cNvPr>
            <p:cNvSpPr txBox="1"/>
            <p:nvPr/>
          </p:nvSpPr>
          <p:spPr bwMode="auto">
            <a:xfrm>
              <a:off x="3635896" y="5013061"/>
              <a:ext cx="1406353" cy="288147"/>
            </a:xfrm>
            <a:prstGeom prst="rect">
              <a:avLst/>
            </a:prstGeom>
            <a:noFill/>
            <a:ln w="25400">
              <a:noFill/>
            </a:ln>
          </p:spPr>
          <p:txBody>
            <a:bodyPr wrap="square" lIns="72000" tIns="36000" rIns="72000" bIns="36000" rtlCol="0" anchor="ctr" anchorCtr="0">
              <a:spAutoFit/>
            </a:bodyPr>
            <a:lstStyle/>
            <a:p>
              <a:pPr marL="0" indent="0" algn="ctr" eaLnBrk="1" hangingPunct="1">
                <a:spcBef>
                  <a:spcPct val="0"/>
                </a:spcBef>
                <a:buFont typeface="Arial" charset="0"/>
                <a:buNone/>
              </a:pPr>
              <a:r>
                <a:rPr lang="ja-JP" altLang="en-US" sz="1400" dirty="0">
                  <a:latin typeface="+mj-ea"/>
                  <a:ea typeface="+mj-ea"/>
                  <a:sym typeface="Wingdings" pitchFamily="2" charset="2"/>
                </a:rPr>
                <a:t>部品名称が違う</a:t>
              </a:r>
              <a:endParaRPr kumimoji="1" lang="ja-JP" altLang="en-US" sz="1400" dirty="0">
                <a:latin typeface="+mj-ea"/>
                <a:ea typeface="+mj-ea"/>
                <a:sym typeface="Wingdings" pitchFamily="2" charset="2"/>
              </a:endParaRPr>
            </a:p>
          </p:txBody>
        </p:sp>
        <p:cxnSp>
          <p:nvCxnSpPr>
            <p:cNvPr id="54" name="直線矢印コネクタ 53">
              <a:extLst>
                <a:ext uri="{FF2B5EF4-FFF2-40B4-BE49-F238E27FC236}">
                  <a16:creationId xmlns:a16="http://schemas.microsoft.com/office/drawing/2014/main" id="{F79BBDFD-CE88-4B15-803B-9C3D7E782789}"/>
                </a:ext>
              </a:extLst>
            </p:cNvPr>
            <p:cNvCxnSpPr>
              <a:stCxn id="53" idx="3"/>
              <a:endCxn id="46" idx="1"/>
            </p:cNvCxnSpPr>
            <p:nvPr/>
          </p:nvCxnSpPr>
          <p:spPr>
            <a:xfrm flipV="1">
              <a:off x="5042249" y="4787746"/>
              <a:ext cx="275522" cy="3693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75EE735A-57DD-4F0C-8A8F-20838CF470C7}"/>
                </a:ext>
              </a:extLst>
            </p:cNvPr>
            <p:cNvCxnSpPr>
              <a:stCxn id="53" idx="1"/>
              <a:endCxn id="50" idx="2"/>
            </p:cNvCxnSpPr>
            <p:nvPr/>
          </p:nvCxnSpPr>
          <p:spPr>
            <a:xfrm flipH="1" flipV="1">
              <a:off x="3250262" y="4768849"/>
              <a:ext cx="385634" cy="3882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グループ化 56">
              <a:extLst>
                <a:ext uri="{FF2B5EF4-FFF2-40B4-BE49-F238E27FC236}">
                  <a16:creationId xmlns:a16="http://schemas.microsoft.com/office/drawing/2014/main" id="{A2CE49DD-356F-4B90-B525-C35E34735912}"/>
                </a:ext>
              </a:extLst>
            </p:cNvPr>
            <p:cNvGrpSpPr/>
            <p:nvPr/>
          </p:nvGrpSpPr>
          <p:grpSpPr>
            <a:xfrm>
              <a:off x="2826815" y="4279271"/>
              <a:ext cx="936104" cy="720080"/>
              <a:chOff x="1619672" y="2780928"/>
              <a:chExt cx="1172947" cy="288032"/>
            </a:xfrm>
          </p:grpSpPr>
          <p:cxnSp>
            <p:nvCxnSpPr>
              <p:cNvPr id="59" name="直線コネクタ 58">
                <a:extLst>
                  <a:ext uri="{FF2B5EF4-FFF2-40B4-BE49-F238E27FC236}">
                    <a16:creationId xmlns:a16="http://schemas.microsoft.com/office/drawing/2014/main" id="{147D3182-849C-4E67-AF7D-250FA9FFFC34}"/>
                  </a:ext>
                </a:extLst>
              </p:cNvPr>
              <p:cNvCxnSpPr/>
              <p:nvPr/>
            </p:nvCxnSpPr>
            <p:spPr>
              <a:xfrm>
                <a:off x="1619672" y="2780928"/>
                <a:ext cx="1172947"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FE93098-61DE-4494-836D-307D5FBBC481}"/>
                  </a:ext>
                </a:extLst>
              </p:cNvPr>
              <p:cNvCxnSpPr/>
              <p:nvPr/>
            </p:nvCxnSpPr>
            <p:spPr>
              <a:xfrm flipV="1">
                <a:off x="1619672" y="2780928"/>
                <a:ext cx="1172947"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テキスト ボックス 60">
              <a:extLst>
                <a:ext uri="{FF2B5EF4-FFF2-40B4-BE49-F238E27FC236}">
                  <a16:creationId xmlns:a16="http://schemas.microsoft.com/office/drawing/2014/main" id="{9C6983A7-996A-4F0E-8DE4-015930D006B4}"/>
                </a:ext>
              </a:extLst>
            </p:cNvPr>
            <p:cNvSpPr txBox="1"/>
            <p:nvPr/>
          </p:nvSpPr>
          <p:spPr bwMode="auto">
            <a:xfrm>
              <a:off x="6916296" y="4003499"/>
              <a:ext cx="792088" cy="442035"/>
            </a:xfrm>
            <a:prstGeom prst="rect">
              <a:avLst/>
            </a:prstGeom>
            <a:noFill/>
            <a:ln w="25400">
              <a:noFill/>
            </a:ln>
          </p:spPr>
          <p:txBody>
            <a:bodyPr wrap="square" lIns="72000" tIns="36000" rIns="72000" bIns="36000" rtlCol="0" anchor="ctr" anchorCtr="0">
              <a:spAutoFit/>
            </a:bodyPr>
            <a:lstStyle/>
            <a:p>
              <a:pPr marL="0" indent="0" algn="ctr" eaLnBrk="1" hangingPunct="1">
                <a:spcBef>
                  <a:spcPct val="0"/>
                </a:spcBef>
                <a:buFont typeface="Arial" charset="0"/>
                <a:buNone/>
              </a:pPr>
              <a:r>
                <a:rPr lang="ja-JP" altLang="en-US" sz="2400" dirty="0">
                  <a:latin typeface="+mj-ea"/>
                  <a:ea typeface="+mj-ea"/>
                  <a:sym typeface="Wingdings" pitchFamily="2" charset="2"/>
                </a:rPr>
                <a:t>正</a:t>
              </a:r>
              <a:endParaRPr kumimoji="1" lang="ja-JP" altLang="en-US" sz="2400" dirty="0">
                <a:latin typeface="+mj-ea"/>
                <a:ea typeface="+mj-ea"/>
                <a:sym typeface="Wingdings" pitchFamily="2" charset="2"/>
              </a:endParaRPr>
            </a:p>
          </p:txBody>
        </p:sp>
        <p:sp>
          <p:nvSpPr>
            <p:cNvPr id="62" name="テキスト ボックス 61">
              <a:extLst>
                <a:ext uri="{FF2B5EF4-FFF2-40B4-BE49-F238E27FC236}">
                  <a16:creationId xmlns:a16="http://schemas.microsoft.com/office/drawing/2014/main" id="{1A3FA43C-6FCF-4959-A44D-382F4CB52371}"/>
                </a:ext>
              </a:extLst>
            </p:cNvPr>
            <p:cNvSpPr txBox="1"/>
            <p:nvPr/>
          </p:nvSpPr>
          <p:spPr bwMode="auto">
            <a:xfrm>
              <a:off x="3877506" y="4003499"/>
              <a:ext cx="792088" cy="442035"/>
            </a:xfrm>
            <a:prstGeom prst="rect">
              <a:avLst/>
            </a:prstGeom>
            <a:noFill/>
            <a:ln w="25400">
              <a:noFill/>
            </a:ln>
          </p:spPr>
          <p:txBody>
            <a:bodyPr wrap="square" lIns="72000" tIns="36000" rIns="72000" bIns="36000" rtlCol="0" anchor="ctr" anchorCtr="0">
              <a:spAutoFit/>
            </a:bodyPr>
            <a:lstStyle/>
            <a:p>
              <a:pPr marL="0" indent="0" algn="ctr" eaLnBrk="1" hangingPunct="1">
                <a:spcBef>
                  <a:spcPct val="0"/>
                </a:spcBef>
                <a:buFont typeface="Arial" charset="0"/>
                <a:buNone/>
              </a:pPr>
              <a:r>
                <a:rPr lang="ja-JP" altLang="en-US" sz="2400" dirty="0">
                  <a:latin typeface="+mj-ea"/>
                  <a:ea typeface="+mj-ea"/>
                  <a:sym typeface="Wingdings" pitchFamily="2" charset="2"/>
                </a:rPr>
                <a:t>誤</a:t>
              </a:r>
              <a:endParaRPr kumimoji="1" lang="ja-JP" altLang="en-US" sz="2400" dirty="0">
                <a:latin typeface="+mj-ea"/>
                <a:ea typeface="+mj-ea"/>
                <a:sym typeface="Wingdings" pitchFamily="2" charset="2"/>
              </a:endParaRPr>
            </a:p>
          </p:txBody>
        </p:sp>
      </p:grpSp>
      <p:grpSp>
        <p:nvGrpSpPr>
          <p:cNvPr id="6" name="グループ化 5">
            <a:extLst>
              <a:ext uri="{FF2B5EF4-FFF2-40B4-BE49-F238E27FC236}">
                <a16:creationId xmlns:a16="http://schemas.microsoft.com/office/drawing/2014/main" id="{D90C117F-9939-452D-9D31-DECDAE048C81}"/>
              </a:ext>
            </a:extLst>
          </p:cNvPr>
          <p:cNvGrpSpPr/>
          <p:nvPr/>
        </p:nvGrpSpPr>
        <p:grpSpPr>
          <a:xfrm>
            <a:off x="874573" y="1659441"/>
            <a:ext cx="3746731" cy="1740803"/>
            <a:chOff x="874573" y="1659441"/>
            <a:chExt cx="3746731" cy="1740803"/>
          </a:xfrm>
        </p:grpSpPr>
        <p:sp>
          <p:nvSpPr>
            <p:cNvPr id="11" name="テキスト ボックス 10"/>
            <p:cNvSpPr txBox="1"/>
            <p:nvPr/>
          </p:nvSpPr>
          <p:spPr bwMode="auto">
            <a:xfrm>
              <a:off x="4012629" y="2131731"/>
              <a:ext cx="608675" cy="380480"/>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1000" b="1" dirty="0">
                  <a:latin typeface="+mj-ea"/>
                  <a:ea typeface="+mj-ea"/>
                  <a:sym typeface="Wingdings" pitchFamily="2" charset="2"/>
                </a:rPr>
                <a:t>品名</a:t>
              </a:r>
              <a:endParaRPr lang="en-US" altLang="ja-JP" sz="1000" b="1" dirty="0">
                <a:latin typeface="+mj-ea"/>
                <a:ea typeface="+mj-ea"/>
                <a:sym typeface="Wingdings" pitchFamily="2" charset="2"/>
              </a:endParaRPr>
            </a:p>
            <a:p>
              <a:pPr marL="0" indent="0" eaLnBrk="1" hangingPunct="1">
                <a:spcBef>
                  <a:spcPct val="0"/>
                </a:spcBef>
                <a:buFont typeface="Arial" charset="0"/>
                <a:buNone/>
              </a:pPr>
              <a:r>
                <a:rPr kumimoji="1" lang="ja-JP" altLang="en-US" sz="1000" b="1" dirty="0">
                  <a:latin typeface="+mj-ea"/>
                  <a:ea typeface="+mj-ea"/>
                  <a:sym typeface="Wingdings" pitchFamily="2" charset="2"/>
                </a:rPr>
                <a:t>（</a:t>
              </a:r>
              <a:r>
                <a:rPr kumimoji="1" lang="en-US" altLang="ja-JP" sz="1000" b="1" dirty="0">
                  <a:latin typeface="+mj-ea"/>
                  <a:ea typeface="+mj-ea"/>
                  <a:sym typeface="Wingdings" pitchFamily="2" charset="2"/>
                </a:rPr>
                <a:t>NAME</a:t>
              </a:r>
              <a:r>
                <a:rPr kumimoji="1" lang="ja-JP" altLang="en-US" sz="1000" b="1" dirty="0">
                  <a:latin typeface="+mj-ea"/>
                  <a:ea typeface="+mj-ea"/>
                  <a:sym typeface="Wingdings" pitchFamily="2" charset="2"/>
                </a:rPr>
                <a:t>）</a:t>
              </a:r>
            </a:p>
          </p:txBody>
        </p:sp>
        <p:cxnSp>
          <p:nvCxnSpPr>
            <p:cNvPr id="24" name="直線矢印コネクタ 23"/>
            <p:cNvCxnSpPr>
              <a:stCxn id="11" idx="1"/>
              <a:endCxn id="26" idx="3"/>
            </p:cNvCxnSpPr>
            <p:nvPr/>
          </p:nvCxnSpPr>
          <p:spPr>
            <a:xfrm flipH="1" flipV="1">
              <a:off x="3450717" y="1798196"/>
              <a:ext cx="561912" cy="5237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cxnSpLocks/>
              <a:stCxn id="11" idx="1"/>
              <a:endCxn id="27" idx="3"/>
            </p:cNvCxnSpPr>
            <p:nvPr/>
          </p:nvCxnSpPr>
          <p:spPr>
            <a:xfrm flipH="1">
              <a:off x="3463417" y="2321971"/>
              <a:ext cx="549212" cy="4334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5E4E79F1-67D8-4B92-9589-9704CB9061BF}"/>
                </a:ext>
              </a:extLst>
            </p:cNvPr>
            <p:cNvGrpSpPr/>
            <p:nvPr/>
          </p:nvGrpSpPr>
          <p:grpSpPr>
            <a:xfrm>
              <a:off x="874573" y="1659441"/>
              <a:ext cx="2570525" cy="1740803"/>
              <a:chOff x="874573" y="1659441"/>
              <a:chExt cx="2570525" cy="1740803"/>
            </a:xfrm>
          </p:grpSpPr>
          <p:pic>
            <p:nvPicPr>
              <p:cNvPr id="43" name="Picture 2">
                <a:extLst>
                  <a:ext uri="{FF2B5EF4-FFF2-40B4-BE49-F238E27FC236}">
                    <a16:creationId xmlns:a16="http://schemas.microsoft.com/office/drawing/2014/main" id="{ACD3A130-D52A-417C-973C-8C8767ECE4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74573" y="1659441"/>
                <a:ext cx="2570525" cy="174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26">
                <a:extLst>
                  <a:ext uri="{FF2B5EF4-FFF2-40B4-BE49-F238E27FC236}">
                    <a16:creationId xmlns:a16="http://schemas.microsoft.com/office/drawing/2014/main" id="{0AE83880-C45B-4EE9-B492-2CC31F153EE3}"/>
                  </a:ext>
                </a:extLst>
              </p:cNvPr>
              <p:cNvSpPr>
                <a:spLocks noChangeArrowheads="1"/>
              </p:cNvSpPr>
              <p:nvPr/>
            </p:nvSpPr>
            <p:spPr bwMode="auto">
              <a:xfrm>
                <a:off x="2250106" y="1689867"/>
                <a:ext cx="1167928" cy="260376"/>
              </a:xfrm>
              <a:prstGeom prst="rect">
                <a:avLst/>
              </a:prstGeom>
              <a:noFill/>
              <a:ln w="25400" algn="ctr">
                <a:solidFill>
                  <a:srgbClr xmlns:mc="http://schemas.openxmlformats.org/markup-compatibility/2006" xmlns:a14="http://schemas.microsoft.com/office/drawing/2010/main" val="FF0000" mc:Ignorable="a14" a14:legacySpreadsheetColorIndex="10"/>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Rectangle 26">
                <a:extLst>
                  <a:ext uri="{FF2B5EF4-FFF2-40B4-BE49-F238E27FC236}">
                    <a16:creationId xmlns:a16="http://schemas.microsoft.com/office/drawing/2014/main" id="{E7FEC025-BFF1-4474-8BF0-A4F6CFBCE09E}"/>
                  </a:ext>
                </a:extLst>
              </p:cNvPr>
              <p:cNvSpPr>
                <a:spLocks noChangeArrowheads="1"/>
              </p:cNvSpPr>
              <p:nvPr/>
            </p:nvSpPr>
            <p:spPr bwMode="auto">
              <a:xfrm>
                <a:off x="2256451" y="2642268"/>
                <a:ext cx="1174272" cy="269924"/>
              </a:xfrm>
              <a:prstGeom prst="rect">
                <a:avLst/>
              </a:prstGeom>
              <a:noFill/>
              <a:ln w="25400" algn="ctr">
                <a:solidFill>
                  <a:srgbClr xmlns:mc="http://schemas.openxmlformats.org/markup-compatibility/2006" xmlns:a14="http://schemas.microsoft.com/office/drawing/2010/main" val="FF0000" mc:Ignorable="a14" a14:legacySpreadsheetColorIndex="10"/>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8" name="正方形/長方形 57">
                <a:extLst>
                  <a:ext uri="{FF2B5EF4-FFF2-40B4-BE49-F238E27FC236}">
                    <a16:creationId xmlns:a16="http://schemas.microsoft.com/office/drawing/2014/main" id="{3163F815-9054-435B-BC16-AC7D6B9AFE22}"/>
                  </a:ext>
                </a:extLst>
              </p:cNvPr>
              <p:cNvSpPr/>
              <p:nvPr/>
            </p:nvSpPr>
            <p:spPr>
              <a:xfrm>
                <a:off x="888227" y="3068959"/>
                <a:ext cx="1350514" cy="99691"/>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Tree>
    <p:extLst>
      <p:ext uri="{BB962C8B-B14F-4D97-AF65-F5344CB8AC3E}">
        <p14:creationId xmlns:p14="http://schemas.microsoft.com/office/powerpoint/2010/main" val="181192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ja-JP" altLang="en-US" dirty="0"/>
              <a:t>別紙</a:t>
            </a:r>
            <a:r>
              <a:rPr lang="en-US" altLang="ja-JP" dirty="0"/>
              <a:t>.1</a:t>
            </a:r>
          </a:p>
        </p:txBody>
      </p:sp>
      <p:sp>
        <p:nvSpPr>
          <p:cNvPr id="3" name="タイトル 2"/>
          <p:cNvSpPr>
            <a:spLocks noGrp="1"/>
          </p:cNvSpPr>
          <p:nvPr>
            <p:ph type="title"/>
          </p:nvPr>
        </p:nvSpPr>
        <p:spPr/>
        <p:txBody>
          <a:bodyPr/>
          <a:lstStyle/>
          <a:p>
            <a:r>
              <a:rPr lang="ja-JP" altLang="en-US" b="1" dirty="0">
                <a:latin typeface="+mj-ea"/>
              </a:rPr>
              <a:t>納入部品名称・構成部品名称の記載位置</a:t>
            </a:r>
            <a:endParaRPr kumimoji="1" lang="ja-JP" altLang="en-US" b="1" dirty="0"/>
          </a:p>
        </p:txBody>
      </p:sp>
      <p:sp>
        <p:nvSpPr>
          <p:cNvPr id="28" name="円/楕円 2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16" name="Text Box 34"/>
          <p:cNvSpPr txBox="1">
            <a:spLocks noChangeArrowheads="1"/>
          </p:cNvSpPr>
          <p:nvPr/>
        </p:nvSpPr>
        <p:spPr bwMode="auto">
          <a:xfrm>
            <a:off x="3351049" y="3041303"/>
            <a:ext cx="365516" cy="240705"/>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7432"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i="0" u="none" strike="noStrike" baseline="0" dirty="0">
                <a:solidFill>
                  <a:srgbClr val="000000"/>
                </a:solidFill>
                <a:latin typeface="ＭＳ Ｐゴシック"/>
                <a:ea typeface="ＭＳ Ｐゴシック"/>
              </a:rPr>
              <a:t>拡大</a:t>
            </a:r>
          </a:p>
        </p:txBody>
      </p:sp>
      <p:sp>
        <p:nvSpPr>
          <p:cNvPr id="23" name="テキスト ボックス 22"/>
          <p:cNvSpPr txBox="1"/>
          <p:nvPr/>
        </p:nvSpPr>
        <p:spPr bwMode="auto">
          <a:xfrm>
            <a:off x="975974" y="2189708"/>
            <a:ext cx="1931152" cy="288147"/>
          </a:xfrm>
          <a:prstGeom prst="rect">
            <a:avLst/>
          </a:prstGeom>
          <a:noFill/>
          <a:ln w="25400">
            <a:noFill/>
          </a:ln>
        </p:spPr>
        <p:txBody>
          <a:bodyPr wrap="none" lIns="72000" tIns="36000" rIns="72000" bIns="36000" rtlCol="0" anchor="t" anchorCtr="0">
            <a:spAutoFit/>
          </a:bodyPr>
          <a:lstStyle/>
          <a:p>
            <a:r>
              <a:rPr lang="ja-JP" altLang="en-US" sz="1400" b="1" dirty="0">
                <a:latin typeface="+mj-ea"/>
                <a:ea typeface="+mj-ea"/>
                <a:sym typeface="Wingdings" pitchFamily="2" charset="2"/>
              </a:rPr>
              <a:t>豊田合成 技術指示書</a:t>
            </a:r>
            <a:r>
              <a:rPr lang="en-US" altLang="ja-JP" sz="1400" b="1" dirty="0">
                <a:latin typeface="+mj-ea"/>
                <a:ea typeface="+mj-ea"/>
                <a:sym typeface="Wingdings" pitchFamily="2" charset="2"/>
              </a:rPr>
              <a:t>A</a:t>
            </a:r>
            <a:endParaRPr kumimoji="1" lang="ja-JP" altLang="en-US" sz="1400" b="1" dirty="0">
              <a:latin typeface="+mj-ea"/>
              <a:ea typeface="+mj-ea"/>
              <a:sym typeface="Wingdings" pitchFamily="2" charset="2"/>
            </a:endParaRPr>
          </a:p>
        </p:txBody>
      </p:sp>
      <p:grpSp>
        <p:nvGrpSpPr>
          <p:cNvPr id="55" name="グループ化 54"/>
          <p:cNvGrpSpPr/>
          <p:nvPr/>
        </p:nvGrpSpPr>
        <p:grpSpPr>
          <a:xfrm>
            <a:off x="971600" y="2623896"/>
            <a:ext cx="2091468" cy="1392245"/>
            <a:chOff x="861491" y="3826724"/>
            <a:chExt cx="2091468" cy="1392245"/>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64657" y="3826724"/>
              <a:ext cx="2088302" cy="139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正方形/長方形 50"/>
            <p:cNvSpPr/>
            <p:nvPr/>
          </p:nvSpPr>
          <p:spPr>
            <a:xfrm>
              <a:off x="861491" y="4141464"/>
              <a:ext cx="800621" cy="8305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矢印コネクタ 41"/>
          <p:cNvCxnSpPr>
            <a:stCxn id="51" idx="3"/>
            <a:endCxn id="43" idx="1"/>
          </p:cNvCxnSpPr>
          <p:nvPr/>
        </p:nvCxnSpPr>
        <p:spPr>
          <a:xfrm flipV="1">
            <a:off x="1772221" y="3320019"/>
            <a:ext cx="2787390" cy="33910"/>
          </a:xfrm>
          <a:prstGeom prst="straightConnector1">
            <a:avLst/>
          </a:prstGeom>
          <a:ln w="66675">
            <a:solidFill>
              <a:srgbClr val="6600FF"/>
            </a:solidFill>
            <a:tailEnd type="triangle"/>
          </a:ln>
        </p:spPr>
        <p:style>
          <a:lnRef idx="1">
            <a:schemeClr val="accent1"/>
          </a:lnRef>
          <a:fillRef idx="0">
            <a:schemeClr val="accent1"/>
          </a:fillRef>
          <a:effectRef idx="0">
            <a:schemeClr val="accent1"/>
          </a:effectRef>
          <a:fontRef idx="minor">
            <a:schemeClr val="tx1"/>
          </a:fontRef>
        </p:style>
      </p:cxnSp>
      <p:sp>
        <p:nvSpPr>
          <p:cNvPr id="19" name="Line 31"/>
          <p:cNvSpPr>
            <a:spLocks noChangeShapeType="1"/>
          </p:cNvSpPr>
          <p:nvPr/>
        </p:nvSpPr>
        <p:spPr bwMode="auto">
          <a:xfrm flipV="1">
            <a:off x="5147113" y="3782823"/>
            <a:ext cx="766691" cy="551471"/>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0" name="Line 32"/>
          <p:cNvSpPr>
            <a:spLocks noChangeShapeType="1"/>
          </p:cNvSpPr>
          <p:nvPr/>
        </p:nvSpPr>
        <p:spPr bwMode="auto">
          <a:xfrm flipV="1">
            <a:off x="5147113" y="4132964"/>
            <a:ext cx="722116" cy="201331"/>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1" name="Line 33"/>
          <p:cNvSpPr>
            <a:spLocks noChangeShapeType="1"/>
          </p:cNvSpPr>
          <p:nvPr/>
        </p:nvSpPr>
        <p:spPr bwMode="auto">
          <a:xfrm>
            <a:off x="5147113" y="4334295"/>
            <a:ext cx="677541" cy="122549"/>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04" r="60809" b="17710"/>
          <a:stretch/>
        </p:blipFill>
        <p:spPr bwMode="auto">
          <a:xfrm>
            <a:off x="4559611" y="1988840"/>
            <a:ext cx="2708385" cy="2662358"/>
          </a:xfrm>
          <a:prstGeom prst="rect">
            <a:avLst/>
          </a:prstGeom>
          <a:noFill/>
          <a:ln w="158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58" name="テキスト ボックス 57"/>
          <p:cNvSpPr txBox="1"/>
          <p:nvPr/>
        </p:nvSpPr>
        <p:spPr bwMode="auto">
          <a:xfrm>
            <a:off x="7871480" y="3072084"/>
            <a:ext cx="936104" cy="380480"/>
          </a:xfrm>
          <a:prstGeom prst="rect">
            <a:avLst/>
          </a:prstGeom>
          <a:noFill/>
          <a:ln w="9525">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1000" b="1" dirty="0">
                <a:latin typeface="+mj-ea"/>
                <a:ea typeface="+mj-ea"/>
                <a:sym typeface="Wingdings" pitchFamily="2" charset="2"/>
              </a:rPr>
              <a:t>品名</a:t>
            </a:r>
            <a:endParaRPr lang="en-US" altLang="ja-JP" sz="1000" b="1" dirty="0">
              <a:latin typeface="+mj-ea"/>
              <a:ea typeface="+mj-ea"/>
              <a:sym typeface="Wingdings" pitchFamily="2" charset="2"/>
            </a:endParaRPr>
          </a:p>
          <a:p>
            <a:pPr marL="0" indent="0" eaLnBrk="1" hangingPunct="1">
              <a:spcBef>
                <a:spcPct val="0"/>
              </a:spcBef>
              <a:buFont typeface="Arial" charset="0"/>
              <a:buNone/>
            </a:pPr>
            <a:r>
              <a:rPr lang="ja-JP" altLang="en-US" sz="1000" b="1" dirty="0">
                <a:latin typeface="+mj-ea"/>
                <a:ea typeface="+mj-ea"/>
                <a:sym typeface="Wingdings" pitchFamily="2" charset="2"/>
              </a:rPr>
              <a:t>（</a:t>
            </a:r>
            <a:r>
              <a:rPr lang="en-US" altLang="ja-JP" sz="1000" b="1" dirty="0">
                <a:latin typeface="+mj-ea"/>
                <a:ea typeface="+mj-ea"/>
                <a:sym typeface="Wingdings" pitchFamily="2" charset="2"/>
              </a:rPr>
              <a:t>Part Name</a:t>
            </a:r>
            <a:r>
              <a:rPr lang="ja-JP" altLang="en-US" sz="1000" b="1" dirty="0">
                <a:latin typeface="+mj-ea"/>
                <a:ea typeface="+mj-ea"/>
                <a:sym typeface="Wingdings" pitchFamily="2" charset="2"/>
              </a:rPr>
              <a:t>）</a:t>
            </a:r>
            <a:endParaRPr kumimoji="1" lang="ja-JP" altLang="en-US" sz="1000" b="1" dirty="0">
              <a:latin typeface="+mj-ea"/>
              <a:ea typeface="+mj-ea"/>
              <a:sym typeface="Wingdings" pitchFamily="2" charset="2"/>
            </a:endParaRPr>
          </a:p>
        </p:txBody>
      </p:sp>
      <p:sp>
        <p:nvSpPr>
          <p:cNvPr id="63" name="正方形/長方形 62"/>
          <p:cNvSpPr/>
          <p:nvPr/>
        </p:nvSpPr>
        <p:spPr>
          <a:xfrm>
            <a:off x="5744626" y="2325563"/>
            <a:ext cx="649030" cy="167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744626" y="3106414"/>
            <a:ext cx="656174" cy="175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739862" y="3874805"/>
            <a:ext cx="653793" cy="171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p:cNvCxnSpPr>
            <a:stCxn id="58" idx="1"/>
            <a:endCxn id="63" idx="3"/>
          </p:cNvCxnSpPr>
          <p:nvPr/>
        </p:nvCxnSpPr>
        <p:spPr>
          <a:xfrm flipH="1" flipV="1">
            <a:off x="6393656" y="2409230"/>
            <a:ext cx="1477824" cy="8530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58" idx="1"/>
            <a:endCxn id="65" idx="3"/>
          </p:cNvCxnSpPr>
          <p:nvPr/>
        </p:nvCxnSpPr>
        <p:spPr>
          <a:xfrm flipH="1">
            <a:off x="6393655" y="3262324"/>
            <a:ext cx="1477825" cy="6982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58" idx="1"/>
            <a:endCxn id="64" idx="3"/>
          </p:cNvCxnSpPr>
          <p:nvPr/>
        </p:nvCxnSpPr>
        <p:spPr>
          <a:xfrm flipH="1" flipV="1">
            <a:off x="6400800" y="3194211"/>
            <a:ext cx="1470680" cy="681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0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3</a:t>
            </a:fld>
            <a:r>
              <a:rPr lang="ja-JP" altLang="en-US" dirty="0"/>
              <a:t>／</a:t>
            </a:r>
            <a:r>
              <a:rPr lang="en-US" altLang="ja-JP" dirty="0"/>
              <a:t>27</a:t>
            </a:r>
          </a:p>
        </p:txBody>
      </p:sp>
      <p:sp>
        <p:nvSpPr>
          <p:cNvPr id="3" name="タイトル 2"/>
          <p:cNvSpPr>
            <a:spLocks noGrp="1"/>
          </p:cNvSpPr>
          <p:nvPr>
            <p:ph type="title"/>
          </p:nvPr>
        </p:nvSpPr>
        <p:spPr/>
        <p:txBody>
          <a:bodyPr/>
          <a:lstStyle/>
          <a:p>
            <a:r>
              <a:rPr kumimoji="1" lang="ja-JP" altLang="en-US" sz="3200" b="1" dirty="0"/>
              <a:t>目次</a:t>
            </a:r>
          </a:p>
        </p:txBody>
      </p:sp>
      <p:pic>
        <p:nvPicPr>
          <p:cNvPr id="8" name="図 7">
            <a:extLst>
              <a:ext uri="{FF2B5EF4-FFF2-40B4-BE49-F238E27FC236}">
                <a16:creationId xmlns:a16="http://schemas.microsoft.com/office/drawing/2014/main" id="{43062AED-2389-4EB9-BEA3-E97A4CF4B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75" y="1844824"/>
            <a:ext cx="8036346" cy="420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00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ja-JP" altLang="en-US" dirty="0"/>
              <a:t>別紙</a:t>
            </a:r>
            <a:r>
              <a:rPr lang="en-US" altLang="ja-JP" dirty="0"/>
              <a:t>.2</a:t>
            </a:r>
          </a:p>
        </p:txBody>
      </p:sp>
      <p:sp>
        <p:nvSpPr>
          <p:cNvPr id="3" name="タイトル 2"/>
          <p:cNvSpPr>
            <a:spLocks noGrp="1"/>
          </p:cNvSpPr>
          <p:nvPr>
            <p:ph type="title"/>
          </p:nvPr>
        </p:nvSpPr>
        <p:spPr/>
        <p:txBody>
          <a:bodyPr/>
          <a:lstStyle/>
          <a:p>
            <a:r>
              <a:rPr lang="ja-JP" altLang="en-US" b="1" dirty="0">
                <a:latin typeface="+mj-ea"/>
              </a:rPr>
              <a:t>納入部品番号・構成部品番号の記載位置</a:t>
            </a:r>
            <a:endParaRPr kumimoji="1" lang="ja-JP" altLang="en-US" b="1" dirty="0"/>
          </a:p>
        </p:txBody>
      </p:sp>
      <p:sp>
        <p:nvSpPr>
          <p:cNvPr id="16" name="Text Box 34"/>
          <p:cNvSpPr txBox="1">
            <a:spLocks noChangeArrowheads="1"/>
          </p:cNvSpPr>
          <p:nvPr/>
        </p:nvSpPr>
        <p:spPr bwMode="auto">
          <a:xfrm>
            <a:off x="3351049" y="4769495"/>
            <a:ext cx="365516" cy="240705"/>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7432"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i="0" u="none" strike="noStrike" baseline="0" dirty="0">
                <a:solidFill>
                  <a:srgbClr val="000000"/>
                </a:solidFill>
                <a:latin typeface="ＭＳ Ｐゴシック"/>
                <a:ea typeface="ＭＳ Ｐゴシック"/>
              </a:rPr>
              <a:t>拡大</a:t>
            </a:r>
          </a:p>
        </p:txBody>
      </p:sp>
      <p:sp>
        <p:nvSpPr>
          <p:cNvPr id="23" name="テキスト ボックス 22"/>
          <p:cNvSpPr txBox="1"/>
          <p:nvPr/>
        </p:nvSpPr>
        <p:spPr bwMode="auto">
          <a:xfrm>
            <a:off x="975974" y="3917900"/>
            <a:ext cx="1931152" cy="288147"/>
          </a:xfrm>
          <a:prstGeom prst="rect">
            <a:avLst/>
          </a:prstGeom>
          <a:noFill/>
          <a:ln w="25400">
            <a:noFill/>
          </a:ln>
        </p:spPr>
        <p:txBody>
          <a:bodyPr wrap="none" lIns="72000" tIns="36000" rIns="72000" bIns="36000" rtlCol="0" anchor="t" anchorCtr="0">
            <a:spAutoFit/>
          </a:bodyPr>
          <a:lstStyle/>
          <a:p>
            <a:r>
              <a:rPr lang="ja-JP" altLang="en-US" sz="1400" b="1" dirty="0">
                <a:latin typeface="+mj-ea"/>
                <a:ea typeface="+mj-ea"/>
                <a:sym typeface="Wingdings" pitchFamily="2" charset="2"/>
              </a:rPr>
              <a:t>豊田合成 技術指示書</a:t>
            </a:r>
            <a:r>
              <a:rPr lang="en-US" altLang="ja-JP" sz="1400" b="1" dirty="0">
                <a:latin typeface="+mj-ea"/>
                <a:ea typeface="+mj-ea"/>
                <a:sym typeface="Wingdings" pitchFamily="2" charset="2"/>
              </a:rPr>
              <a:t>A</a:t>
            </a:r>
            <a:endParaRPr kumimoji="1" lang="ja-JP" altLang="en-US" sz="1400" b="1" dirty="0">
              <a:latin typeface="+mj-ea"/>
              <a:ea typeface="+mj-ea"/>
              <a:sym typeface="Wingdings" pitchFamily="2" charset="2"/>
            </a:endParaRPr>
          </a:p>
        </p:txBody>
      </p:sp>
      <p:sp>
        <p:nvSpPr>
          <p:cNvPr id="28" name="円/楕円 2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37" name="テキスト ボックス 36"/>
          <p:cNvSpPr txBox="1"/>
          <p:nvPr/>
        </p:nvSpPr>
        <p:spPr bwMode="auto">
          <a:xfrm>
            <a:off x="844476" y="1381576"/>
            <a:ext cx="3163861" cy="288147"/>
          </a:xfrm>
          <a:prstGeom prst="rect">
            <a:avLst/>
          </a:prstGeom>
          <a:noFill/>
          <a:ln w="25400">
            <a:noFill/>
          </a:ln>
        </p:spPr>
        <p:txBody>
          <a:bodyPr wrap="none" lIns="72000" tIns="36000" rIns="72000" bIns="36000" rtlCol="0" anchor="t" anchorCtr="0">
            <a:spAutoFit/>
          </a:bodyPr>
          <a:lstStyle/>
          <a:p>
            <a:r>
              <a:rPr lang="ja-JP" altLang="en-US" sz="1400" b="1" dirty="0">
                <a:latin typeface="+mj-ea"/>
                <a:ea typeface="+mj-ea"/>
                <a:sym typeface="Wingdings" pitchFamily="2" charset="2"/>
              </a:rPr>
              <a:t>豊田合成 社内図面：右下枠内の品番欄</a:t>
            </a:r>
            <a:endParaRPr kumimoji="1" lang="ja-JP" altLang="en-US" sz="1400" b="1" dirty="0">
              <a:latin typeface="+mj-ea"/>
              <a:ea typeface="+mj-ea"/>
              <a:sym typeface="Wingdings" pitchFamily="2" charset="2"/>
            </a:endParaRPr>
          </a:p>
        </p:txBody>
      </p:sp>
      <p:grpSp>
        <p:nvGrpSpPr>
          <p:cNvPr id="55" name="グループ化 54"/>
          <p:cNvGrpSpPr/>
          <p:nvPr/>
        </p:nvGrpSpPr>
        <p:grpSpPr>
          <a:xfrm>
            <a:off x="971600" y="4352088"/>
            <a:ext cx="2091468" cy="1392245"/>
            <a:chOff x="861491" y="3826724"/>
            <a:chExt cx="2091468" cy="1392245"/>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64657" y="3826724"/>
              <a:ext cx="2088302" cy="139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正方形/長方形 50"/>
            <p:cNvSpPr/>
            <p:nvPr/>
          </p:nvSpPr>
          <p:spPr>
            <a:xfrm>
              <a:off x="861491" y="4141464"/>
              <a:ext cx="800621" cy="8305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矢印コネクタ 41"/>
          <p:cNvCxnSpPr>
            <a:stCxn id="51" idx="3"/>
            <a:endCxn id="43" idx="1"/>
          </p:cNvCxnSpPr>
          <p:nvPr/>
        </p:nvCxnSpPr>
        <p:spPr>
          <a:xfrm flipV="1">
            <a:off x="1772221" y="5048211"/>
            <a:ext cx="2787390" cy="33910"/>
          </a:xfrm>
          <a:prstGeom prst="straightConnector1">
            <a:avLst/>
          </a:prstGeom>
          <a:ln w="66675">
            <a:solidFill>
              <a:srgbClr val="6600FF"/>
            </a:solidFill>
            <a:tailEnd type="triangle"/>
          </a:ln>
        </p:spPr>
        <p:style>
          <a:lnRef idx="1">
            <a:schemeClr val="accent1"/>
          </a:lnRef>
          <a:fillRef idx="0">
            <a:schemeClr val="accent1"/>
          </a:fillRef>
          <a:effectRef idx="0">
            <a:schemeClr val="accent1"/>
          </a:effectRef>
          <a:fontRef idx="minor">
            <a:schemeClr val="tx1"/>
          </a:fontRef>
        </p:style>
      </p:cxnSp>
      <p:sp>
        <p:nvSpPr>
          <p:cNvPr id="19" name="Line 31"/>
          <p:cNvSpPr>
            <a:spLocks noChangeShapeType="1"/>
          </p:cNvSpPr>
          <p:nvPr/>
        </p:nvSpPr>
        <p:spPr bwMode="auto">
          <a:xfrm flipV="1">
            <a:off x="5147113" y="5511015"/>
            <a:ext cx="766691" cy="551471"/>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0" name="Line 32"/>
          <p:cNvSpPr>
            <a:spLocks noChangeShapeType="1"/>
          </p:cNvSpPr>
          <p:nvPr/>
        </p:nvSpPr>
        <p:spPr bwMode="auto">
          <a:xfrm flipV="1">
            <a:off x="5147113" y="5861156"/>
            <a:ext cx="722116" cy="201331"/>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1" name="Line 33"/>
          <p:cNvSpPr>
            <a:spLocks noChangeShapeType="1"/>
          </p:cNvSpPr>
          <p:nvPr/>
        </p:nvSpPr>
        <p:spPr bwMode="auto">
          <a:xfrm>
            <a:off x="5147113" y="6062487"/>
            <a:ext cx="677541" cy="122549"/>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04" r="60809" b="17710"/>
          <a:stretch/>
        </p:blipFill>
        <p:spPr bwMode="auto">
          <a:xfrm>
            <a:off x="4559611" y="3717032"/>
            <a:ext cx="2708385" cy="2662358"/>
          </a:xfrm>
          <a:prstGeom prst="rect">
            <a:avLst/>
          </a:prstGeom>
          <a:noFill/>
          <a:ln w="158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58" name="テキスト ボックス 57"/>
          <p:cNvSpPr txBox="1"/>
          <p:nvPr/>
        </p:nvSpPr>
        <p:spPr bwMode="auto">
          <a:xfrm>
            <a:off x="7380312" y="4810386"/>
            <a:ext cx="1331616" cy="380480"/>
          </a:xfrm>
          <a:prstGeom prst="rect">
            <a:avLst/>
          </a:prstGeom>
          <a:solidFill>
            <a:schemeClr val="bg1"/>
          </a:solidFill>
          <a:ln w="9525">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1000" b="1" dirty="0">
                <a:latin typeface="+mj-ea"/>
                <a:ea typeface="+mj-ea"/>
                <a:sym typeface="Wingdings" pitchFamily="2" charset="2"/>
              </a:rPr>
              <a:t>下段：</a:t>
            </a:r>
            <a:r>
              <a:rPr lang="en-US" altLang="ja-JP" sz="1000" b="1" dirty="0">
                <a:latin typeface="+mj-ea"/>
                <a:ea typeface="+mj-ea"/>
                <a:sym typeface="Wingdings" pitchFamily="2" charset="2"/>
              </a:rPr>
              <a:t>TG</a:t>
            </a:r>
            <a:r>
              <a:rPr lang="ja-JP" altLang="en-US" sz="1000" b="1" dirty="0">
                <a:latin typeface="+mj-ea"/>
                <a:ea typeface="+mj-ea"/>
                <a:sym typeface="Wingdings" pitchFamily="2" charset="2"/>
              </a:rPr>
              <a:t>社内品番</a:t>
            </a:r>
            <a:endParaRPr lang="en-US" altLang="ja-JP" sz="1000" b="1" dirty="0">
              <a:latin typeface="+mj-ea"/>
              <a:ea typeface="+mj-ea"/>
              <a:sym typeface="Wingdings" pitchFamily="2" charset="2"/>
            </a:endParaRPr>
          </a:p>
          <a:p>
            <a:pPr marL="0" indent="0" eaLnBrk="1" hangingPunct="1">
              <a:spcBef>
                <a:spcPct val="0"/>
              </a:spcBef>
              <a:buFont typeface="Arial" charset="0"/>
              <a:buNone/>
            </a:pPr>
            <a:r>
              <a:rPr lang="ja-JP" altLang="en-US" sz="1000" b="1" dirty="0">
                <a:latin typeface="+mj-ea"/>
                <a:ea typeface="+mj-ea"/>
                <a:sym typeface="Wingdings" pitchFamily="2" charset="2"/>
              </a:rPr>
              <a:t>　　　　（</a:t>
            </a:r>
            <a:r>
              <a:rPr lang="en-US" altLang="ja-JP" sz="1000" b="1" dirty="0">
                <a:latin typeface="+mj-ea"/>
                <a:ea typeface="+mj-ea"/>
                <a:sym typeface="Wingdings" pitchFamily="2" charset="2"/>
              </a:rPr>
              <a:t>TG Part No.</a:t>
            </a:r>
            <a:r>
              <a:rPr lang="ja-JP" altLang="en-US" sz="1000" b="1" dirty="0">
                <a:latin typeface="+mj-ea"/>
                <a:ea typeface="+mj-ea"/>
                <a:sym typeface="Wingdings" pitchFamily="2" charset="2"/>
              </a:rPr>
              <a:t>）</a:t>
            </a:r>
            <a:endParaRPr kumimoji="1" lang="ja-JP" altLang="en-US" sz="1000" b="1" dirty="0">
              <a:latin typeface="+mj-ea"/>
              <a:ea typeface="+mj-ea"/>
              <a:sym typeface="Wingdings" pitchFamily="2" charset="2"/>
            </a:endParaRPr>
          </a:p>
        </p:txBody>
      </p:sp>
      <p:sp>
        <p:nvSpPr>
          <p:cNvPr id="63" name="正方形/長方形 62"/>
          <p:cNvSpPr/>
          <p:nvPr/>
        </p:nvSpPr>
        <p:spPr>
          <a:xfrm>
            <a:off x="4915951" y="4139480"/>
            <a:ext cx="649030" cy="94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4925476" y="4915570"/>
            <a:ext cx="656174" cy="85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920712" y="5693485"/>
            <a:ext cx="653793" cy="92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p:cNvCxnSpPr>
            <a:stCxn id="58" idx="1"/>
            <a:endCxn id="63" idx="3"/>
          </p:cNvCxnSpPr>
          <p:nvPr/>
        </p:nvCxnSpPr>
        <p:spPr>
          <a:xfrm flipH="1" flipV="1">
            <a:off x="5564981" y="4186672"/>
            <a:ext cx="1815331" cy="8139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58" idx="1"/>
            <a:endCxn id="65" idx="3"/>
          </p:cNvCxnSpPr>
          <p:nvPr/>
        </p:nvCxnSpPr>
        <p:spPr>
          <a:xfrm flipH="1">
            <a:off x="5574505" y="5000626"/>
            <a:ext cx="1805807" cy="7393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58" idx="1"/>
            <a:endCxn id="64" idx="3"/>
          </p:cNvCxnSpPr>
          <p:nvPr/>
        </p:nvCxnSpPr>
        <p:spPr>
          <a:xfrm flipH="1" flipV="1">
            <a:off x="5581650" y="4958098"/>
            <a:ext cx="1798662" cy="425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bwMode="auto">
          <a:xfrm>
            <a:off x="5099961" y="1966653"/>
            <a:ext cx="3630335" cy="996033"/>
          </a:xfrm>
          <a:prstGeom prst="rect">
            <a:avLst/>
          </a:prstGeom>
          <a:noFill/>
          <a:ln w="38100" cmpd="dbl">
            <a:solidFill>
              <a:srgbClr val="0000FF"/>
            </a:solid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2000" b="1" dirty="0">
                <a:solidFill>
                  <a:srgbClr val="0000FF"/>
                </a:solidFill>
                <a:latin typeface="+mj-ea"/>
                <a:ea typeface="+mj-ea"/>
                <a:sym typeface="Wingdings" pitchFamily="2" charset="2"/>
              </a:rPr>
              <a:t>図面と技術指示書に相違のある</a:t>
            </a:r>
            <a:endParaRPr lang="en-US" altLang="ja-JP" sz="2000" b="1" dirty="0">
              <a:solidFill>
                <a:srgbClr val="0000FF"/>
              </a:solidFill>
              <a:latin typeface="+mj-ea"/>
              <a:ea typeface="+mj-ea"/>
              <a:sym typeface="Wingdings" pitchFamily="2" charset="2"/>
            </a:endParaRPr>
          </a:p>
          <a:p>
            <a:pPr marL="0" indent="0" eaLnBrk="1" hangingPunct="1">
              <a:spcBef>
                <a:spcPct val="0"/>
              </a:spcBef>
              <a:buFont typeface="Arial" charset="0"/>
              <a:buNone/>
            </a:pPr>
            <a:r>
              <a:rPr lang="ja-JP" altLang="en-US" sz="2000" b="1" dirty="0">
                <a:solidFill>
                  <a:srgbClr val="0000FF"/>
                </a:solidFill>
                <a:latin typeface="+mj-ea"/>
                <a:ea typeface="+mj-ea"/>
                <a:sym typeface="Wingdings" pitchFamily="2" charset="2"/>
              </a:rPr>
              <a:t>場合は、図面に記載されている</a:t>
            </a:r>
            <a:endParaRPr lang="en-US" altLang="ja-JP" sz="2000" b="1" dirty="0">
              <a:solidFill>
                <a:srgbClr val="0000FF"/>
              </a:solidFill>
              <a:latin typeface="+mj-ea"/>
              <a:ea typeface="+mj-ea"/>
              <a:sym typeface="Wingdings" pitchFamily="2" charset="2"/>
            </a:endParaRPr>
          </a:p>
          <a:p>
            <a:pPr marL="0" indent="0" eaLnBrk="1" hangingPunct="1">
              <a:spcBef>
                <a:spcPct val="0"/>
              </a:spcBef>
              <a:buFont typeface="Arial" charset="0"/>
              <a:buNone/>
            </a:pPr>
            <a:r>
              <a:rPr lang="ja-JP" altLang="en-US" sz="2000" b="1" dirty="0">
                <a:solidFill>
                  <a:srgbClr val="0000FF"/>
                </a:solidFill>
                <a:latin typeface="+mj-ea"/>
                <a:ea typeface="+mj-ea"/>
                <a:sym typeface="Wingdings" pitchFamily="2" charset="2"/>
              </a:rPr>
              <a:t>部品番号とする</a:t>
            </a:r>
            <a:endParaRPr lang="en-US" altLang="ja-JP" sz="2000" b="1" dirty="0">
              <a:solidFill>
                <a:srgbClr val="0000FF"/>
              </a:solidFill>
              <a:latin typeface="+mj-ea"/>
              <a:ea typeface="+mj-ea"/>
              <a:sym typeface="Wingdings" pitchFamily="2" charset="2"/>
            </a:endParaRPr>
          </a:p>
        </p:txBody>
      </p:sp>
      <p:grpSp>
        <p:nvGrpSpPr>
          <p:cNvPr id="4" name="グループ化 3">
            <a:extLst>
              <a:ext uri="{FF2B5EF4-FFF2-40B4-BE49-F238E27FC236}">
                <a16:creationId xmlns:a16="http://schemas.microsoft.com/office/drawing/2014/main" id="{784091ED-967D-41BB-97AC-EE99C14DE252}"/>
              </a:ext>
            </a:extLst>
          </p:cNvPr>
          <p:cNvGrpSpPr/>
          <p:nvPr/>
        </p:nvGrpSpPr>
        <p:grpSpPr>
          <a:xfrm>
            <a:off x="844496" y="1707562"/>
            <a:ext cx="3972890" cy="1740803"/>
            <a:chOff x="844496" y="1707562"/>
            <a:chExt cx="3972890" cy="1740803"/>
          </a:xfrm>
        </p:grpSpPr>
        <p:sp>
          <p:nvSpPr>
            <p:cNvPr id="11" name="テキスト ボックス 10"/>
            <p:cNvSpPr txBox="1"/>
            <p:nvPr/>
          </p:nvSpPr>
          <p:spPr bwMode="auto">
            <a:xfrm>
              <a:off x="4008337" y="2550493"/>
              <a:ext cx="809049" cy="380480"/>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000" b="1" dirty="0">
                  <a:latin typeface="+mj-ea"/>
                  <a:ea typeface="+mj-ea"/>
                  <a:sym typeface="Wingdings" pitchFamily="2" charset="2"/>
                </a:rPr>
                <a:t>社内品番</a:t>
              </a:r>
              <a:endParaRPr kumimoji="1" lang="en-US" altLang="ja-JP" sz="1000" b="1" dirty="0">
                <a:latin typeface="+mj-ea"/>
                <a:ea typeface="+mj-ea"/>
                <a:sym typeface="Wingdings" pitchFamily="2" charset="2"/>
              </a:endParaRPr>
            </a:p>
            <a:p>
              <a:pPr marL="0" indent="0" eaLnBrk="1" hangingPunct="1">
                <a:spcBef>
                  <a:spcPct val="0"/>
                </a:spcBef>
                <a:buFont typeface="Arial" charset="0"/>
                <a:buNone/>
              </a:pPr>
              <a:r>
                <a:rPr kumimoji="1" lang="ja-JP" altLang="en-US" sz="1000" b="1" dirty="0">
                  <a:latin typeface="+mj-ea"/>
                  <a:ea typeface="+mj-ea"/>
                  <a:sym typeface="Wingdings" pitchFamily="2" charset="2"/>
                </a:rPr>
                <a:t>（</a:t>
              </a:r>
              <a:r>
                <a:rPr kumimoji="1" lang="en-US" altLang="ja-JP" sz="1000" b="1" dirty="0">
                  <a:latin typeface="+mj-ea"/>
                  <a:ea typeface="+mj-ea"/>
                  <a:sym typeface="Wingdings" pitchFamily="2" charset="2"/>
                </a:rPr>
                <a:t>PART No.</a:t>
              </a:r>
              <a:r>
                <a:rPr kumimoji="1" lang="ja-JP" altLang="en-US" sz="1000" b="1" dirty="0">
                  <a:latin typeface="+mj-ea"/>
                  <a:ea typeface="+mj-ea"/>
                  <a:sym typeface="Wingdings" pitchFamily="2" charset="2"/>
                </a:rPr>
                <a:t>）</a:t>
              </a:r>
            </a:p>
          </p:txBody>
        </p:sp>
        <p:cxnSp>
          <p:nvCxnSpPr>
            <p:cNvPr id="24" name="直線矢印コネクタ 23"/>
            <p:cNvCxnSpPr>
              <a:stCxn id="11" idx="1"/>
              <a:endCxn id="26" idx="3"/>
            </p:cNvCxnSpPr>
            <p:nvPr/>
          </p:nvCxnSpPr>
          <p:spPr>
            <a:xfrm flipH="1" flipV="1">
              <a:off x="3408671" y="2259497"/>
              <a:ext cx="599666" cy="48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1"/>
              <a:endCxn id="27" idx="3"/>
            </p:cNvCxnSpPr>
            <p:nvPr/>
          </p:nvCxnSpPr>
          <p:spPr>
            <a:xfrm flipH="1">
              <a:off x="3421371" y="2740733"/>
              <a:ext cx="586966" cy="4746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4" name="グループ化 33">
              <a:extLst>
                <a:ext uri="{FF2B5EF4-FFF2-40B4-BE49-F238E27FC236}">
                  <a16:creationId xmlns:a16="http://schemas.microsoft.com/office/drawing/2014/main" id="{8A97FDE7-2543-48AC-8956-011A551BCC5C}"/>
                </a:ext>
              </a:extLst>
            </p:cNvPr>
            <p:cNvGrpSpPr/>
            <p:nvPr/>
          </p:nvGrpSpPr>
          <p:grpSpPr>
            <a:xfrm>
              <a:off x="844496" y="1707562"/>
              <a:ext cx="2570525" cy="1740803"/>
              <a:chOff x="0" y="0"/>
              <a:chExt cx="2572834" cy="1736762"/>
            </a:xfrm>
          </p:grpSpPr>
          <p:pic>
            <p:nvPicPr>
              <p:cNvPr id="35" name="Picture 2">
                <a:extLst>
                  <a:ext uri="{FF2B5EF4-FFF2-40B4-BE49-F238E27FC236}">
                    <a16:creationId xmlns:a16="http://schemas.microsoft.com/office/drawing/2014/main" id="{C5E8E332-46C2-4E75-B148-1BF064A1C7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2572834" cy="17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26">
                <a:extLst>
                  <a:ext uri="{FF2B5EF4-FFF2-40B4-BE49-F238E27FC236}">
                    <a16:creationId xmlns:a16="http://schemas.microsoft.com/office/drawing/2014/main" id="{0F63C4C3-B4BD-49DF-854F-B60BCFD10DFC}"/>
                  </a:ext>
                </a:extLst>
              </p:cNvPr>
              <p:cNvSpPr>
                <a:spLocks noChangeArrowheads="1"/>
              </p:cNvSpPr>
              <p:nvPr/>
            </p:nvSpPr>
            <p:spPr bwMode="auto">
              <a:xfrm>
                <a:off x="1376769" y="472717"/>
                <a:ext cx="1168977" cy="214372"/>
              </a:xfrm>
              <a:prstGeom prst="rect">
                <a:avLst/>
              </a:prstGeom>
              <a:noFill/>
              <a:ln w="25400" algn="ctr">
                <a:solidFill>
                  <a:srgbClr xmlns:mc="http://schemas.openxmlformats.org/markup-compatibility/2006" xmlns:a14="http://schemas.microsoft.com/office/drawing/2010/main" val="FF0000" mc:Ignorable="a14" a14:legacySpreadsheetColorIndex="10"/>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38" name="Rectangle 26">
                <a:extLst>
                  <a:ext uri="{FF2B5EF4-FFF2-40B4-BE49-F238E27FC236}">
                    <a16:creationId xmlns:a16="http://schemas.microsoft.com/office/drawing/2014/main" id="{4361A195-F7F4-4259-AA0F-B9913D6CFB07}"/>
                  </a:ext>
                </a:extLst>
              </p:cNvPr>
              <p:cNvSpPr>
                <a:spLocks noChangeArrowheads="1"/>
              </p:cNvSpPr>
              <p:nvPr/>
            </p:nvSpPr>
            <p:spPr bwMode="auto">
              <a:xfrm>
                <a:off x="1383119" y="1437391"/>
                <a:ext cx="1175327" cy="195133"/>
              </a:xfrm>
              <a:prstGeom prst="rect">
                <a:avLst/>
              </a:prstGeom>
              <a:noFill/>
              <a:ln w="25400" algn="ctr">
                <a:solidFill>
                  <a:srgbClr xmlns:mc="http://schemas.openxmlformats.org/markup-compatibility/2006" xmlns:a14="http://schemas.microsoft.com/office/drawing/2010/main" val="FF0000" mc:Ignorable="a14" a14:legacySpreadsheetColorIndex="10"/>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9">
                        <a:alpha val="79999"/>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39" name="正方形/長方形 38">
                <a:extLst>
                  <a:ext uri="{FF2B5EF4-FFF2-40B4-BE49-F238E27FC236}">
                    <a16:creationId xmlns:a16="http://schemas.microsoft.com/office/drawing/2014/main" id="{78C59E29-4D50-4020-9B40-282BE4362C13}"/>
                  </a:ext>
                </a:extLst>
              </p:cNvPr>
              <p:cNvSpPr/>
              <p:nvPr/>
            </p:nvSpPr>
            <p:spPr>
              <a:xfrm>
                <a:off x="31752" y="1373911"/>
                <a:ext cx="207816" cy="14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0" name="正方形/長方形 39">
                <a:extLst>
                  <a:ext uri="{FF2B5EF4-FFF2-40B4-BE49-F238E27FC236}">
                    <a16:creationId xmlns:a16="http://schemas.microsoft.com/office/drawing/2014/main" id="{3200C6F1-8C06-4497-803E-67E06C24BF63}"/>
                  </a:ext>
                </a:extLst>
              </p:cNvPr>
              <p:cNvSpPr/>
              <p:nvPr/>
            </p:nvSpPr>
            <p:spPr>
              <a:xfrm>
                <a:off x="308843" y="1373911"/>
                <a:ext cx="207816" cy="14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1" name="正方形/長方形 40">
                <a:extLst>
                  <a:ext uri="{FF2B5EF4-FFF2-40B4-BE49-F238E27FC236}">
                    <a16:creationId xmlns:a16="http://schemas.microsoft.com/office/drawing/2014/main" id="{5D472CAA-D077-4087-A7F7-964FB7E4E6B3}"/>
                  </a:ext>
                </a:extLst>
              </p:cNvPr>
              <p:cNvSpPr/>
              <p:nvPr/>
            </p:nvSpPr>
            <p:spPr>
              <a:xfrm>
                <a:off x="542639" y="1373911"/>
                <a:ext cx="207816" cy="14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正方形/長方形 43">
                <a:extLst>
                  <a:ext uri="{FF2B5EF4-FFF2-40B4-BE49-F238E27FC236}">
                    <a16:creationId xmlns:a16="http://schemas.microsoft.com/office/drawing/2014/main" id="{31EE9B95-AA05-4416-96EF-C7309D13DBF0}"/>
                  </a:ext>
                </a:extLst>
              </p:cNvPr>
              <p:cNvSpPr/>
              <p:nvPr/>
            </p:nvSpPr>
            <p:spPr>
              <a:xfrm>
                <a:off x="782208" y="1373911"/>
                <a:ext cx="207816" cy="14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正方形/長方形 44">
                <a:extLst>
                  <a:ext uri="{FF2B5EF4-FFF2-40B4-BE49-F238E27FC236}">
                    <a16:creationId xmlns:a16="http://schemas.microsoft.com/office/drawing/2014/main" id="{5A4D9816-3FCA-4EC8-9401-10F60BF77982}"/>
                  </a:ext>
                </a:extLst>
              </p:cNvPr>
              <p:cNvSpPr/>
              <p:nvPr/>
            </p:nvSpPr>
            <p:spPr>
              <a:xfrm>
                <a:off x="1013117" y="1373911"/>
                <a:ext cx="207816" cy="14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Tree>
    <p:extLst>
      <p:ext uri="{BB962C8B-B14F-4D97-AF65-F5344CB8AC3E}">
        <p14:creationId xmlns:p14="http://schemas.microsoft.com/office/powerpoint/2010/main" val="1894606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r>
              <a:rPr lang="ja-JP" altLang="en-US" dirty="0"/>
              <a:t>別紙</a:t>
            </a:r>
            <a:r>
              <a:rPr lang="en-US" altLang="ja-JP" dirty="0"/>
              <a:t>.3</a:t>
            </a:r>
          </a:p>
        </p:txBody>
      </p:sp>
      <p:sp>
        <p:nvSpPr>
          <p:cNvPr id="3" name="タイトル 2"/>
          <p:cNvSpPr>
            <a:spLocks noGrp="1"/>
          </p:cNvSpPr>
          <p:nvPr>
            <p:ph type="title"/>
          </p:nvPr>
        </p:nvSpPr>
        <p:spPr>
          <a:xfrm>
            <a:off x="1475656" y="0"/>
            <a:ext cx="7128792" cy="981758"/>
          </a:xfrm>
        </p:spPr>
        <p:txBody>
          <a:bodyPr/>
          <a:lstStyle/>
          <a:p>
            <a:r>
              <a:rPr lang="ja-JP" altLang="en-US" b="1" dirty="0">
                <a:latin typeface="+mj-ea"/>
              </a:rPr>
              <a:t>部品番号の変換方法</a:t>
            </a:r>
            <a:endParaRPr kumimoji="1" lang="ja-JP" altLang="en-US" b="1" dirty="0">
              <a:latin typeface="+mj-ea"/>
            </a:endParaRPr>
          </a:p>
        </p:txBody>
      </p:sp>
      <p:sp>
        <p:nvSpPr>
          <p:cNvPr id="4" name="テキスト ボックス 3"/>
          <p:cNvSpPr txBox="1"/>
          <p:nvPr/>
        </p:nvSpPr>
        <p:spPr bwMode="auto">
          <a:xfrm>
            <a:off x="216024" y="1772816"/>
            <a:ext cx="8748464" cy="3396690"/>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400" dirty="0">
                <a:latin typeface="+mj-ea"/>
                <a:ea typeface="+mj-ea"/>
                <a:sym typeface="Wingdings" pitchFamily="2" charset="2"/>
              </a:rPr>
              <a:t>　</a:t>
            </a:r>
            <a:r>
              <a:rPr kumimoji="1" lang="ja-JP" altLang="en-US" sz="2400" dirty="0">
                <a:latin typeface="+mj-ea"/>
                <a:ea typeface="+mj-ea"/>
                <a:sym typeface="Wingdings" pitchFamily="2" charset="2"/>
              </a:rPr>
              <a:t>社内品番が </a:t>
            </a:r>
            <a:r>
              <a:rPr lang="en-US" altLang="ja-JP" sz="2400" dirty="0">
                <a:latin typeface="+mj-ea"/>
                <a:ea typeface="+mj-ea"/>
                <a:sym typeface="Wingdings" pitchFamily="2" charset="2"/>
              </a:rPr>
              <a:t>10</a:t>
            </a:r>
            <a:r>
              <a:rPr lang="ja-JP" altLang="en-US" sz="2400" dirty="0">
                <a:latin typeface="+mj-ea"/>
                <a:ea typeface="+mj-ea"/>
                <a:sym typeface="Wingdings" pitchFamily="2" charset="2"/>
              </a:rPr>
              <a:t>桁（</a:t>
            </a:r>
            <a:r>
              <a:rPr lang="en-US" altLang="ja-JP" sz="2400" dirty="0">
                <a:latin typeface="+mj-ea"/>
                <a:ea typeface="+mj-ea"/>
                <a:sym typeface="Wingdings" pitchFamily="2" charset="2"/>
              </a:rPr>
              <a:t>5</a:t>
            </a:r>
            <a:r>
              <a:rPr lang="ja-JP" altLang="en-US" sz="2400" dirty="0">
                <a:latin typeface="+mj-ea"/>
                <a:ea typeface="+mj-ea"/>
                <a:sym typeface="Wingdings" pitchFamily="2" charset="2"/>
              </a:rPr>
              <a:t>桁</a:t>
            </a:r>
            <a:r>
              <a:rPr lang="en-US" altLang="ja-JP" sz="2400" dirty="0">
                <a:latin typeface="+mj-ea"/>
                <a:ea typeface="+mj-ea"/>
                <a:sym typeface="Wingdings" pitchFamily="2" charset="2"/>
              </a:rPr>
              <a:t>-5</a:t>
            </a:r>
            <a:r>
              <a:rPr lang="ja-JP" altLang="en-US" sz="2400" dirty="0">
                <a:latin typeface="+mj-ea"/>
                <a:ea typeface="+mj-ea"/>
                <a:sym typeface="Wingdings" pitchFamily="2" charset="2"/>
              </a:rPr>
              <a:t>桁）の場合、後ろに「</a:t>
            </a:r>
            <a:r>
              <a:rPr lang="en-US" altLang="ja-JP" sz="2400" dirty="0">
                <a:solidFill>
                  <a:srgbClr val="FF0000"/>
                </a:solidFill>
                <a:latin typeface="+mj-ea"/>
                <a:ea typeface="+mj-ea"/>
                <a:sym typeface="Wingdings" pitchFamily="2" charset="2"/>
              </a:rPr>
              <a:t>-0000</a:t>
            </a:r>
            <a:r>
              <a:rPr lang="ja-JP" altLang="en-US" sz="2400" dirty="0">
                <a:latin typeface="+mj-ea"/>
                <a:ea typeface="+mj-ea"/>
                <a:sym typeface="Wingdings" pitchFamily="2" charset="2"/>
              </a:rPr>
              <a:t>」をつける</a:t>
            </a:r>
            <a:endParaRPr lang="en-US" altLang="ja-JP" sz="2400" dirty="0">
              <a:latin typeface="+mj-ea"/>
              <a:ea typeface="+mj-ea"/>
              <a:sym typeface="Wingdings" pitchFamily="2" charset="2"/>
            </a:endParaRPr>
          </a:p>
          <a:p>
            <a:pPr marL="0" indent="0" eaLnBrk="1" hangingPunct="1">
              <a:spcBef>
                <a:spcPct val="0"/>
              </a:spcBef>
              <a:buFont typeface="Arial" charset="0"/>
              <a:buNone/>
            </a:pPr>
            <a:r>
              <a:rPr kumimoji="1" lang="ja-JP" altLang="en-US" sz="2400" dirty="0">
                <a:latin typeface="+mj-ea"/>
                <a:ea typeface="+mj-ea"/>
                <a:sym typeface="Wingdings" pitchFamily="2" charset="2"/>
              </a:rPr>
              <a:t>　　　　例：</a:t>
            </a:r>
            <a:r>
              <a:rPr kumimoji="1" lang="en-US" altLang="ja-JP" sz="2400" dirty="0">
                <a:latin typeface="+mj-ea"/>
                <a:ea typeface="+mj-ea"/>
                <a:sym typeface="Wingdings" pitchFamily="2" charset="2"/>
              </a:rPr>
              <a:t>12345-12345</a:t>
            </a:r>
            <a:r>
              <a:rPr kumimoji="1" lang="ja-JP" altLang="en-US" sz="2400" dirty="0">
                <a:latin typeface="+mj-ea"/>
                <a:ea typeface="+mj-ea"/>
                <a:sym typeface="Wingdings" pitchFamily="2" charset="2"/>
              </a:rPr>
              <a:t>　⇒　</a:t>
            </a:r>
            <a:r>
              <a:rPr kumimoji="1" lang="en-US" altLang="ja-JP" sz="2400" dirty="0">
                <a:latin typeface="+mj-ea"/>
                <a:ea typeface="+mj-ea"/>
                <a:sym typeface="Wingdings" pitchFamily="2" charset="2"/>
              </a:rPr>
              <a:t>12345-12345</a:t>
            </a:r>
            <a:r>
              <a:rPr kumimoji="1" lang="en-US" altLang="ja-JP" sz="2400" u="sng" dirty="0">
                <a:solidFill>
                  <a:srgbClr val="FF0000"/>
                </a:solidFill>
                <a:latin typeface="+mj-ea"/>
                <a:ea typeface="+mj-ea"/>
                <a:sym typeface="Wingdings" pitchFamily="2" charset="2"/>
              </a:rPr>
              <a:t>-0000</a:t>
            </a:r>
          </a:p>
          <a:p>
            <a:pPr marL="0" indent="0" eaLnBrk="1" hangingPunct="1">
              <a:spcBef>
                <a:spcPct val="0"/>
              </a:spcBef>
              <a:buFont typeface="Arial" charset="0"/>
              <a:buNone/>
            </a:pPr>
            <a:endParaRPr lang="en-US" altLang="ja-JP" sz="2400" dirty="0">
              <a:latin typeface="+mj-ea"/>
              <a:ea typeface="+mj-ea"/>
              <a:sym typeface="Wingdings" pitchFamily="2" charset="2"/>
            </a:endParaRPr>
          </a:p>
          <a:p>
            <a:r>
              <a:rPr lang="ja-JP" altLang="en-US" sz="2400" dirty="0">
                <a:latin typeface="+mj-ea"/>
                <a:sym typeface="Wingdings" pitchFamily="2" charset="2"/>
              </a:rPr>
              <a:t>　</a:t>
            </a:r>
            <a:r>
              <a:rPr lang="ja-JP" altLang="en-US" sz="2400" dirty="0">
                <a:latin typeface="+mj-ea"/>
                <a:ea typeface="+mj-ea"/>
                <a:sym typeface="Wingdings" pitchFamily="2" charset="2"/>
              </a:rPr>
              <a:t>社内品番が </a:t>
            </a:r>
            <a:r>
              <a:rPr lang="en-US" altLang="ja-JP" sz="2400" dirty="0">
                <a:latin typeface="+mj-ea"/>
                <a:ea typeface="+mj-ea"/>
                <a:sym typeface="Wingdings" pitchFamily="2" charset="2"/>
              </a:rPr>
              <a:t>11</a:t>
            </a:r>
            <a:r>
              <a:rPr lang="ja-JP" altLang="en-US" sz="2400" dirty="0">
                <a:latin typeface="+mj-ea"/>
                <a:ea typeface="+mj-ea"/>
                <a:sym typeface="Wingdings" pitchFamily="2" charset="2"/>
              </a:rPr>
              <a:t>桁（</a:t>
            </a:r>
            <a:r>
              <a:rPr lang="en-US" altLang="ja-JP" sz="2400" dirty="0">
                <a:latin typeface="+mj-ea"/>
                <a:ea typeface="+mj-ea"/>
                <a:sym typeface="Wingdings" pitchFamily="2" charset="2"/>
              </a:rPr>
              <a:t>5</a:t>
            </a:r>
            <a:r>
              <a:rPr lang="ja-JP" altLang="en-US" sz="2400" dirty="0">
                <a:latin typeface="+mj-ea"/>
                <a:ea typeface="+mj-ea"/>
                <a:sym typeface="Wingdings" pitchFamily="2" charset="2"/>
              </a:rPr>
              <a:t>桁</a:t>
            </a:r>
            <a:r>
              <a:rPr lang="en-US" altLang="ja-JP" sz="2400" dirty="0">
                <a:latin typeface="+mj-ea"/>
                <a:ea typeface="+mj-ea"/>
                <a:sym typeface="Wingdings" pitchFamily="2" charset="2"/>
              </a:rPr>
              <a:t>-5</a:t>
            </a:r>
            <a:r>
              <a:rPr lang="ja-JP" altLang="en-US" sz="2400" dirty="0">
                <a:latin typeface="+mj-ea"/>
                <a:ea typeface="+mj-ea"/>
                <a:sym typeface="Wingdings" pitchFamily="2" charset="2"/>
              </a:rPr>
              <a:t>桁</a:t>
            </a:r>
            <a:r>
              <a:rPr lang="en-US" altLang="ja-JP" sz="2400" dirty="0">
                <a:latin typeface="+mj-ea"/>
                <a:ea typeface="+mj-ea"/>
                <a:sym typeface="Wingdings" pitchFamily="2" charset="2"/>
              </a:rPr>
              <a:t>-1</a:t>
            </a:r>
            <a:r>
              <a:rPr lang="ja-JP" altLang="en-US" sz="2400" dirty="0">
                <a:latin typeface="+mj-ea"/>
                <a:ea typeface="+mj-ea"/>
                <a:sym typeface="Wingdings" pitchFamily="2" charset="2"/>
              </a:rPr>
              <a:t>桁）の場合、後ろに「</a:t>
            </a:r>
            <a:r>
              <a:rPr lang="en-US" altLang="ja-JP" sz="2400" dirty="0">
                <a:solidFill>
                  <a:srgbClr val="FF0000"/>
                </a:solidFill>
                <a:latin typeface="+mj-ea"/>
                <a:ea typeface="+mj-ea"/>
                <a:sym typeface="Wingdings" pitchFamily="2" charset="2"/>
              </a:rPr>
              <a:t>000</a:t>
            </a:r>
            <a:r>
              <a:rPr lang="ja-JP" altLang="en-US" sz="2400" dirty="0">
                <a:latin typeface="+mj-ea"/>
                <a:ea typeface="+mj-ea"/>
                <a:sym typeface="Wingdings" pitchFamily="2" charset="2"/>
              </a:rPr>
              <a:t>」をつける</a:t>
            </a:r>
            <a:endParaRPr lang="en-US" altLang="ja-JP" sz="2400" dirty="0">
              <a:latin typeface="+mj-ea"/>
              <a:ea typeface="+mj-ea"/>
              <a:sym typeface="Wingdings" pitchFamily="2" charset="2"/>
            </a:endParaRPr>
          </a:p>
          <a:p>
            <a:pPr marL="0" indent="0" eaLnBrk="1" hangingPunct="1">
              <a:spcBef>
                <a:spcPct val="0"/>
              </a:spcBef>
              <a:buFont typeface="Arial" charset="0"/>
              <a:buNone/>
            </a:pPr>
            <a:r>
              <a:rPr lang="ja-JP" altLang="en-US" sz="2400" dirty="0">
                <a:latin typeface="+mj-ea"/>
                <a:ea typeface="+mj-ea"/>
                <a:sym typeface="Wingdings" pitchFamily="2" charset="2"/>
              </a:rPr>
              <a:t>　　　　例：</a:t>
            </a:r>
            <a:r>
              <a:rPr lang="en-US" altLang="ja-JP" sz="2400" dirty="0">
                <a:latin typeface="+mj-ea"/>
                <a:ea typeface="+mj-ea"/>
                <a:sym typeface="Wingdings" pitchFamily="2" charset="2"/>
              </a:rPr>
              <a:t>12345-12345-A</a:t>
            </a:r>
            <a:r>
              <a:rPr lang="ja-JP" altLang="en-US" sz="2400" dirty="0">
                <a:latin typeface="+mj-ea"/>
                <a:ea typeface="+mj-ea"/>
                <a:sym typeface="Wingdings" pitchFamily="2" charset="2"/>
              </a:rPr>
              <a:t>　⇒　</a:t>
            </a:r>
            <a:r>
              <a:rPr lang="en-US" altLang="ja-JP" sz="2400" dirty="0">
                <a:latin typeface="+mj-ea"/>
                <a:ea typeface="+mj-ea"/>
                <a:sym typeface="Wingdings" pitchFamily="2" charset="2"/>
              </a:rPr>
              <a:t>12345-12345-A</a:t>
            </a:r>
            <a:r>
              <a:rPr lang="en-US" altLang="ja-JP" sz="2400" u="sng" dirty="0">
                <a:solidFill>
                  <a:srgbClr val="FF0000"/>
                </a:solidFill>
                <a:latin typeface="+mj-ea"/>
                <a:ea typeface="+mj-ea"/>
                <a:sym typeface="Wingdings" pitchFamily="2" charset="2"/>
              </a:rPr>
              <a:t>000</a:t>
            </a:r>
          </a:p>
          <a:p>
            <a:pPr marL="0" indent="0" eaLnBrk="1" hangingPunct="1">
              <a:spcBef>
                <a:spcPct val="0"/>
              </a:spcBef>
              <a:buFont typeface="Arial" charset="0"/>
              <a:buNone/>
            </a:pPr>
            <a:endParaRPr lang="en-US" altLang="ja-JP" sz="2400" dirty="0">
              <a:latin typeface="+mj-ea"/>
              <a:ea typeface="+mj-ea"/>
              <a:sym typeface="Wingdings" pitchFamily="2" charset="2"/>
            </a:endParaRPr>
          </a:p>
          <a:p>
            <a:r>
              <a:rPr lang="ja-JP" altLang="en-US" sz="2400" dirty="0">
                <a:latin typeface="+mj-ea"/>
                <a:sym typeface="Wingdings" pitchFamily="2" charset="2"/>
              </a:rPr>
              <a:t>　</a:t>
            </a:r>
            <a:r>
              <a:rPr lang="ja-JP" altLang="en-US" sz="2400" dirty="0">
                <a:latin typeface="+mj-ea"/>
                <a:ea typeface="+mj-ea"/>
                <a:sym typeface="Wingdings" pitchFamily="2" charset="2"/>
              </a:rPr>
              <a:t>社内品番が </a:t>
            </a:r>
            <a:r>
              <a:rPr lang="en-US" altLang="ja-JP" sz="2400" dirty="0">
                <a:latin typeface="+mj-ea"/>
                <a:ea typeface="+mj-ea"/>
                <a:sym typeface="Wingdings" pitchFamily="2" charset="2"/>
              </a:rPr>
              <a:t>12</a:t>
            </a:r>
            <a:r>
              <a:rPr lang="ja-JP" altLang="en-US" sz="2400" dirty="0">
                <a:latin typeface="+mj-ea"/>
                <a:ea typeface="+mj-ea"/>
                <a:sym typeface="Wingdings" pitchFamily="2" charset="2"/>
              </a:rPr>
              <a:t>桁（</a:t>
            </a:r>
            <a:r>
              <a:rPr lang="en-US" altLang="ja-JP" sz="2400" dirty="0">
                <a:latin typeface="+mj-ea"/>
                <a:ea typeface="+mj-ea"/>
                <a:sym typeface="Wingdings" pitchFamily="2" charset="2"/>
              </a:rPr>
              <a:t>5</a:t>
            </a:r>
            <a:r>
              <a:rPr lang="ja-JP" altLang="en-US" sz="2400" dirty="0">
                <a:latin typeface="+mj-ea"/>
                <a:ea typeface="+mj-ea"/>
                <a:sym typeface="Wingdings" pitchFamily="2" charset="2"/>
              </a:rPr>
              <a:t>桁</a:t>
            </a:r>
            <a:r>
              <a:rPr lang="en-US" altLang="ja-JP" sz="2400" dirty="0">
                <a:latin typeface="+mj-ea"/>
                <a:ea typeface="+mj-ea"/>
                <a:sym typeface="Wingdings" pitchFamily="2" charset="2"/>
              </a:rPr>
              <a:t>-5</a:t>
            </a:r>
            <a:r>
              <a:rPr lang="ja-JP" altLang="en-US" sz="2400" dirty="0">
                <a:latin typeface="+mj-ea"/>
                <a:ea typeface="+mj-ea"/>
                <a:sym typeface="Wingdings" pitchFamily="2" charset="2"/>
              </a:rPr>
              <a:t>桁</a:t>
            </a:r>
            <a:r>
              <a:rPr lang="en-US" altLang="ja-JP" sz="2400" dirty="0">
                <a:latin typeface="+mj-ea"/>
                <a:ea typeface="+mj-ea"/>
                <a:sym typeface="Wingdings" pitchFamily="2" charset="2"/>
              </a:rPr>
              <a:t>-2</a:t>
            </a:r>
            <a:r>
              <a:rPr lang="ja-JP" altLang="en-US" sz="2400" dirty="0">
                <a:latin typeface="+mj-ea"/>
                <a:ea typeface="+mj-ea"/>
                <a:sym typeface="Wingdings" pitchFamily="2" charset="2"/>
              </a:rPr>
              <a:t>桁）の場合、後ろの</a:t>
            </a:r>
            <a:r>
              <a:rPr lang="en-US" altLang="ja-JP" sz="2400" dirty="0">
                <a:latin typeface="+mj-ea"/>
                <a:ea typeface="+mj-ea"/>
                <a:sym typeface="Wingdings" pitchFamily="2" charset="2"/>
              </a:rPr>
              <a:t>2</a:t>
            </a:r>
            <a:r>
              <a:rPr lang="ja-JP" altLang="en-US" sz="2400" dirty="0">
                <a:latin typeface="+mj-ea"/>
                <a:ea typeface="+mj-ea"/>
                <a:sym typeface="Wingdings" pitchFamily="2" charset="2"/>
              </a:rPr>
              <a:t>桁の</a:t>
            </a:r>
            <a:r>
              <a:rPr lang="ja-JP" altLang="en-US" sz="2400" dirty="0">
                <a:solidFill>
                  <a:srgbClr val="FF0000"/>
                </a:solidFill>
                <a:latin typeface="+mj-ea"/>
                <a:ea typeface="+mj-ea"/>
                <a:sym typeface="Wingdings" pitchFamily="2" charset="2"/>
              </a:rPr>
              <a:t>前後</a:t>
            </a:r>
            <a:r>
              <a:rPr lang="ja-JP" altLang="en-US" sz="2400" dirty="0">
                <a:latin typeface="+mj-ea"/>
                <a:ea typeface="+mj-ea"/>
                <a:sym typeface="Wingdings" pitchFamily="2" charset="2"/>
              </a:rPr>
              <a:t>に</a:t>
            </a:r>
            <a:endParaRPr lang="en-US" altLang="ja-JP" sz="2400" dirty="0">
              <a:latin typeface="+mj-ea"/>
              <a:ea typeface="+mj-ea"/>
              <a:sym typeface="Wingdings" pitchFamily="2" charset="2"/>
            </a:endParaRPr>
          </a:p>
          <a:p>
            <a:pPr marL="0" indent="0" eaLnBrk="1" hangingPunct="1">
              <a:spcBef>
                <a:spcPct val="0"/>
              </a:spcBef>
              <a:buFont typeface="Arial" charset="0"/>
              <a:buNone/>
            </a:pPr>
            <a:r>
              <a:rPr lang="ja-JP" altLang="en-US" sz="2400" dirty="0">
                <a:latin typeface="+mj-ea"/>
                <a:ea typeface="+mj-ea"/>
                <a:sym typeface="Wingdings" pitchFamily="2" charset="2"/>
              </a:rPr>
              <a:t>　　「</a:t>
            </a:r>
            <a:r>
              <a:rPr lang="en-US" altLang="ja-JP" sz="2400" dirty="0">
                <a:solidFill>
                  <a:srgbClr val="FF0000"/>
                </a:solidFill>
                <a:latin typeface="+mj-ea"/>
                <a:ea typeface="+mj-ea"/>
                <a:sym typeface="Wingdings" pitchFamily="2" charset="2"/>
              </a:rPr>
              <a:t>0</a:t>
            </a:r>
            <a:r>
              <a:rPr lang="ja-JP" altLang="en-US" sz="2400" dirty="0">
                <a:latin typeface="+mj-ea"/>
                <a:ea typeface="+mj-ea"/>
                <a:sym typeface="Wingdings" pitchFamily="2" charset="2"/>
              </a:rPr>
              <a:t>」をつける</a:t>
            </a:r>
            <a:endParaRPr lang="en-US" altLang="ja-JP" sz="2400" dirty="0">
              <a:latin typeface="+mj-ea"/>
              <a:ea typeface="+mj-ea"/>
              <a:sym typeface="Wingdings" pitchFamily="2" charset="2"/>
            </a:endParaRPr>
          </a:p>
          <a:p>
            <a:pPr marL="0" indent="0" eaLnBrk="1" hangingPunct="1">
              <a:spcBef>
                <a:spcPct val="0"/>
              </a:spcBef>
              <a:buFont typeface="Arial" charset="0"/>
              <a:buNone/>
            </a:pPr>
            <a:r>
              <a:rPr lang="ja-JP" altLang="en-US" sz="2400" dirty="0">
                <a:latin typeface="+mj-ea"/>
                <a:ea typeface="+mj-ea"/>
                <a:sym typeface="Wingdings" pitchFamily="2" charset="2"/>
              </a:rPr>
              <a:t>　　　　例：</a:t>
            </a:r>
            <a:r>
              <a:rPr lang="en-US" altLang="ja-JP" sz="2400" dirty="0">
                <a:latin typeface="+mj-ea"/>
                <a:ea typeface="+mj-ea"/>
                <a:sym typeface="Wingdings" pitchFamily="2" charset="2"/>
              </a:rPr>
              <a:t>12345-12345-B1</a:t>
            </a:r>
            <a:r>
              <a:rPr lang="ja-JP" altLang="en-US" sz="2400" dirty="0">
                <a:latin typeface="+mj-ea"/>
                <a:ea typeface="+mj-ea"/>
                <a:sym typeface="Wingdings" pitchFamily="2" charset="2"/>
              </a:rPr>
              <a:t>　⇒　</a:t>
            </a:r>
            <a:r>
              <a:rPr lang="en-US" altLang="ja-JP" sz="2400" dirty="0">
                <a:latin typeface="+mj-ea"/>
                <a:ea typeface="+mj-ea"/>
                <a:sym typeface="Wingdings" pitchFamily="2" charset="2"/>
              </a:rPr>
              <a:t>12345-12345-</a:t>
            </a:r>
            <a:r>
              <a:rPr lang="en-US" altLang="ja-JP" sz="2400" u="sng" dirty="0">
                <a:solidFill>
                  <a:srgbClr val="FF0000"/>
                </a:solidFill>
                <a:latin typeface="+mj-ea"/>
                <a:ea typeface="+mj-ea"/>
                <a:sym typeface="Wingdings" pitchFamily="2" charset="2"/>
              </a:rPr>
              <a:t>0</a:t>
            </a:r>
            <a:r>
              <a:rPr lang="en-US" altLang="ja-JP" sz="2400" dirty="0">
                <a:latin typeface="+mj-ea"/>
                <a:ea typeface="+mj-ea"/>
                <a:sym typeface="Wingdings" pitchFamily="2" charset="2"/>
              </a:rPr>
              <a:t>B1</a:t>
            </a:r>
            <a:r>
              <a:rPr lang="en-US" altLang="ja-JP" sz="2400" u="sng" dirty="0">
                <a:solidFill>
                  <a:srgbClr val="FF0000"/>
                </a:solidFill>
                <a:latin typeface="+mj-ea"/>
                <a:ea typeface="+mj-ea"/>
                <a:sym typeface="Wingdings" pitchFamily="2" charset="2"/>
              </a:rPr>
              <a:t>0</a:t>
            </a:r>
          </a:p>
        </p:txBody>
      </p:sp>
      <p:sp>
        <p:nvSpPr>
          <p:cNvPr id="6" name="円/楕円 5"/>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Tree>
    <p:extLst>
      <p:ext uri="{BB962C8B-B14F-4D97-AF65-F5344CB8AC3E}">
        <p14:creationId xmlns:p14="http://schemas.microsoft.com/office/powerpoint/2010/main" val="386627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a:spLocks noGrp="1"/>
          </p:cNvSpPr>
          <p:nvPr>
            <p:ph type="title"/>
          </p:nvPr>
        </p:nvSpPr>
        <p:spPr>
          <a:xfrm>
            <a:off x="1475656" y="0"/>
            <a:ext cx="6332094" cy="981758"/>
          </a:xfrm>
        </p:spPr>
        <p:txBody>
          <a:bodyPr/>
          <a:lstStyle/>
          <a:p>
            <a:r>
              <a:rPr lang="ja-JP" altLang="en-US" b="1" dirty="0">
                <a:latin typeface="+mj-ea"/>
              </a:rPr>
              <a:t>支給部品の定義</a:t>
            </a:r>
            <a:endParaRPr kumimoji="1" lang="ja-JP" altLang="en-US" b="1" dirty="0"/>
          </a:p>
        </p:txBody>
      </p:sp>
      <p:sp>
        <p:nvSpPr>
          <p:cNvPr id="5" name="スライド番号プレースホルダー 1"/>
          <p:cNvSpPr>
            <a:spLocks noGrp="1"/>
          </p:cNvSpPr>
          <p:nvPr>
            <p:ph type="sldNum" sz="quarter" idx="10"/>
          </p:nvPr>
        </p:nvSpPr>
        <p:spPr>
          <a:xfrm>
            <a:off x="7890374" y="479"/>
            <a:ext cx="1258887" cy="476193"/>
          </a:xfrm>
        </p:spPr>
        <p:txBody>
          <a:bodyPr/>
          <a:lstStyle/>
          <a:p>
            <a:pPr>
              <a:defRPr/>
            </a:pPr>
            <a:r>
              <a:rPr lang="ja-JP" altLang="en-US" dirty="0"/>
              <a:t>別紙</a:t>
            </a:r>
            <a:r>
              <a:rPr lang="en-US" altLang="ja-JP" dirty="0"/>
              <a:t>.4</a:t>
            </a:r>
          </a:p>
        </p:txBody>
      </p:sp>
      <p:sp>
        <p:nvSpPr>
          <p:cNvPr id="6" name="円/楕円 2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7" name="テキスト ボックス 6"/>
          <p:cNvSpPr txBox="1"/>
          <p:nvPr/>
        </p:nvSpPr>
        <p:spPr bwMode="auto">
          <a:xfrm>
            <a:off x="912254" y="1412776"/>
            <a:ext cx="7116130" cy="626701"/>
          </a:xfrm>
          <a:prstGeom prst="rect">
            <a:avLst/>
          </a:prstGeom>
          <a:noFill/>
          <a:ln w="25400">
            <a:noFill/>
          </a:ln>
        </p:spPr>
        <p:txBody>
          <a:bodyPr wrap="square" lIns="72000" tIns="36000" rIns="72000" bIns="36000" rtlCol="0" anchor="t" anchorCtr="0">
            <a:spAutoFit/>
          </a:bodyPr>
          <a:lstStyle/>
          <a:p>
            <a:pPr marL="285750" indent="-285750" eaLnBrk="1" hangingPunct="1">
              <a:spcBef>
                <a:spcPct val="0"/>
              </a:spcBef>
              <a:buFont typeface="Wingdings" panose="05000000000000000000" pitchFamily="2" charset="2"/>
              <a:buChar char="Ø"/>
            </a:pPr>
            <a:r>
              <a:rPr lang="ja-JP" altLang="en-US" dirty="0">
                <a:latin typeface="ＭＳ Ｐゴシック" panose="020B0600070205080204" pitchFamily="50" charset="-128"/>
                <a:sym typeface="Wingdings" pitchFamily="2" charset="2"/>
              </a:rPr>
              <a:t>支給部品とは、豊田合成から無償で支給された部品もしくは、</a:t>
            </a:r>
            <a:endParaRPr lang="en-US" altLang="ja-JP" dirty="0">
              <a:latin typeface="ＭＳ Ｐゴシック" panose="020B0600070205080204" pitchFamily="50" charset="-128"/>
              <a:sym typeface="Wingdings" pitchFamily="2" charset="2"/>
            </a:endParaRPr>
          </a:p>
          <a:p>
            <a:pPr eaLnBrk="1" hangingPunct="1">
              <a:spcBef>
                <a:spcPct val="0"/>
              </a:spcBef>
            </a:pPr>
            <a:r>
              <a:rPr lang="ja-JP" altLang="en-US" dirty="0">
                <a:latin typeface="ＭＳ Ｐゴシック" panose="020B0600070205080204" pitchFamily="50" charset="-128"/>
                <a:sym typeface="Wingdings" pitchFamily="2" charset="2"/>
              </a:rPr>
              <a:t>　  豊田合成から購入している部品のことです。</a:t>
            </a:r>
            <a:endParaRPr lang="en-US" altLang="ja-JP" dirty="0">
              <a:latin typeface="ＭＳ Ｐゴシック" panose="020B0600070205080204" pitchFamily="50" charset="-128"/>
              <a:sym typeface="Wingdings" pitchFamily="2" charset="2"/>
            </a:endParaRPr>
          </a:p>
        </p:txBody>
      </p:sp>
      <p:sp>
        <p:nvSpPr>
          <p:cNvPr id="28" name="テキスト ボックス 27"/>
          <p:cNvSpPr txBox="1"/>
          <p:nvPr/>
        </p:nvSpPr>
        <p:spPr bwMode="auto">
          <a:xfrm>
            <a:off x="900844" y="3962145"/>
            <a:ext cx="7404162" cy="626701"/>
          </a:xfrm>
          <a:prstGeom prst="rect">
            <a:avLst/>
          </a:prstGeom>
          <a:noFill/>
          <a:ln w="25400">
            <a:noFill/>
          </a:ln>
        </p:spPr>
        <p:txBody>
          <a:bodyPr wrap="square" lIns="72000" tIns="36000" rIns="72000" bIns="36000" rtlCol="0" anchor="t" anchorCtr="0">
            <a:spAutoFit/>
          </a:bodyPr>
          <a:lstStyle/>
          <a:p>
            <a:pPr marL="342900" indent="-342900">
              <a:buFont typeface="Wingdings" panose="05000000000000000000" pitchFamily="2" charset="2"/>
              <a:buChar char="Ø"/>
            </a:pPr>
            <a:r>
              <a:rPr lang="ja-JP" altLang="en-US" dirty="0">
                <a:latin typeface="ＭＳ Ｐゴシック" panose="020B0600070205080204" pitchFamily="50" charset="-128"/>
                <a:sym typeface="Wingdings" pitchFamily="2" charset="2"/>
              </a:rPr>
              <a:t>豊田合成から指定された部品を豊田合成以外から購入している場合は、</a:t>
            </a:r>
            <a:endParaRPr lang="en-US" altLang="ja-JP" dirty="0">
              <a:latin typeface="ＭＳ Ｐゴシック" panose="020B0600070205080204" pitchFamily="50" charset="-128"/>
              <a:sym typeface="Wingdings" pitchFamily="2" charset="2"/>
            </a:endParaRPr>
          </a:p>
          <a:p>
            <a:r>
              <a:rPr lang="ja-JP" altLang="en-US" dirty="0">
                <a:latin typeface="ＭＳ Ｐゴシック" panose="020B0600070205080204" pitchFamily="50" charset="-128"/>
                <a:sym typeface="Wingdings" pitchFamily="2" charset="2"/>
              </a:rPr>
              <a:t>　　自給扱いです。購入先から成分情報を入手して下さい。</a:t>
            </a:r>
            <a:endParaRPr lang="en-US" altLang="ja-JP" dirty="0">
              <a:latin typeface="ＭＳ Ｐゴシック" panose="020B0600070205080204" pitchFamily="50" charset="-128"/>
              <a:sym typeface="Wingdings" pitchFamily="2" charset="2"/>
            </a:endParaRPr>
          </a:p>
        </p:txBody>
      </p:sp>
      <p:grpSp>
        <p:nvGrpSpPr>
          <p:cNvPr id="3" name="グループ化 2"/>
          <p:cNvGrpSpPr/>
          <p:nvPr/>
        </p:nvGrpSpPr>
        <p:grpSpPr>
          <a:xfrm>
            <a:off x="1344302" y="2045679"/>
            <a:ext cx="6900106" cy="1800000"/>
            <a:chOff x="1344302" y="2045679"/>
            <a:chExt cx="6900106" cy="1800000"/>
          </a:xfrm>
        </p:grpSpPr>
        <p:grpSp>
          <p:nvGrpSpPr>
            <p:cNvPr id="30" name="グループ化 29"/>
            <p:cNvGrpSpPr/>
            <p:nvPr/>
          </p:nvGrpSpPr>
          <p:grpSpPr>
            <a:xfrm>
              <a:off x="1344302" y="2045679"/>
              <a:ext cx="6900106" cy="1800000"/>
              <a:chOff x="755576" y="2124493"/>
              <a:chExt cx="6480720" cy="1800000"/>
            </a:xfrm>
          </p:grpSpPr>
          <p:sp>
            <p:nvSpPr>
              <p:cNvPr id="10" name="テキスト ボックス 9"/>
              <p:cNvSpPr txBox="1"/>
              <p:nvPr/>
            </p:nvSpPr>
            <p:spPr bwMode="auto">
              <a:xfrm>
                <a:off x="755576" y="2124493"/>
                <a:ext cx="864096" cy="1800000"/>
              </a:xfrm>
              <a:prstGeom prst="rect">
                <a:avLst/>
              </a:prstGeom>
              <a:noFill/>
              <a:ln w="19050">
                <a:solidFill>
                  <a:schemeClr val="tx1"/>
                </a:solidFill>
              </a:ln>
            </p:spPr>
            <p:txBody>
              <a:bodyPr wrap="square" lIns="72000" tIns="36000" rIns="72000" bIns="36000" rtlCol="0" anchor="ctr" anchorCtr="0">
                <a:noAutofit/>
              </a:bodyPr>
              <a:lstStyle/>
              <a:p>
                <a:pPr marL="0" indent="0" algn="ctr" eaLnBrk="1" hangingPunct="1">
                  <a:spcBef>
                    <a:spcPct val="0"/>
                  </a:spcBef>
                  <a:buFont typeface="Arial" charset="0"/>
                  <a:buNone/>
                </a:pPr>
                <a:r>
                  <a:rPr lang="ja-JP" altLang="en-US" sz="2000" b="1" dirty="0">
                    <a:solidFill>
                      <a:srgbClr val="0000FF"/>
                    </a:solidFill>
                    <a:latin typeface="ＭＳ Ｐゴシック" panose="020B0600070205080204" pitchFamily="50" charset="-128"/>
                    <a:sym typeface="Wingdings" pitchFamily="2" charset="2"/>
                  </a:rPr>
                  <a:t>〇</a:t>
                </a:r>
                <a:endParaRPr lang="en-US" altLang="ja-JP" sz="2000" b="1" dirty="0">
                  <a:solidFill>
                    <a:srgbClr val="0000FF"/>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endParaRPr kumimoji="1" lang="en-US" altLang="ja-JP" sz="1400" b="1" dirty="0">
                  <a:solidFill>
                    <a:srgbClr val="0000FF"/>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r>
                  <a:rPr lang="ja-JP" altLang="en-US" sz="1400" b="1" dirty="0">
                    <a:solidFill>
                      <a:srgbClr val="0000FF"/>
                    </a:solidFill>
                    <a:latin typeface="ＭＳ Ｐゴシック" panose="020B0600070205080204" pitchFamily="50" charset="-128"/>
                    <a:sym typeface="Wingdings" pitchFamily="2" charset="2"/>
                  </a:rPr>
                  <a:t>支給品</a:t>
                </a:r>
                <a:endParaRPr lang="en-US" altLang="ja-JP" sz="1400" b="1" dirty="0">
                  <a:solidFill>
                    <a:srgbClr val="0000FF"/>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r>
                  <a:rPr kumimoji="1" lang="ja-JP" altLang="en-US" sz="1400" b="1" dirty="0">
                    <a:solidFill>
                      <a:srgbClr val="0000FF"/>
                    </a:solidFill>
                    <a:latin typeface="ＭＳ Ｐゴシック" panose="020B0600070205080204" pitchFamily="50" charset="-128"/>
                    <a:sym typeface="Wingdings" pitchFamily="2" charset="2"/>
                  </a:rPr>
                  <a:t>適用</a:t>
                </a:r>
              </a:p>
            </p:txBody>
          </p:sp>
          <p:sp>
            <p:nvSpPr>
              <p:cNvPr id="12" name="テキスト ボックス 11"/>
              <p:cNvSpPr txBox="1"/>
              <p:nvPr/>
            </p:nvSpPr>
            <p:spPr bwMode="auto">
              <a:xfrm>
                <a:off x="1624856" y="2124493"/>
                <a:ext cx="5611440" cy="1800000"/>
              </a:xfrm>
              <a:prstGeom prst="rect">
                <a:avLst/>
              </a:prstGeom>
              <a:noFill/>
              <a:ln w="19050">
                <a:solidFill>
                  <a:schemeClr val="tx1"/>
                </a:solidFill>
              </a:ln>
            </p:spPr>
            <p:txBody>
              <a:bodyPr wrap="square" lIns="72000" tIns="36000" rIns="72000" bIns="36000" rtlCol="0" anchor="ctr" anchorCtr="0">
                <a:noAutofit/>
              </a:bodyPr>
              <a:lstStyle/>
              <a:p>
                <a:pPr marL="0" indent="0" algn="ctr" eaLnBrk="1" hangingPunct="1">
                  <a:spcBef>
                    <a:spcPct val="0"/>
                  </a:spcBef>
                  <a:buFont typeface="Arial" charset="0"/>
                  <a:buNone/>
                </a:pPr>
                <a:endParaRPr kumimoji="1" lang="ja-JP" altLang="en-US" sz="1400" b="1" dirty="0">
                  <a:solidFill>
                    <a:srgbClr val="0000FF"/>
                  </a:solidFill>
                  <a:latin typeface="ＭＳ Ｐゴシック" panose="020B0600070205080204" pitchFamily="50" charset="-128"/>
                  <a:sym typeface="Wingdings" pitchFamily="2" charset="2"/>
                </a:endParaRPr>
              </a:p>
            </p:txBody>
          </p:sp>
        </p:grpSp>
        <p:pic>
          <p:nvPicPr>
            <p:cNvPr id="31" name="図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1583" y="2262295"/>
              <a:ext cx="631989" cy="11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2140" y="2132856"/>
              <a:ext cx="614650" cy="12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線矢印コネクタ 33"/>
            <p:cNvCxnSpPr/>
            <p:nvPr/>
          </p:nvCxnSpPr>
          <p:spPr>
            <a:xfrm>
              <a:off x="3454848" y="2924944"/>
              <a:ext cx="1518880" cy="0"/>
            </a:xfrm>
            <a:prstGeom prst="straightConnector1">
              <a:avLst/>
            </a:prstGeom>
            <a:ln w="5715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bwMode="auto">
            <a:xfrm>
              <a:off x="2411760" y="3448187"/>
              <a:ext cx="1043088"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［豊田合成］</a:t>
              </a:r>
            </a:p>
          </p:txBody>
        </p:sp>
        <p:sp>
          <p:nvSpPr>
            <p:cNvPr id="40" name="テキスト ボックス 39"/>
            <p:cNvSpPr txBox="1"/>
            <p:nvPr/>
          </p:nvSpPr>
          <p:spPr bwMode="auto">
            <a:xfrm>
              <a:off x="5011674" y="3408500"/>
              <a:ext cx="1043088"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［仕入先様］</a:t>
              </a:r>
            </a:p>
          </p:txBody>
        </p:sp>
        <p:grpSp>
          <p:nvGrpSpPr>
            <p:cNvPr id="33" name="グループ化 32"/>
            <p:cNvGrpSpPr>
              <a:grpSpLocks noChangeAspect="1"/>
            </p:cNvGrpSpPr>
            <p:nvPr/>
          </p:nvGrpSpPr>
          <p:grpSpPr>
            <a:xfrm>
              <a:off x="3673260" y="3266930"/>
              <a:ext cx="1167375" cy="434721"/>
              <a:chOff x="1821302" y="1138918"/>
              <a:chExt cx="2986215" cy="866774"/>
            </a:xfrm>
          </p:grpSpPr>
          <p:pic>
            <p:nvPicPr>
              <p:cNvPr id="37" name="図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02" y="1138918"/>
                <a:ext cx="2986215" cy="8667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 descr="ワールドワイドマーク"/>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08778" y="1215117"/>
                <a:ext cx="249620" cy="216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36" name="Picture 1" descr="ワールドワイドマーク"/>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66946" y="2195457"/>
              <a:ext cx="287976" cy="292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bwMode="auto">
            <a:xfrm>
              <a:off x="3551162" y="2248035"/>
              <a:ext cx="760959"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200" b="1" dirty="0">
                  <a:latin typeface="+mj-ea"/>
                  <a:ea typeface="+mj-ea"/>
                  <a:sym typeface="Wingdings" pitchFamily="2" charset="2"/>
                </a:rPr>
                <a:t>支給部品</a:t>
              </a:r>
            </a:p>
          </p:txBody>
        </p:sp>
        <p:cxnSp>
          <p:nvCxnSpPr>
            <p:cNvPr id="65" name="直線矢印コネクタ 64"/>
            <p:cNvCxnSpPr/>
            <p:nvPr/>
          </p:nvCxnSpPr>
          <p:spPr>
            <a:xfrm flipH="1">
              <a:off x="3454848" y="2636912"/>
              <a:ext cx="1518880" cy="0"/>
            </a:xfrm>
            <a:prstGeom prst="straightConnector1">
              <a:avLst/>
            </a:prstGeom>
            <a:ln w="5715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3995936" y="2978195"/>
              <a:ext cx="607071"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200" b="1" dirty="0">
                  <a:latin typeface="+mj-ea"/>
                  <a:ea typeface="+mj-ea"/>
                  <a:sym typeface="Wingdings" pitchFamily="2" charset="2"/>
                </a:rPr>
                <a:t>納入品</a:t>
              </a:r>
            </a:p>
          </p:txBody>
        </p:sp>
        <p:sp>
          <p:nvSpPr>
            <p:cNvPr id="82" name="テキスト ボックス 81"/>
            <p:cNvSpPr txBox="1"/>
            <p:nvPr/>
          </p:nvSpPr>
          <p:spPr bwMode="auto">
            <a:xfrm>
              <a:off x="5194993" y="2450091"/>
              <a:ext cx="576065" cy="553998"/>
            </a:xfrm>
            <a:prstGeom prst="rect">
              <a:avLst/>
            </a:prstGeom>
            <a:solidFill>
              <a:schemeClr val="bg1">
                <a:alpha val="56000"/>
              </a:schemeClr>
            </a:solidFill>
            <a:ln w="9525">
              <a:noFill/>
            </a:ln>
          </p:spPr>
          <p:txBody>
            <a:bodyPr wrap="square" lIns="0" tIns="0" rIns="0" bIns="0" rtlCol="0" anchor="t" anchorCtr="0">
              <a:spAutoFit/>
            </a:bodyPr>
            <a:lstStyle/>
            <a:p>
              <a:pPr marL="0" indent="0" algn="ctr" eaLnBrk="1" hangingPunct="1">
                <a:spcBef>
                  <a:spcPct val="0"/>
                </a:spcBef>
                <a:buFont typeface="Arial" charset="0"/>
                <a:buNone/>
              </a:pPr>
              <a:r>
                <a:rPr lang="ja-JP" altLang="en-US" sz="1200" b="1" dirty="0">
                  <a:latin typeface="+mj-ea"/>
                  <a:ea typeface="+mj-ea"/>
                  <a:sym typeface="Wingdings" pitchFamily="2" charset="2"/>
                </a:rPr>
                <a:t>成形</a:t>
              </a:r>
              <a:endParaRPr lang="en-US" altLang="ja-JP" sz="1200" b="1" dirty="0">
                <a:latin typeface="+mj-ea"/>
                <a:ea typeface="+mj-ea"/>
                <a:sym typeface="Wingdings" pitchFamily="2" charset="2"/>
              </a:endParaRPr>
            </a:p>
            <a:p>
              <a:pPr marL="0" indent="0" algn="ctr" eaLnBrk="1" hangingPunct="1">
                <a:spcBef>
                  <a:spcPct val="0"/>
                </a:spcBef>
                <a:buFont typeface="Arial" charset="0"/>
                <a:buNone/>
              </a:pPr>
              <a:r>
                <a:rPr lang="ja-JP" altLang="en-US" sz="1200" b="1" dirty="0">
                  <a:latin typeface="+mj-ea"/>
                  <a:ea typeface="+mj-ea"/>
                  <a:sym typeface="Wingdings" pitchFamily="2" charset="2"/>
                </a:rPr>
                <a:t>＋</a:t>
              </a:r>
              <a:endParaRPr lang="en-US" altLang="ja-JP" sz="1200" b="1" dirty="0">
                <a:latin typeface="+mj-ea"/>
                <a:ea typeface="+mj-ea"/>
                <a:sym typeface="Wingdings" pitchFamily="2" charset="2"/>
              </a:endParaRPr>
            </a:p>
            <a:p>
              <a:pPr marL="0" indent="0" algn="ctr" eaLnBrk="1" hangingPunct="1">
                <a:spcBef>
                  <a:spcPct val="0"/>
                </a:spcBef>
                <a:buFont typeface="Arial" charset="0"/>
                <a:buNone/>
              </a:pPr>
              <a:r>
                <a:rPr kumimoji="1" lang="ja-JP" altLang="en-US" sz="1200" b="1" dirty="0">
                  <a:latin typeface="+mj-ea"/>
                  <a:ea typeface="+mj-ea"/>
                  <a:sym typeface="Wingdings" pitchFamily="2" charset="2"/>
                </a:rPr>
                <a:t>組付け</a:t>
              </a:r>
              <a:endParaRPr kumimoji="1" lang="en-US" altLang="ja-JP" sz="1200" b="1" dirty="0">
                <a:latin typeface="+mj-ea"/>
                <a:ea typeface="+mj-ea"/>
                <a:sym typeface="Wingdings" pitchFamily="2" charset="2"/>
              </a:endParaRPr>
            </a:p>
          </p:txBody>
        </p:sp>
      </p:grpSp>
      <p:grpSp>
        <p:nvGrpSpPr>
          <p:cNvPr id="2" name="グループ化 1"/>
          <p:cNvGrpSpPr/>
          <p:nvPr/>
        </p:nvGrpSpPr>
        <p:grpSpPr>
          <a:xfrm>
            <a:off x="1344302" y="4591476"/>
            <a:ext cx="6900106" cy="1800000"/>
            <a:chOff x="1344302" y="4591476"/>
            <a:chExt cx="6900106" cy="1800000"/>
          </a:xfrm>
        </p:grpSpPr>
        <p:grpSp>
          <p:nvGrpSpPr>
            <p:cNvPr id="29" name="グループ化 28"/>
            <p:cNvGrpSpPr/>
            <p:nvPr/>
          </p:nvGrpSpPr>
          <p:grpSpPr>
            <a:xfrm>
              <a:off x="1344302" y="4591476"/>
              <a:ext cx="6900106" cy="1800000"/>
              <a:chOff x="755576" y="4797152"/>
              <a:chExt cx="6480720" cy="1800000"/>
            </a:xfrm>
          </p:grpSpPr>
          <p:sp>
            <p:nvSpPr>
              <p:cNvPr id="9" name="テキスト ボックス 8"/>
              <p:cNvSpPr txBox="1"/>
              <p:nvPr/>
            </p:nvSpPr>
            <p:spPr bwMode="auto">
              <a:xfrm>
                <a:off x="755576" y="4797152"/>
                <a:ext cx="864096" cy="1800000"/>
              </a:xfrm>
              <a:prstGeom prst="rect">
                <a:avLst/>
              </a:prstGeom>
              <a:noFill/>
              <a:ln w="19050">
                <a:solidFill>
                  <a:schemeClr val="tx1"/>
                </a:solidFill>
              </a:ln>
            </p:spPr>
            <p:txBody>
              <a:bodyPr wrap="square" lIns="72000" tIns="36000" rIns="72000" bIns="36000" rtlCol="0" anchor="ctr" anchorCtr="0">
                <a:noAutofit/>
              </a:bodyPr>
              <a:lstStyle/>
              <a:p>
                <a:pPr algn="ctr"/>
                <a:r>
                  <a:rPr lang="ja-JP" altLang="en-US" sz="1400" b="1" dirty="0">
                    <a:solidFill>
                      <a:srgbClr val="FF0000"/>
                    </a:solidFill>
                    <a:latin typeface="ＭＳ Ｐゴシック" panose="020B0600070205080204" pitchFamily="50" charset="-128"/>
                    <a:sym typeface="Wingdings" pitchFamily="2" charset="2"/>
                  </a:rPr>
                  <a:t>✕</a:t>
                </a:r>
                <a:endParaRPr lang="zh-TW" altLang="en-US" sz="1400" b="1" dirty="0">
                  <a:solidFill>
                    <a:srgbClr val="FF0000"/>
                  </a:solidFill>
                  <a:latin typeface="ＭＳ Ｐゴシック" panose="020B0600070205080204" pitchFamily="50" charset="-128"/>
                  <a:sym typeface="Wingdings" pitchFamily="2" charset="2"/>
                </a:endParaRPr>
              </a:p>
              <a:p>
                <a:pPr algn="ctr"/>
                <a:endParaRPr lang="zh-TW" altLang="en-US" sz="1400" b="1" dirty="0">
                  <a:solidFill>
                    <a:srgbClr val="FF0000"/>
                  </a:solidFill>
                  <a:latin typeface="ＭＳ Ｐゴシック" panose="020B0600070205080204" pitchFamily="50" charset="-128"/>
                  <a:sym typeface="Wingdings" pitchFamily="2" charset="2"/>
                </a:endParaRPr>
              </a:p>
              <a:p>
                <a:pPr algn="ctr"/>
                <a:r>
                  <a:rPr lang="zh-TW" altLang="en-US" sz="1400" b="1" dirty="0">
                    <a:solidFill>
                      <a:srgbClr val="FF0000"/>
                    </a:solidFill>
                    <a:latin typeface="ＭＳ Ｐゴシック" panose="020B0600070205080204" pitchFamily="50" charset="-128"/>
                    <a:sym typeface="Wingdings" pitchFamily="2" charset="2"/>
                  </a:rPr>
                  <a:t>支給品</a:t>
                </a:r>
              </a:p>
              <a:p>
                <a:pPr algn="ctr"/>
                <a:r>
                  <a:rPr lang="zh-TW" altLang="en-US" sz="1400" b="1" dirty="0">
                    <a:solidFill>
                      <a:srgbClr val="FF0000"/>
                    </a:solidFill>
                    <a:latin typeface="ＭＳ Ｐゴシック" panose="020B0600070205080204" pitchFamily="50" charset="-128"/>
                    <a:sym typeface="Wingdings" pitchFamily="2" charset="2"/>
                  </a:rPr>
                  <a:t>適用</a:t>
                </a:r>
                <a:r>
                  <a:rPr lang="ja-JP" altLang="en-US" sz="1400" b="1" dirty="0">
                    <a:solidFill>
                      <a:srgbClr val="FF0000"/>
                    </a:solidFill>
                    <a:latin typeface="ＭＳ Ｐゴシック" panose="020B0600070205080204" pitchFamily="50" charset="-128"/>
                    <a:sym typeface="Wingdings" pitchFamily="2" charset="2"/>
                  </a:rPr>
                  <a:t>外</a:t>
                </a:r>
                <a:endParaRPr lang="zh-TW" altLang="en-US" sz="1400" b="1" dirty="0">
                  <a:solidFill>
                    <a:srgbClr val="FF0000"/>
                  </a:solidFill>
                  <a:latin typeface="ＭＳ Ｐゴシック" panose="020B0600070205080204" pitchFamily="50" charset="-128"/>
                  <a:sym typeface="Wingdings" pitchFamily="2" charset="2"/>
                </a:endParaRPr>
              </a:p>
            </p:txBody>
          </p:sp>
          <p:sp>
            <p:nvSpPr>
              <p:cNvPr id="11" name="テキスト ボックス 10"/>
              <p:cNvSpPr txBox="1"/>
              <p:nvPr/>
            </p:nvSpPr>
            <p:spPr bwMode="auto">
              <a:xfrm>
                <a:off x="1624856" y="4797152"/>
                <a:ext cx="5611440" cy="1800000"/>
              </a:xfrm>
              <a:prstGeom prst="rect">
                <a:avLst/>
              </a:prstGeom>
              <a:noFill/>
              <a:ln w="19050">
                <a:solidFill>
                  <a:schemeClr val="tx1"/>
                </a:solidFill>
              </a:ln>
            </p:spPr>
            <p:txBody>
              <a:bodyPr wrap="square" lIns="72000" tIns="36000" rIns="72000" bIns="36000" rtlCol="0" anchor="ctr" anchorCtr="0">
                <a:noAutofit/>
              </a:bodyPr>
              <a:lstStyle/>
              <a:p>
                <a:pPr algn="ctr"/>
                <a:endParaRPr lang="zh-TW" altLang="en-US" sz="1400" b="1" dirty="0">
                  <a:solidFill>
                    <a:srgbClr val="FF0000"/>
                  </a:solidFill>
                  <a:latin typeface="ＭＳ Ｐゴシック" panose="020B0600070205080204" pitchFamily="50" charset="-128"/>
                  <a:sym typeface="Wingdings" pitchFamily="2" charset="2"/>
                </a:endParaRPr>
              </a:p>
            </p:txBody>
          </p:sp>
        </p:grpSp>
        <p:pic>
          <p:nvPicPr>
            <p:cNvPr id="50" name="図 4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82919" y="5011867"/>
              <a:ext cx="743421" cy="748271"/>
            </a:xfrm>
            <a:prstGeom prst="rect">
              <a:avLst/>
            </a:prstGeom>
          </p:spPr>
        </p:pic>
        <p:pic>
          <p:nvPicPr>
            <p:cNvPr id="51" name="図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1583" y="4765624"/>
              <a:ext cx="631989" cy="11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2140" y="4636185"/>
              <a:ext cx="614650" cy="12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テキスト ボックス 53"/>
            <p:cNvSpPr txBox="1"/>
            <p:nvPr/>
          </p:nvSpPr>
          <p:spPr bwMode="auto">
            <a:xfrm>
              <a:off x="2411760" y="5951516"/>
              <a:ext cx="1043088"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［豊田合成］</a:t>
              </a:r>
            </a:p>
          </p:txBody>
        </p:sp>
        <p:sp>
          <p:nvSpPr>
            <p:cNvPr id="55" name="テキスト ボックス 54"/>
            <p:cNvSpPr txBox="1"/>
            <p:nvPr/>
          </p:nvSpPr>
          <p:spPr bwMode="auto">
            <a:xfrm>
              <a:off x="5011674" y="5911829"/>
              <a:ext cx="1043088"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［仕入先様］</a:t>
              </a:r>
            </a:p>
          </p:txBody>
        </p:sp>
        <p:pic>
          <p:nvPicPr>
            <p:cNvPr id="59" name="Picture 1" descr="ワールドワイドマーク"/>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129139" y="4928821"/>
              <a:ext cx="287976" cy="292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bwMode="auto">
            <a:xfrm>
              <a:off x="6417115" y="4942953"/>
              <a:ext cx="804241" cy="442035"/>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en-US" altLang="ja-JP" sz="1200" b="1" dirty="0">
                  <a:latin typeface="+mj-ea"/>
                  <a:ea typeface="+mj-ea"/>
                  <a:sym typeface="Wingdings" pitchFamily="2" charset="2"/>
                </a:rPr>
                <a:t>TG</a:t>
              </a:r>
              <a:r>
                <a:rPr lang="ja-JP" altLang="en-US" sz="1200" b="1" dirty="0">
                  <a:latin typeface="+mj-ea"/>
                  <a:ea typeface="+mj-ea"/>
                  <a:sym typeface="Wingdings" pitchFamily="2" charset="2"/>
                </a:rPr>
                <a:t>指定の</a:t>
              </a:r>
              <a:endParaRPr lang="en-US" altLang="ja-JP" sz="1200" b="1" dirty="0">
                <a:latin typeface="+mj-ea"/>
                <a:ea typeface="+mj-ea"/>
                <a:sym typeface="Wingdings" pitchFamily="2" charset="2"/>
              </a:endParaRPr>
            </a:p>
            <a:p>
              <a:pPr marL="0" indent="0" eaLnBrk="1" hangingPunct="1">
                <a:spcBef>
                  <a:spcPct val="0"/>
                </a:spcBef>
                <a:buFont typeface="Arial" charset="0"/>
                <a:buNone/>
              </a:pPr>
              <a:r>
                <a:rPr lang="ja-JP" altLang="en-US" sz="1200" b="1" dirty="0">
                  <a:latin typeface="+mj-ea"/>
                  <a:ea typeface="+mj-ea"/>
                  <a:sym typeface="Wingdings" pitchFamily="2" charset="2"/>
                </a:rPr>
                <a:t>購入</a:t>
              </a:r>
              <a:r>
                <a:rPr kumimoji="1" lang="ja-JP" altLang="en-US" sz="1200" b="1" dirty="0">
                  <a:latin typeface="+mj-ea"/>
                  <a:ea typeface="+mj-ea"/>
                  <a:sym typeface="Wingdings" pitchFamily="2" charset="2"/>
                </a:rPr>
                <a:t>部品</a:t>
              </a:r>
            </a:p>
          </p:txBody>
        </p:sp>
        <p:cxnSp>
          <p:nvCxnSpPr>
            <p:cNvPr id="62" name="直線矢印コネクタ 61"/>
            <p:cNvCxnSpPr/>
            <p:nvPr/>
          </p:nvCxnSpPr>
          <p:spPr>
            <a:xfrm>
              <a:off x="6088257" y="5428273"/>
              <a:ext cx="1004023"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454848" y="5326434"/>
              <a:ext cx="1518880" cy="0"/>
            </a:xfrm>
            <a:prstGeom prst="straightConnector1">
              <a:avLst/>
            </a:prstGeom>
            <a:ln w="5715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5" name="グループ化 74"/>
            <p:cNvGrpSpPr>
              <a:grpSpLocks noChangeAspect="1"/>
            </p:cNvGrpSpPr>
            <p:nvPr/>
          </p:nvGrpSpPr>
          <p:grpSpPr>
            <a:xfrm>
              <a:off x="3673260" y="5668420"/>
              <a:ext cx="1167375" cy="434721"/>
              <a:chOff x="1821302" y="1138918"/>
              <a:chExt cx="2986215" cy="866774"/>
            </a:xfrm>
          </p:grpSpPr>
          <p:pic>
            <p:nvPicPr>
              <p:cNvPr id="76" name="図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02" y="1138918"/>
                <a:ext cx="2986215" cy="86677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 descr="ワールドワイドマーク"/>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08778" y="1215117"/>
                <a:ext cx="249620" cy="216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78" name="テキスト ボックス 77"/>
            <p:cNvSpPr txBox="1"/>
            <p:nvPr/>
          </p:nvSpPr>
          <p:spPr bwMode="auto">
            <a:xfrm>
              <a:off x="3995936" y="5379685"/>
              <a:ext cx="607071"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200" b="1" dirty="0">
                  <a:latin typeface="+mj-ea"/>
                  <a:ea typeface="+mj-ea"/>
                  <a:sym typeface="Wingdings" pitchFamily="2" charset="2"/>
                </a:rPr>
                <a:t>納入品</a:t>
              </a:r>
            </a:p>
          </p:txBody>
        </p:sp>
        <p:sp>
          <p:nvSpPr>
            <p:cNvPr id="83" name="テキスト ボックス 82"/>
            <p:cNvSpPr txBox="1"/>
            <p:nvPr/>
          </p:nvSpPr>
          <p:spPr bwMode="auto">
            <a:xfrm>
              <a:off x="5194993" y="4923323"/>
              <a:ext cx="576065" cy="553998"/>
            </a:xfrm>
            <a:prstGeom prst="rect">
              <a:avLst/>
            </a:prstGeom>
            <a:solidFill>
              <a:schemeClr val="bg1">
                <a:alpha val="56000"/>
              </a:schemeClr>
            </a:solidFill>
            <a:ln w="9525">
              <a:noFill/>
            </a:ln>
          </p:spPr>
          <p:txBody>
            <a:bodyPr wrap="square" lIns="0" tIns="0" rIns="0" bIns="0" rtlCol="0" anchor="t" anchorCtr="0">
              <a:spAutoFit/>
            </a:bodyPr>
            <a:lstStyle/>
            <a:p>
              <a:pPr marL="0" indent="0" algn="ctr" eaLnBrk="1" hangingPunct="1">
                <a:spcBef>
                  <a:spcPct val="0"/>
                </a:spcBef>
                <a:buFont typeface="Arial" charset="0"/>
                <a:buNone/>
              </a:pPr>
              <a:r>
                <a:rPr lang="ja-JP" altLang="en-US" sz="1200" b="1" dirty="0">
                  <a:latin typeface="+mj-ea"/>
                  <a:ea typeface="+mj-ea"/>
                  <a:sym typeface="Wingdings" pitchFamily="2" charset="2"/>
                </a:rPr>
                <a:t>成形</a:t>
              </a:r>
              <a:endParaRPr lang="en-US" altLang="ja-JP" sz="1200" b="1" dirty="0">
                <a:latin typeface="+mj-ea"/>
                <a:ea typeface="+mj-ea"/>
                <a:sym typeface="Wingdings" pitchFamily="2" charset="2"/>
              </a:endParaRPr>
            </a:p>
            <a:p>
              <a:pPr marL="0" indent="0" algn="ctr" eaLnBrk="1" hangingPunct="1">
                <a:spcBef>
                  <a:spcPct val="0"/>
                </a:spcBef>
                <a:buFont typeface="Arial" charset="0"/>
                <a:buNone/>
              </a:pPr>
              <a:r>
                <a:rPr lang="ja-JP" altLang="en-US" sz="1200" b="1" dirty="0">
                  <a:latin typeface="+mj-ea"/>
                  <a:ea typeface="+mj-ea"/>
                  <a:sym typeface="Wingdings" pitchFamily="2" charset="2"/>
                </a:rPr>
                <a:t>＋</a:t>
              </a:r>
              <a:endParaRPr lang="en-US" altLang="ja-JP" sz="1200" b="1" dirty="0">
                <a:latin typeface="+mj-ea"/>
                <a:ea typeface="+mj-ea"/>
                <a:sym typeface="Wingdings" pitchFamily="2" charset="2"/>
              </a:endParaRPr>
            </a:p>
            <a:p>
              <a:pPr marL="0" indent="0" algn="ctr" eaLnBrk="1" hangingPunct="1">
                <a:spcBef>
                  <a:spcPct val="0"/>
                </a:spcBef>
                <a:buFont typeface="Arial" charset="0"/>
                <a:buNone/>
              </a:pPr>
              <a:r>
                <a:rPr kumimoji="1" lang="ja-JP" altLang="en-US" sz="1200" b="1" dirty="0">
                  <a:latin typeface="+mj-ea"/>
                  <a:ea typeface="+mj-ea"/>
                  <a:sym typeface="Wingdings" pitchFamily="2" charset="2"/>
                </a:rPr>
                <a:t>組付け</a:t>
              </a:r>
              <a:endParaRPr kumimoji="1" lang="en-US" altLang="ja-JP" sz="1200" b="1" dirty="0">
                <a:latin typeface="+mj-ea"/>
                <a:ea typeface="+mj-ea"/>
                <a:sym typeface="Wingdings" pitchFamily="2" charset="2"/>
              </a:endParaRPr>
            </a:p>
          </p:txBody>
        </p:sp>
        <p:sp>
          <p:nvSpPr>
            <p:cNvPr id="84" name="テキスト ボックス 83"/>
            <p:cNvSpPr txBox="1"/>
            <p:nvPr/>
          </p:nvSpPr>
          <p:spPr bwMode="auto">
            <a:xfrm>
              <a:off x="6324912" y="5790236"/>
              <a:ext cx="1352468" cy="442035"/>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en-US" altLang="ja-JP" sz="1200" b="1" dirty="0">
                  <a:solidFill>
                    <a:srgbClr val="FF0000"/>
                  </a:solidFill>
                  <a:latin typeface="+mj-ea"/>
                  <a:ea typeface="+mj-ea"/>
                  <a:sym typeface="Wingdings" pitchFamily="2" charset="2"/>
                </a:rPr>
                <a:t>※</a:t>
              </a:r>
              <a:r>
                <a:rPr lang="ja-JP" altLang="en-US" sz="1200" b="1" dirty="0">
                  <a:solidFill>
                    <a:srgbClr val="FF0000"/>
                  </a:solidFill>
                  <a:latin typeface="+mj-ea"/>
                  <a:ea typeface="+mj-ea"/>
                  <a:sym typeface="Wingdings" pitchFamily="2" charset="2"/>
                </a:rPr>
                <a:t>購入先から</a:t>
              </a:r>
              <a:endParaRPr lang="en-US" altLang="ja-JP" sz="1200" b="1" dirty="0">
                <a:solidFill>
                  <a:srgbClr val="FF0000"/>
                </a:solidFill>
                <a:latin typeface="+mj-ea"/>
                <a:ea typeface="+mj-ea"/>
                <a:sym typeface="Wingdings" pitchFamily="2" charset="2"/>
              </a:endParaRPr>
            </a:p>
            <a:p>
              <a:pPr marL="0" indent="0" eaLnBrk="1" hangingPunct="1">
                <a:spcBef>
                  <a:spcPct val="0"/>
                </a:spcBef>
                <a:buFont typeface="Arial" charset="0"/>
                <a:buNone/>
              </a:pPr>
              <a:r>
                <a:rPr kumimoji="1" lang="ja-JP" altLang="en-US" sz="1200" b="1" dirty="0">
                  <a:solidFill>
                    <a:srgbClr val="FF0000"/>
                  </a:solidFill>
                  <a:latin typeface="+mj-ea"/>
                  <a:ea typeface="+mj-ea"/>
                  <a:sym typeface="Wingdings" pitchFamily="2" charset="2"/>
                </a:rPr>
                <a:t>　</a:t>
              </a:r>
              <a:r>
                <a:rPr lang="ja-JP" altLang="en-US" sz="1200" b="1" dirty="0">
                  <a:solidFill>
                    <a:srgbClr val="FF0000"/>
                  </a:solidFill>
                  <a:latin typeface="+mj-ea"/>
                  <a:ea typeface="+mj-ea"/>
                  <a:sym typeface="Wingdings" pitchFamily="2" charset="2"/>
                </a:rPr>
                <a:t> 成分情報を入手</a:t>
              </a:r>
              <a:endParaRPr kumimoji="1" lang="ja-JP" altLang="en-US" sz="1200" b="1" dirty="0">
                <a:solidFill>
                  <a:srgbClr val="FF0000"/>
                </a:solidFill>
                <a:latin typeface="+mj-ea"/>
                <a:ea typeface="+mj-ea"/>
                <a:sym typeface="Wingdings" pitchFamily="2" charset="2"/>
              </a:endParaRPr>
            </a:p>
          </p:txBody>
        </p:sp>
      </p:grpSp>
    </p:spTree>
    <p:extLst>
      <p:ext uri="{BB962C8B-B14F-4D97-AF65-F5344CB8AC3E}">
        <p14:creationId xmlns:p14="http://schemas.microsoft.com/office/powerpoint/2010/main" val="261142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a:spLocks noGrp="1"/>
          </p:cNvSpPr>
          <p:nvPr>
            <p:ph type="title"/>
          </p:nvPr>
        </p:nvSpPr>
        <p:spPr>
          <a:xfrm>
            <a:off x="1475656" y="0"/>
            <a:ext cx="6332094" cy="981758"/>
          </a:xfrm>
        </p:spPr>
        <p:txBody>
          <a:bodyPr/>
          <a:lstStyle/>
          <a:p>
            <a:r>
              <a:rPr lang="ja-JP" altLang="en-US" dirty="0">
                <a:latin typeface="+mn-ea"/>
              </a:rPr>
              <a:t>支給材料で報告出来る場合、できない場合</a:t>
            </a:r>
            <a:endParaRPr kumimoji="1" lang="ja-JP" altLang="en-US" b="1" dirty="0"/>
          </a:p>
        </p:txBody>
      </p:sp>
      <p:sp>
        <p:nvSpPr>
          <p:cNvPr id="5" name="スライド番号プレースホルダー 1"/>
          <p:cNvSpPr>
            <a:spLocks noGrp="1"/>
          </p:cNvSpPr>
          <p:nvPr>
            <p:ph type="sldNum" sz="quarter" idx="10"/>
          </p:nvPr>
        </p:nvSpPr>
        <p:spPr>
          <a:xfrm>
            <a:off x="7890374" y="479"/>
            <a:ext cx="1258887" cy="476193"/>
          </a:xfrm>
        </p:spPr>
        <p:txBody>
          <a:bodyPr/>
          <a:lstStyle/>
          <a:p>
            <a:pPr>
              <a:defRPr/>
            </a:pPr>
            <a:r>
              <a:rPr lang="ja-JP" altLang="en-US" dirty="0"/>
              <a:t>別紙</a:t>
            </a:r>
            <a:r>
              <a:rPr lang="en-US" altLang="ja-JP" dirty="0"/>
              <a:t>.5</a:t>
            </a:r>
          </a:p>
        </p:txBody>
      </p:sp>
      <p:sp>
        <p:nvSpPr>
          <p:cNvPr id="6" name="円/楕円 2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43" name="テキスト ボックス 42">
            <a:extLst>
              <a:ext uri="{FF2B5EF4-FFF2-40B4-BE49-F238E27FC236}">
                <a16:creationId xmlns:a16="http://schemas.microsoft.com/office/drawing/2014/main" id="{96BC11B4-224A-450B-A672-86D3BF5B89F9}"/>
              </a:ext>
            </a:extLst>
          </p:cNvPr>
          <p:cNvSpPr txBox="1"/>
          <p:nvPr/>
        </p:nvSpPr>
        <p:spPr bwMode="auto">
          <a:xfrm>
            <a:off x="912254" y="1340768"/>
            <a:ext cx="7620186" cy="2073251"/>
          </a:xfrm>
          <a:prstGeom prst="rect">
            <a:avLst/>
          </a:prstGeom>
          <a:noFill/>
          <a:ln w="25400">
            <a:noFill/>
          </a:ln>
        </p:spPr>
        <p:txBody>
          <a:bodyPr wrap="square" lIns="72000" tIns="36000" rIns="72000" bIns="36000" rtlCol="0" anchor="t" anchorCtr="0">
            <a:spAutoFit/>
          </a:bodyPr>
          <a:lstStyle/>
          <a:p>
            <a:r>
              <a:rPr lang="ja-JP" altLang="en-US" sz="2000" b="1" dirty="0">
                <a:solidFill>
                  <a:srgbClr val="0000FF"/>
                </a:solidFill>
                <a:latin typeface="+mj-ea"/>
                <a:ea typeface="+mj-ea"/>
                <a:sym typeface="Wingdings" pitchFamily="2" charset="2"/>
              </a:rPr>
              <a:t>支給材料で報告出来る場合</a:t>
            </a:r>
            <a:endParaRPr lang="en-US" altLang="ja-JP" sz="2000" dirty="0">
              <a:latin typeface="ＭＳ Ｐゴシック" panose="020B0600070205080204" pitchFamily="50" charset="-128"/>
              <a:sym typeface="Wingdings" pitchFamily="2" charset="2"/>
            </a:endParaRPr>
          </a:p>
          <a:p>
            <a:pPr marL="285750" indent="-285750">
              <a:buFont typeface="Wingdings" panose="05000000000000000000" pitchFamily="2" charset="2"/>
              <a:buChar char="Ø"/>
            </a:pPr>
            <a:r>
              <a:rPr lang="ja-JP" altLang="en-US" dirty="0">
                <a:latin typeface="ＭＳ Ｐゴシック" panose="020B0600070205080204" pitchFamily="50" charset="-128"/>
                <a:sym typeface="Wingdings" pitchFamily="2" charset="2"/>
              </a:rPr>
              <a:t>下記２点の条件を満たしている場合、支給材料として報告が出来る</a:t>
            </a:r>
            <a:endParaRPr lang="en-US" altLang="ja-JP" dirty="0">
              <a:latin typeface="ＭＳ Ｐゴシック" panose="020B0600070205080204" pitchFamily="50" charset="-128"/>
              <a:sym typeface="Wingdings" pitchFamily="2" charset="2"/>
            </a:endParaRPr>
          </a:p>
          <a:p>
            <a:r>
              <a:rPr lang="ja-JP" altLang="en-US" dirty="0">
                <a:latin typeface="ＭＳ Ｐゴシック" panose="020B0600070205080204" pitchFamily="50" charset="-128"/>
                <a:sym typeface="Wingdings" pitchFamily="2" charset="2"/>
              </a:rPr>
              <a:t>　　　</a:t>
            </a:r>
            <a:r>
              <a:rPr lang="en-US" altLang="ja-JP" dirty="0">
                <a:latin typeface="ＭＳ Ｐゴシック" panose="020B0600070205080204" pitchFamily="50" charset="-128"/>
                <a:sym typeface="Wingdings" pitchFamily="2" charset="2"/>
              </a:rPr>
              <a:t>(1) </a:t>
            </a:r>
            <a:r>
              <a:rPr lang="en-US" altLang="ja-JP" sz="1800" dirty="0">
                <a:solidFill>
                  <a:schemeClr val="tx1"/>
                </a:solidFill>
                <a:latin typeface="ＭＳ Ｐゴシック" panose="020B0600070205080204" pitchFamily="50" charset="-128"/>
              </a:rPr>
              <a:t>TG(</a:t>
            </a:r>
            <a:r>
              <a:rPr lang="ja-JP" altLang="en-US" sz="1800" dirty="0">
                <a:solidFill>
                  <a:schemeClr val="tx1"/>
                </a:solidFill>
                <a:latin typeface="ＭＳ Ｐゴシック" panose="020B0600070205080204" pitchFamily="50" charset="-128"/>
              </a:rPr>
              <a:t>日本</a:t>
            </a:r>
            <a:r>
              <a:rPr lang="en-US" altLang="ja-JP" sz="1800" dirty="0">
                <a:solidFill>
                  <a:schemeClr val="tx1"/>
                </a:solidFill>
                <a:latin typeface="ＭＳ Ｐゴシック" panose="020B0600070205080204" pitchFamily="50" charset="-128"/>
              </a:rPr>
              <a:t>)</a:t>
            </a:r>
            <a:r>
              <a:rPr lang="ja-JP" altLang="en-US" sz="1800" dirty="0">
                <a:solidFill>
                  <a:schemeClr val="tx1"/>
                </a:solidFill>
                <a:latin typeface="ＭＳ Ｐゴシック" panose="020B0600070205080204" pitchFamily="50" charset="-128"/>
              </a:rPr>
              <a:t>に納入している部品に使用している</a:t>
            </a:r>
          </a:p>
          <a:p>
            <a:r>
              <a:rPr lang="ja-JP" altLang="en-US" dirty="0">
                <a:latin typeface="ＭＳ Ｐゴシック" panose="020B0600070205080204" pitchFamily="50" charset="-128"/>
                <a:sym typeface="Wingdings" pitchFamily="2" charset="2"/>
              </a:rPr>
              <a:t>　　　</a:t>
            </a:r>
            <a:r>
              <a:rPr lang="en-US" altLang="ja-JP" dirty="0">
                <a:latin typeface="ＭＳ Ｐゴシック" panose="020B0600070205080204" pitchFamily="50" charset="-128"/>
                <a:sym typeface="Wingdings" pitchFamily="2" charset="2"/>
              </a:rPr>
              <a:t>(2) </a:t>
            </a:r>
            <a:r>
              <a:rPr kumimoji="1" lang="en-US" altLang="ja-JP" sz="1800" dirty="0">
                <a:solidFill>
                  <a:schemeClr val="tx1"/>
                </a:solidFill>
              </a:rPr>
              <a:t>TG</a:t>
            </a:r>
            <a:r>
              <a:rPr kumimoji="1" lang="ja-JP" altLang="en-US" sz="1800" dirty="0">
                <a:solidFill>
                  <a:schemeClr val="tx1"/>
                </a:solidFill>
              </a:rPr>
              <a:t>から指定された材料</a:t>
            </a:r>
            <a:r>
              <a:rPr lang="ja-JP" altLang="en-US" sz="1800" b="1" baseline="30000" dirty="0">
                <a:latin typeface="+mn-ea"/>
                <a:sym typeface="Wingdings" pitchFamily="2" charset="2"/>
              </a:rPr>
              <a:t>* </a:t>
            </a:r>
            <a:r>
              <a:rPr lang="en-US" altLang="ja-JP" sz="1800" b="1" baseline="30000" dirty="0">
                <a:latin typeface="+mn-ea"/>
                <a:sym typeface="Wingdings" pitchFamily="2" charset="2"/>
              </a:rPr>
              <a:t>1</a:t>
            </a:r>
            <a:r>
              <a:rPr kumimoji="1" lang="ja-JP" altLang="en-US" sz="1800" dirty="0">
                <a:solidFill>
                  <a:schemeClr val="tx1"/>
                </a:solidFill>
              </a:rPr>
              <a:t>または</a:t>
            </a:r>
            <a:r>
              <a:rPr kumimoji="1" lang="en-US" altLang="ja-JP" sz="1800" dirty="0">
                <a:solidFill>
                  <a:schemeClr val="tx1"/>
                </a:solidFill>
              </a:rPr>
              <a:t>TG</a:t>
            </a:r>
            <a:r>
              <a:rPr kumimoji="1" lang="ja-JP" altLang="en-US" sz="1800" dirty="0">
                <a:solidFill>
                  <a:schemeClr val="tx1"/>
                </a:solidFill>
              </a:rPr>
              <a:t>から支給された材料</a:t>
            </a:r>
            <a:r>
              <a:rPr lang="ja-JP" altLang="en-US" sz="1800" b="1" baseline="30000" dirty="0">
                <a:latin typeface="+mn-ea"/>
                <a:sym typeface="Wingdings" pitchFamily="2" charset="2"/>
              </a:rPr>
              <a:t>*</a:t>
            </a:r>
            <a:r>
              <a:rPr lang="en-US" altLang="ja-JP" sz="1800" b="1" baseline="30000" dirty="0">
                <a:latin typeface="+mn-ea"/>
                <a:sym typeface="Wingdings" pitchFamily="2" charset="2"/>
              </a:rPr>
              <a:t>2</a:t>
            </a:r>
            <a:endParaRPr kumimoji="1" lang="en-US" altLang="ja-JP" sz="1800" dirty="0"/>
          </a:p>
          <a:p>
            <a:r>
              <a:rPr lang="ja-JP" altLang="en-US" sz="1800" dirty="0">
                <a:solidFill>
                  <a:schemeClr val="tx1"/>
                </a:solidFill>
              </a:rPr>
              <a:t>　　　　　材料は、</a:t>
            </a:r>
            <a:r>
              <a:rPr kumimoji="1" lang="ja-JP" altLang="en-US" sz="1800" dirty="0">
                <a:solidFill>
                  <a:schemeClr val="tx1"/>
                </a:solidFill>
              </a:rPr>
              <a:t>材料品番もしくは材料商品名</a:t>
            </a:r>
            <a:r>
              <a:rPr kumimoji="1" lang="en-US" altLang="ja-JP" sz="1800" dirty="0">
                <a:solidFill>
                  <a:schemeClr val="tx1"/>
                </a:solidFill>
              </a:rPr>
              <a:t>(</a:t>
            </a:r>
            <a:r>
              <a:rPr kumimoji="1" lang="ja-JP" altLang="en-US" sz="1800" dirty="0">
                <a:solidFill>
                  <a:schemeClr val="tx1"/>
                </a:solidFill>
              </a:rPr>
              <a:t>原材料、配合材</a:t>
            </a:r>
            <a:r>
              <a:rPr kumimoji="1" lang="en-US" altLang="ja-JP" sz="1800" dirty="0">
                <a:solidFill>
                  <a:schemeClr val="tx1"/>
                </a:solidFill>
              </a:rPr>
              <a:t>)</a:t>
            </a:r>
            <a:r>
              <a:rPr kumimoji="1" lang="ja-JP" altLang="en-US" sz="1800" dirty="0">
                <a:solidFill>
                  <a:schemeClr val="tx1"/>
                </a:solidFill>
              </a:rPr>
              <a:t>、</a:t>
            </a:r>
            <a:endParaRPr kumimoji="1" lang="en-US" altLang="ja-JP" sz="1800" dirty="0">
              <a:solidFill>
                <a:schemeClr val="tx1"/>
              </a:solidFill>
            </a:endParaRPr>
          </a:p>
          <a:p>
            <a:r>
              <a:rPr lang="ja-JP" altLang="en-US" dirty="0"/>
              <a:t>　　　　　</a:t>
            </a:r>
            <a:r>
              <a:rPr kumimoji="1" lang="ja-JP" altLang="en-US" sz="1800" dirty="0">
                <a:solidFill>
                  <a:schemeClr val="tx1"/>
                </a:solidFill>
              </a:rPr>
              <a:t>指示書</a:t>
            </a:r>
            <a:r>
              <a:rPr kumimoji="1" lang="en-US" altLang="ja-JP" sz="1800" dirty="0">
                <a:solidFill>
                  <a:schemeClr val="tx1"/>
                </a:solidFill>
              </a:rPr>
              <a:t>No.(</a:t>
            </a:r>
            <a:r>
              <a:rPr kumimoji="1" lang="ja-JP" altLang="en-US" sz="1800" dirty="0">
                <a:solidFill>
                  <a:schemeClr val="tx1"/>
                </a:solidFill>
              </a:rPr>
              <a:t>塗装、ウレタン配合等</a:t>
            </a:r>
            <a:r>
              <a:rPr kumimoji="1" lang="en-US" altLang="ja-JP" sz="1800" dirty="0">
                <a:solidFill>
                  <a:schemeClr val="tx1"/>
                </a:solidFill>
              </a:rPr>
              <a:t>)</a:t>
            </a:r>
            <a:r>
              <a:rPr kumimoji="1" lang="ja-JP" altLang="en-US" sz="1800" dirty="0">
                <a:solidFill>
                  <a:schemeClr val="tx1"/>
                </a:solidFill>
              </a:rPr>
              <a:t>で指示書に記載されている</a:t>
            </a:r>
            <a:endParaRPr kumimoji="1" lang="en-US" altLang="ja-JP" sz="1800" dirty="0">
              <a:solidFill>
                <a:schemeClr val="tx1"/>
              </a:solidFill>
            </a:endParaRPr>
          </a:p>
          <a:p>
            <a:pPr eaLnBrk="1" hangingPunct="1">
              <a:spcBef>
                <a:spcPct val="0"/>
              </a:spcBef>
            </a:pPr>
            <a:endParaRPr lang="en-US" altLang="ja-JP" dirty="0">
              <a:latin typeface="ＭＳ Ｐゴシック" panose="020B0600070205080204" pitchFamily="50" charset="-128"/>
              <a:sym typeface="Wingdings" pitchFamily="2" charset="2"/>
            </a:endParaRPr>
          </a:p>
        </p:txBody>
      </p:sp>
      <p:grpSp>
        <p:nvGrpSpPr>
          <p:cNvPr id="45" name="グループ化 44">
            <a:extLst>
              <a:ext uri="{FF2B5EF4-FFF2-40B4-BE49-F238E27FC236}">
                <a16:creationId xmlns:a16="http://schemas.microsoft.com/office/drawing/2014/main" id="{A22E3DA7-439D-431A-8668-FCAEADEB071D}"/>
              </a:ext>
            </a:extLst>
          </p:cNvPr>
          <p:cNvGrpSpPr/>
          <p:nvPr/>
        </p:nvGrpSpPr>
        <p:grpSpPr>
          <a:xfrm>
            <a:off x="1345127" y="3180169"/>
            <a:ext cx="6900106" cy="3305084"/>
            <a:chOff x="755576" y="2124493"/>
            <a:chExt cx="6480720" cy="1800000"/>
          </a:xfrm>
        </p:grpSpPr>
        <p:sp>
          <p:nvSpPr>
            <p:cNvPr id="87" name="テキスト ボックス 86">
              <a:extLst>
                <a:ext uri="{FF2B5EF4-FFF2-40B4-BE49-F238E27FC236}">
                  <a16:creationId xmlns:a16="http://schemas.microsoft.com/office/drawing/2014/main" id="{9A713ECC-40ED-4EF2-B9B4-3F5DCEC4782B}"/>
                </a:ext>
              </a:extLst>
            </p:cNvPr>
            <p:cNvSpPr txBox="1"/>
            <p:nvPr/>
          </p:nvSpPr>
          <p:spPr bwMode="auto">
            <a:xfrm>
              <a:off x="755576" y="2124493"/>
              <a:ext cx="864096" cy="1800000"/>
            </a:xfrm>
            <a:prstGeom prst="rect">
              <a:avLst/>
            </a:prstGeom>
            <a:noFill/>
            <a:ln w="19050">
              <a:solidFill>
                <a:schemeClr val="tx1"/>
              </a:solidFill>
            </a:ln>
          </p:spPr>
          <p:txBody>
            <a:bodyPr wrap="square" lIns="72000" tIns="36000" rIns="72000" bIns="36000" rtlCol="0" anchor="ctr" anchorCtr="0">
              <a:noAutofit/>
            </a:bodyPr>
            <a:lstStyle/>
            <a:p>
              <a:pPr marL="0" indent="0" algn="ctr" eaLnBrk="1" hangingPunct="1">
                <a:spcBef>
                  <a:spcPct val="0"/>
                </a:spcBef>
                <a:buFont typeface="Arial" charset="0"/>
                <a:buNone/>
              </a:pPr>
              <a:r>
                <a:rPr lang="ja-JP" altLang="en-US" sz="3600" b="1" dirty="0">
                  <a:solidFill>
                    <a:srgbClr val="0000FF"/>
                  </a:solidFill>
                  <a:latin typeface="ＭＳ Ｐゴシック" panose="020B0600070205080204" pitchFamily="50" charset="-128"/>
                  <a:sym typeface="Wingdings" pitchFamily="2" charset="2"/>
                </a:rPr>
                <a:t>〇</a:t>
              </a:r>
              <a:endParaRPr lang="en-US" altLang="ja-JP" sz="3600" b="1" dirty="0">
                <a:solidFill>
                  <a:srgbClr val="0000FF"/>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endParaRPr kumimoji="1" lang="en-US" altLang="ja-JP" sz="1400" b="1" dirty="0">
                <a:solidFill>
                  <a:srgbClr val="0000FF"/>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r>
                <a:rPr lang="ja-JP" altLang="en-US" sz="1400" b="1" dirty="0">
                  <a:solidFill>
                    <a:srgbClr val="0000FF"/>
                  </a:solidFill>
                  <a:latin typeface="ＭＳ Ｐゴシック" panose="020B0600070205080204" pitchFamily="50" charset="-128"/>
                  <a:sym typeface="Wingdings" pitchFamily="2" charset="2"/>
                </a:rPr>
                <a:t>支給材料</a:t>
              </a:r>
              <a:endParaRPr lang="en-US" altLang="ja-JP" sz="1400" b="1" dirty="0">
                <a:solidFill>
                  <a:srgbClr val="0000FF"/>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r>
                <a:rPr kumimoji="1" lang="ja-JP" altLang="en-US" sz="1400" b="1" dirty="0">
                  <a:solidFill>
                    <a:srgbClr val="0000FF"/>
                  </a:solidFill>
                  <a:latin typeface="ＭＳ Ｐゴシック" panose="020B0600070205080204" pitchFamily="50" charset="-128"/>
                  <a:sym typeface="Wingdings" pitchFamily="2" charset="2"/>
                </a:rPr>
                <a:t>適用</a:t>
              </a:r>
            </a:p>
          </p:txBody>
        </p:sp>
        <p:sp>
          <p:nvSpPr>
            <p:cNvPr id="88" name="テキスト ボックス 87">
              <a:extLst>
                <a:ext uri="{FF2B5EF4-FFF2-40B4-BE49-F238E27FC236}">
                  <a16:creationId xmlns:a16="http://schemas.microsoft.com/office/drawing/2014/main" id="{E587CBCE-BB83-447D-96DD-49476541EE1B}"/>
                </a:ext>
              </a:extLst>
            </p:cNvPr>
            <p:cNvSpPr txBox="1"/>
            <p:nvPr/>
          </p:nvSpPr>
          <p:spPr bwMode="auto">
            <a:xfrm>
              <a:off x="1624856" y="2124493"/>
              <a:ext cx="5611440" cy="1800000"/>
            </a:xfrm>
            <a:prstGeom prst="rect">
              <a:avLst/>
            </a:prstGeom>
            <a:noFill/>
            <a:ln w="19050">
              <a:solidFill>
                <a:schemeClr val="tx1"/>
              </a:solidFill>
            </a:ln>
          </p:spPr>
          <p:txBody>
            <a:bodyPr wrap="square" lIns="72000" tIns="36000" rIns="72000" bIns="36000" rtlCol="0" anchor="ctr" anchorCtr="0">
              <a:noAutofit/>
            </a:bodyPr>
            <a:lstStyle/>
            <a:p>
              <a:pPr marL="0" indent="0" algn="ctr" eaLnBrk="1" hangingPunct="1">
                <a:spcBef>
                  <a:spcPct val="0"/>
                </a:spcBef>
                <a:buFont typeface="Arial" charset="0"/>
                <a:buNone/>
              </a:pPr>
              <a:endParaRPr kumimoji="1" lang="ja-JP" altLang="en-US" sz="1400" b="1" dirty="0">
                <a:solidFill>
                  <a:srgbClr val="0000FF"/>
                </a:solidFill>
                <a:latin typeface="ＭＳ Ｐゴシック" panose="020B0600070205080204" pitchFamily="50" charset="-128"/>
                <a:sym typeface="Wingdings" pitchFamily="2" charset="2"/>
              </a:endParaRPr>
            </a:p>
          </p:txBody>
        </p:sp>
      </p:grpSp>
      <p:pic>
        <p:nvPicPr>
          <p:cNvPr id="48" name="図 47">
            <a:extLst>
              <a:ext uri="{FF2B5EF4-FFF2-40B4-BE49-F238E27FC236}">
                <a16:creationId xmlns:a16="http://schemas.microsoft.com/office/drawing/2014/main" id="{795AD469-7943-4B39-999A-76D95E71A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906" y="4063210"/>
            <a:ext cx="1167375" cy="43472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直線矢印コネクタ 45">
            <a:extLst>
              <a:ext uri="{FF2B5EF4-FFF2-40B4-BE49-F238E27FC236}">
                <a16:creationId xmlns:a16="http://schemas.microsoft.com/office/drawing/2014/main" id="{8CFCE95C-C899-4136-ADA6-43C6198BBEDF}"/>
              </a:ext>
            </a:extLst>
          </p:cNvPr>
          <p:cNvCxnSpPr/>
          <p:nvPr/>
        </p:nvCxnSpPr>
        <p:spPr>
          <a:xfrm>
            <a:off x="5986141" y="4566598"/>
            <a:ext cx="1004023"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1289F33C-E951-4BFB-8894-9A5593B94A89}"/>
              </a:ext>
            </a:extLst>
          </p:cNvPr>
          <p:cNvCxnSpPr/>
          <p:nvPr/>
        </p:nvCxnSpPr>
        <p:spPr>
          <a:xfrm>
            <a:off x="3587289" y="4560431"/>
            <a:ext cx="1343127" cy="0"/>
          </a:xfrm>
          <a:prstGeom prst="straightConnector1">
            <a:avLst/>
          </a:prstGeom>
          <a:ln w="5715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1597B24-B3CA-4CED-B9B1-AD92ECE89D47}"/>
              </a:ext>
            </a:extLst>
          </p:cNvPr>
          <p:cNvSpPr txBox="1"/>
          <p:nvPr/>
        </p:nvSpPr>
        <p:spPr bwMode="auto">
          <a:xfrm>
            <a:off x="4109003" y="4650388"/>
            <a:ext cx="453183"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200" b="1" dirty="0">
                <a:latin typeface="+mj-ea"/>
                <a:ea typeface="+mj-ea"/>
                <a:sym typeface="Wingdings" pitchFamily="2" charset="2"/>
              </a:rPr>
              <a:t>納入</a:t>
            </a:r>
          </a:p>
        </p:txBody>
      </p:sp>
      <p:grpSp>
        <p:nvGrpSpPr>
          <p:cNvPr id="56" name="グループ化 55">
            <a:extLst>
              <a:ext uri="{FF2B5EF4-FFF2-40B4-BE49-F238E27FC236}">
                <a16:creationId xmlns:a16="http://schemas.microsoft.com/office/drawing/2014/main" id="{47085CF4-B2C2-4C9E-B2A3-D77D58777371}"/>
              </a:ext>
            </a:extLst>
          </p:cNvPr>
          <p:cNvGrpSpPr/>
          <p:nvPr/>
        </p:nvGrpSpPr>
        <p:grpSpPr>
          <a:xfrm>
            <a:off x="2521166" y="3841024"/>
            <a:ext cx="1043088" cy="1316168"/>
            <a:chOff x="2473907" y="3328675"/>
            <a:chExt cx="1043088" cy="1316168"/>
          </a:xfrm>
        </p:grpSpPr>
        <p:sp>
          <p:nvSpPr>
            <p:cNvPr id="85" name="テキスト ボックス 84">
              <a:extLst>
                <a:ext uri="{FF2B5EF4-FFF2-40B4-BE49-F238E27FC236}">
                  <a16:creationId xmlns:a16="http://schemas.microsoft.com/office/drawing/2014/main" id="{9CDDDBB1-8D0F-4754-A5C7-4CFAB097B7A1}"/>
                </a:ext>
              </a:extLst>
            </p:cNvPr>
            <p:cNvSpPr txBox="1"/>
            <p:nvPr/>
          </p:nvSpPr>
          <p:spPr bwMode="auto">
            <a:xfrm>
              <a:off x="2473907" y="4141253"/>
              <a:ext cx="1043088" cy="503590"/>
            </a:xfrm>
            <a:prstGeom prst="rect">
              <a:avLst/>
            </a:prstGeom>
            <a:noFill/>
            <a:ln w="9525">
              <a:noFill/>
            </a:ln>
          </p:spPr>
          <p:txBody>
            <a:bodyPr wrap="none" lIns="72000" tIns="36000" rIns="72000" bIns="36000" rtlCol="0" anchor="t" anchorCtr="0">
              <a:spAutoFit/>
            </a:bodyPr>
            <a:lstStyle/>
            <a:p>
              <a:pPr marL="0" indent="0" algn="ctr" eaLnBrk="1" hangingPunct="1">
                <a:spcBef>
                  <a:spcPct val="0"/>
                </a:spcBef>
                <a:buFont typeface="Arial" charset="0"/>
                <a:buNone/>
              </a:pPr>
              <a:r>
                <a:rPr kumimoji="1" lang="ja-JP" altLang="en-US" sz="1400" b="1" dirty="0">
                  <a:latin typeface="+mj-ea"/>
                  <a:ea typeface="+mj-ea"/>
                  <a:sym typeface="Wingdings" pitchFamily="2" charset="2"/>
                </a:rPr>
                <a:t>［豊田合成］</a:t>
              </a:r>
              <a:endParaRPr kumimoji="1" lang="en-US" altLang="ja-JP" sz="1400" b="1" dirty="0">
                <a:latin typeface="+mj-ea"/>
                <a:ea typeface="+mj-ea"/>
                <a:sym typeface="Wingdings" pitchFamily="2" charset="2"/>
              </a:endParaRPr>
            </a:p>
            <a:p>
              <a:pPr marL="0" indent="0" algn="ctr" eaLnBrk="1" hangingPunct="1">
                <a:spcBef>
                  <a:spcPct val="0"/>
                </a:spcBef>
                <a:buFont typeface="Arial" charset="0"/>
                <a:buNone/>
              </a:pPr>
              <a:r>
                <a:rPr lang="ja-JP" altLang="en-US" sz="1400" b="1" dirty="0">
                  <a:latin typeface="+mj-ea"/>
                  <a:ea typeface="+mj-ea"/>
                  <a:sym typeface="Wingdings" pitchFamily="2" charset="2"/>
                </a:rPr>
                <a:t>（日本）</a:t>
              </a:r>
              <a:endParaRPr kumimoji="1" lang="en-US" altLang="ja-JP" sz="1400" b="1" dirty="0">
                <a:latin typeface="+mj-ea"/>
                <a:ea typeface="+mj-ea"/>
                <a:sym typeface="Wingdings" pitchFamily="2" charset="2"/>
              </a:endParaRPr>
            </a:p>
          </p:txBody>
        </p:sp>
        <p:pic>
          <p:nvPicPr>
            <p:cNvPr id="86" name="図 85">
              <a:extLst>
                <a:ext uri="{FF2B5EF4-FFF2-40B4-BE49-F238E27FC236}">
                  <a16:creationId xmlns:a16="http://schemas.microsoft.com/office/drawing/2014/main" id="{B8410E44-308F-4F5A-86AE-5651EB4A69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3730" y="3328675"/>
              <a:ext cx="631989" cy="8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グループ化 56">
            <a:extLst>
              <a:ext uri="{FF2B5EF4-FFF2-40B4-BE49-F238E27FC236}">
                <a16:creationId xmlns:a16="http://schemas.microsoft.com/office/drawing/2014/main" id="{87825FFB-3600-4DA3-9552-AD0DC7651067}"/>
              </a:ext>
            </a:extLst>
          </p:cNvPr>
          <p:cNvGrpSpPr/>
          <p:nvPr/>
        </p:nvGrpSpPr>
        <p:grpSpPr>
          <a:xfrm>
            <a:off x="4999702" y="3916833"/>
            <a:ext cx="1043088" cy="1078184"/>
            <a:chOff x="5011674" y="5121792"/>
            <a:chExt cx="1043088" cy="1078184"/>
          </a:xfrm>
        </p:grpSpPr>
        <p:sp>
          <p:nvSpPr>
            <p:cNvPr id="80" name="テキスト ボックス 79">
              <a:extLst>
                <a:ext uri="{FF2B5EF4-FFF2-40B4-BE49-F238E27FC236}">
                  <a16:creationId xmlns:a16="http://schemas.microsoft.com/office/drawing/2014/main" id="{F3DEEF0E-6F02-4596-879B-271347110482}"/>
                </a:ext>
              </a:extLst>
            </p:cNvPr>
            <p:cNvSpPr txBox="1"/>
            <p:nvPr/>
          </p:nvSpPr>
          <p:spPr bwMode="auto">
            <a:xfrm>
              <a:off x="5011674" y="5911829"/>
              <a:ext cx="1043088"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［仕入先様］</a:t>
              </a:r>
            </a:p>
          </p:txBody>
        </p:sp>
        <p:pic>
          <p:nvPicPr>
            <p:cNvPr id="81" name="図 80">
              <a:extLst>
                <a:ext uri="{FF2B5EF4-FFF2-40B4-BE49-F238E27FC236}">
                  <a16:creationId xmlns:a16="http://schemas.microsoft.com/office/drawing/2014/main" id="{C2B6542D-8E59-4CED-A3AB-18F61D12D3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5121792"/>
              <a:ext cx="614650" cy="75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グループ化 57">
            <a:extLst>
              <a:ext uri="{FF2B5EF4-FFF2-40B4-BE49-F238E27FC236}">
                <a16:creationId xmlns:a16="http://schemas.microsoft.com/office/drawing/2014/main" id="{EBAE904C-DFE0-4097-95EE-888C20C24C17}"/>
              </a:ext>
            </a:extLst>
          </p:cNvPr>
          <p:cNvGrpSpPr/>
          <p:nvPr/>
        </p:nvGrpSpPr>
        <p:grpSpPr>
          <a:xfrm>
            <a:off x="6858665" y="3887985"/>
            <a:ext cx="1136062" cy="1050550"/>
            <a:chOff x="6754311" y="3130761"/>
            <a:chExt cx="1136062" cy="1050550"/>
          </a:xfrm>
        </p:grpSpPr>
        <p:pic>
          <p:nvPicPr>
            <p:cNvPr id="72" name="図 71">
              <a:extLst>
                <a:ext uri="{FF2B5EF4-FFF2-40B4-BE49-F238E27FC236}">
                  <a16:creationId xmlns:a16="http://schemas.microsoft.com/office/drawing/2014/main" id="{B3A49AD2-01CD-4272-B4AA-E478D42C17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24923" y="3130761"/>
              <a:ext cx="743421" cy="748271"/>
            </a:xfrm>
            <a:prstGeom prst="rect">
              <a:avLst/>
            </a:prstGeom>
          </p:spPr>
        </p:pic>
        <p:sp>
          <p:nvSpPr>
            <p:cNvPr id="79" name="テキスト ボックス 78">
              <a:extLst>
                <a:ext uri="{FF2B5EF4-FFF2-40B4-BE49-F238E27FC236}">
                  <a16:creationId xmlns:a16="http://schemas.microsoft.com/office/drawing/2014/main" id="{9CDCDF3D-7D13-4E01-8AC2-A3FA3BEB7007}"/>
                </a:ext>
              </a:extLst>
            </p:cNvPr>
            <p:cNvSpPr txBox="1"/>
            <p:nvPr/>
          </p:nvSpPr>
          <p:spPr bwMode="auto">
            <a:xfrm>
              <a:off x="6754311" y="3893164"/>
              <a:ext cx="1136062"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［材料メーカ］</a:t>
              </a:r>
            </a:p>
          </p:txBody>
        </p:sp>
      </p:grpSp>
      <p:grpSp>
        <p:nvGrpSpPr>
          <p:cNvPr id="60" name="グループ化 59">
            <a:extLst>
              <a:ext uri="{FF2B5EF4-FFF2-40B4-BE49-F238E27FC236}">
                <a16:creationId xmlns:a16="http://schemas.microsoft.com/office/drawing/2014/main" id="{C930324F-864B-48F5-A2BE-884873EA10BC}"/>
              </a:ext>
            </a:extLst>
          </p:cNvPr>
          <p:cNvGrpSpPr/>
          <p:nvPr/>
        </p:nvGrpSpPr>
        <p:grpSpPr>
          <a:xfrm>
            <a:off x="6300148" y="4167929"/>
            <a:ext cx="530794" cy="663968"/>
            <a:chOff x="6179328" y="3859970"/>
            <a:chExt cx="530794" cy="663968"/>
          </a:xfrm>
        </p:grpSpPr>
        <p:sp>
          <p:nvSpPr>
            <p:cNvPr id="70" name="テキスト ボックス 69">
              <a:extLst>
                <a:ext uri="{FF2B5EF4-FFF2-40B4-BE49-F238E27FC236}">
                  <a16:creationId xmlns:a16="http://schemas.microsoft.com/office/drawing/2014/main" id="{1D2D59B1-EEF0-4241-8052-C9DA521B2C4C}"/>
                </a:ext>
              </a:extLst>
            </p:cNvPr>
            <p:cNvSpPr txBox="1"/>
            <p:nvPr/>
          </p:nvSpPr>
          <p:spPr bwMode="auto">
            <a:xfrm>
              <a:off x="6241618" y="4266569"/>
              <a:ext cx="453183"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1200" b="1" dirty="0">
                  <a:latin typeface="+mj-ea"/>
                  <a:ea typeface="+mj-ea"/>
                  <a:sym typeface="Wingdings" pitchFamily="2" charset="2"/>
                </a:rPr>
                <a:t>購入</a:t>
              </a:r>
              <a:endParaRPr kumimoji="1" lang="ja-JP" altLang="en-US" sz="1200" b="1" dirty="0">
                <a:latin typeface="+mj-ea"/>
                <a:ea typeface="+mj-ea"/>
                <a:sym typeface="Wingdings" pitchFamily="2" charset="2"/>
              </a:endParaRPr>
            </a:p>
          </p:txBody>
        </p:sp>
        <p:pic>
          <p:nvPicPr>
            <p:cNvPr id="71" name="図 70">
              <a:extLst>
                <a:ext uri="{FF2B5EF4-FFF2-40B4-BE49-F238E27FC236}">
                  <a16:creationId xmlns:a16="http://schemas.microsoft.com/office/drawing/2014/main" id="{6EF48558-94BE-4858-B2EE-446D96A91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9328" y="3859970"/>
              <a:ext cx="530794" cy="331746"/>
            </a:xfrm>
            <a:prstGeom prst="rect">
              <a:avLst/>
            </a:prstGeom>
          </p:spPr>
        </p:pic>
      </p:grpSp>
      <p:sp>
        <p:nvSpPr>
          <p:cNvPr id="63" name="フリーフォーム 15">
            <a:extLst>
              <a:ext uri="{FF2B5EF4-FFF2-40B4-BE49-F238E27FC236}">
                <a16:creationId xmlns:a16="http://schemas.microsoft.com/office/drawing/2014/main" id="{F002CE8C-70F7-403F-83AD-381B7B0B5323}"/>
              </a:ext>
            </a:extLst>
          </p:cNvPr>
          <p:cNvSpPr/>
          <p:nvPr/>
        </p:nvSpPr>
        <p:spPr>
          <a:xfrm>
            <a:off x="3362978" y="4902912"/>
            <a:ext cx="3920900" cy="1317791"/>
          </a:xfrm>
          <a:custGeom>
            <a:avLst/>
            <a:gdLst>
              <a:gd name="connsiteX0" fmla="*/ 4150519 w 4150519"/>
              <a:gd name="connsiteY0" fmla="*/ 85725 h 629177"/>
              <a:gd name="connsiteX1" fmla="*/ 2007394 w 4150519"/>
              <a:gd name="connsiteY1" fmla="*/ 628650 h 629177"/>
              <a:gd name="connsiteX2" fmla="*/ 0 w 4150519"/>
              <a:gd name="connsiteY2" fmla="*/ 0 h 629177"/>
              <a:gd name="connsiteX0" fmla="*/ 4083558 w 4083558"/>
              <a:gd name="connsiteY0" fmla="*/ 0 h 673891"/>
              <a:gd name="connsiteX1" fmla="*/ 2007394 w 4083558"/>
              <a:gd name="connsiteY1" fmla="*/ 673765 h 673891"/>
              <a:gd name="connsiteX2" fmla="*/ 0 w 4083558"/>
              <a:gd name="connsiteY2" fmla="*/ 45115 h 673891"/>
              <a:gd name="connsiteX0" fmla="*/ 4083558 w 4083558"/>
              <a:gd name="connsiteY0" fmla="*/ 0 h 673891"/>
              <a:gd name="connsiteX1" fmla="*/ 2007394 w 4083558"/>
              <a:gd name="connsiteY1" fmla="*/ 673765 h 673891"/>
              <a:gd name="connsiteX2" fmla="*/ 0 w 4083558"/>
              <a:gd name="connsiteY2" fmla="*/ 45115 h 673891"/>
              <a:gd name="connsiteX0" fmla="*/ 4083558 w 4083558"/>
              <a:gd name="connsiteY0" fmla="*/ 0 h 673765"/>
              <a:gd name="connsiteX1" fmla="*/ 2007394 w 4083558"/>
              <a:gd name="connsiteY1" fmla="*/ 673765 h 673765"/>
              <a:gd name="connsiteX2" fmla="*/ 0 w 4083558"/>
              <a:gd name="connsiteY2" fmla="*/ 45115 h 673765"/>
            </a:gdLst>
            <a:ahLst/>
            <a:cxnLst>
              <a:cxn ang="0">
                <a:pos x="connsiteX0" y="connsiteY0"/>
              </a:cxn>
              <a:cxn ang="0">
                <a:pos x="connsiteX1" y="connsiteY1"/>
              </a:cxn>
              <a:cxn ang="0">
                <a:pos x="connsiteX2" y="connsiteY2"/>
              </a:cxn>
            </a:cxnLst>
            <a:rect l="l" t="t" r="r" b="b"/>
            <a:pathLst>
              <a:path w="4083558" h="673765">
                <a:moveTo>
                  <a:pt x="4083558" y="0"/>
                </a:moveTo>
                <a:cubicBezTo>
                  <a:pt x="3454594" y="302708"/>
                  <a:pt x="2792148" y="673132"/>
                  <a:pt x="2007394" y="673765"/>
                </a:cubicBezTo>
                <a:cubicBezTo>
                  <a:pt x="1222640" y="674398"/>
                  <a:pt x="657820" y="352296"/>
                  <a:pt x="0" y="45115"/>
                </a:cubicBezTo>
              </a:path>
            </a:pathLst>
          </a:custGeom>
          <a:noFill/>
          <a:ln w="38100">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メモ 91">
            <a:extLst>
              <a:ext uri="{FF2B5EF4-FFF2-40B4-BE49-F238E27FC236}">
                <a16:creationId xmlns:a16="http://schemas.microsoft.com/office/drawing/2014/main" id="{2C75C418-6C15-42EE-87B0-FD9E9EF981D6}"/>
              </a:ext>
            </a:extLst>
          </p:cNvPr>
          <p:cNvSpPr/>
          <p:nvPr/>
        </p:nvSpPr>
        <p:spPr>
          <a:xfrm>
            <a:off x="5273072" y="5906693"/>
            <a:ext cx="484705" cy="541350"/>
          </a:xfrm>
          <a:prstGeom prst="foldedCorne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b="1" dirty="0">
                <a:solidFill>
                  <a:srgbClr val="0000FF"/>
                </a:solidFill>
                <a:latin typeface="ＭＳ Ｐゴシック" panose="020B0600070205080204" pitchFamily="50" charset="-128"/>
                <a:ea typeface="ＭＳ Ｐゴシック" panose="020B0600070205080204" pitchFamily="50" charset="-128"/>
              </a:rPr>
              <a:t>材料</a:t>
            </a:r>
            <a:endParaRPr kumimoji="1" lang="en-US" altLang="ja-JP" sz="1050" b="1" dirty="0">
              <a:solidFill>
                <a:srgbClr val="0000FF"/>
              </a:solidFill>
              <a:latin typeface="ＭＳ Ｐゴシック" panose="020B0600070205080204" pitchFamily="50" charset="-128"/>
              <a:ea typeface="ＭＳ Ｐゴシック" panose="020B0600070205080204" pitchFamily="50" charset="-128"/>
            </a:endParaRPr>
          </a:p>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成分</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情報</a:t>
            </a:r>
          </a:p>
        </p:txBody>
      </p:sp>
      <p:sp>
        <p:nvSpPr>
          <p:cNvPr id="66" name="フリーフォーム 92">
            <a:extLst>
              <a:ext uri="{FF2B5EF4-FFF2-40B4-BE49-F238E27FC236}">
                <a16:creationId xmlns:a16="http://schemas.microsoft.com/office/drawing/2014/main" id="{F0DDC94D-7EA6-4B36-85AC-9A006E83385C}"/>
              </a:ext>
            </a:extLst>
          </p:cNvPr>
          <p:cNvSpPr/>
          <p:nvPr/>
        </p:nvSpPr>
        <p:spPr>
          <a:xfrm>
            <a:off x="3587289" y="4929146"/>
            <a:ext cx="1969562" cy="444070"/>
          </a:xfrm>
          <a:custGeom>
            <a:avLst/>
            <a:gdLst>
              <a:gd name="connsiteX0" fmla="*/ 4150519 w 4150519"/>
              <a:gd name="connsiteY0" fmla="*/ 85725 h 629177"/>
              <a:gd name="connsiteX1" fmla="*/ 2007394 w 4150519"/>
              <a:gd name="connsiteY1" fmla="*/ 628650 h 629177"/>
              <a:gd name="connsiteX2" fmla="*/ 0 w 4150519"/>
              <a:gd name="connsiteY2" fmla="*/ 0 h 629177"/>
            </a:gdLst>
            <a:ahLst/>
            <a:cxnLst>
              <a:cxn ang="0">
                <a:pos x="connsiteX0" y="connsiteY0"/>
              </a:cxn>
              <a:cxn ang="0">
                <a:pos x="connsiteX1" y="connsiteY1"/>
              </a:cxn>
              <a:cxn ang="0">
                <a:pos x="connsiteX2" y="connsiteY2"/>
              </a:cxn>
            </a:cxnLst>
            <a:rect l="l" t="t" r="r" b="b"/>
            <a:pathLst>
              <a:path w="4150519" h="629177">
                <a:moveTo>
                  <a:pt x="4150519" y="85725"/>
                </a:moveTo>
                <a:cubicBezTo>
                  <a:pt x="3424833" y="364331"/>
                  <a:pt x="2699147" y="642937"/>
                  <a:pt x="2007394" y="628650"/>
                </a:cubicBezTo>
                <a:cubicBezTo>
                  <a:pt x="1315641" y="614363"/>
                  <a:pt x="657820" y="307181"/>
                  <a:pt x="0" y="0"/>
                </a:cubicBezTo>
              </a:path>
            </a:pathLst>
          </a:custGeom>
          <a:noFill/>
          <a:ln w="3810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メモ 16">
            <a:extLst>
              <a:ext uri="{FF2B5EF4-FFF2-40B4-BE49-F238E27FC236}">
                <a16:creationId xmlns:a16="http://schemas.microsoft.com/office/drawing/2014/main" id="{EBF1251D-B7EE-4EDA-B50E-E05874185C49}"/>
              </a:ext>
            </a:extLst>
          </p:cNvPr>
          <p:cNvSpPr/>
          <p:nvPr/>
        </p:nvSpPr>
        <p:spPr>
          <a:xfrm>
            <a:off x="4212893" y="4996515"/>
            <a:ext cx="484705" cy="541350"/>
          </a:xfrm>
          <a:prstGeom prst="foldedCorne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納入品</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成分</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情報</a:t>
            </a:r>
          </a:p>
        </p:txBody>
      </p:sp>
      <p:sp>
        <p:nvSpPr>
          <p:cNvPr id="68" name="テキスト ボックス 67">
            <a:extLst>
              <a:ext uri="{FF2B5EF4-FFF2-40B4-BE49-F238E27FC236}">
                <a16:creationId xmlns:a16="http://schemas.microsoft.com/office/drawing/2014/main" id="{72E298C6-29D9-4FD1-B1B4-BAA1E43D4A18}"/>
              </a:ext>
            </a:extLst>
          </p:cNvPr>
          <p:cNvSpPr txBox="1"/>
          <p:nvPr/>
        </p:nvSpPr>
        <p:spPr bwMode="auto">
          <a:xfrm>
            <a:off x="5757777" y="6143453"/>
            <a:ext cx="1940770"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en-US" altLang="ja-JP" sz="1400" b="1" dirty="0">
                <a:solidFill>
                  <a:srgbClr val="0000FF"/>
                </a:solidFill>
                <a:latin typeface="+mj-ea"/>
                <a:ea typeface="+mj-ea"/>
                <a:sym typeface="Wingdings" pitchFamily="2" charset="2"/>
              </a:rPr>
              <a:t>※</a:t>
            </a:r>
            <a:r>
              <a:rPr lang="ja-JP" altLang="en-US" sz="1400" b="1" dirty="0">
                <a:solidFill>
                  <a:srgbClr val="0000FF"/>
                </a:solidFill>
                <a:latin typeface="+mj-ea"/>
                <a:ea typeface="+mj-ea"/>
                <a:sym typeface="Wingdings" pitchFamily="2" charset="2"/>
              </a:rPr>
              <a:t>支給材料の成分情報</a:t>
            </a:r>
            <a:endParaRPr kumimoji="1" lang="ja-JP" altLang="en-US" sz="1400" b="1" dirty="0">
              <a:solidFill>
                <a:srgbClr val="0000FF"/>
              </a:solidFill>
              <a:latin typeface="+mj-ea"/>
              <a:ea typeface="+mj-ea"/>
              <a:sym typeface="Wingdings" pitchFamily="2" charset="2"/>
            </a:endParaRPr>
          </a:p>
        </p:txBody>
      </p:sp>
      <p:sp>
        <p:nvSpPr>
          <p:cNvPr id="69" name="テキスト ボックス 68">
            <a:extLst>
              <a:ext uri="{FF2B5EF4-FFF2-40B4-BE49-F238E27FC236}">
                <a16:creationId xmlns:a16="http://schemas.microsoft.com/office/drawing/2014/main" id="{130C112A-89F7-401A-AE5D-95459D0CFDB9}"/>
              </a:ext>
            </a:extLst>
          </p:cNvPr>
          <p:cNvSpPr txBox="1"/>
          <p:nvPr/>
        </p:nvSpPr>
        <p:spPr bwMode="auto">
          <a:xfrm>
            <a:off x="4805123" y="5223694"/>
            <a:ext cx="1581697" cy="503590"/>
          </a:xfrm>
          <a:prstGeom prst="rect">
            <a:avLst/>
          </a:prstGeom>
          <a:solidFill>
            <a:schemeClr val="bg1"/>
          </a:solid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en-US" altLang="ja-JP" sz="1400" b="1" dirty="0">
                <a:solidFill>
                  <a:srgbClr val="FF0000"/>
                </a:solidFill>
                <a:latin typeface="+mj-ea"/>
                <a:ea typeface="+mj-ea"/>
                <a:sym typeface="Wingdings" pitchFamily="2" charset="2"/>
              </a:rPr>
              <a:t>※</a:t>
            </a:r>
            <a:r>
              <a:rPr lang="ja-JP" altLang="en-US" sz="1400" b="1" dirty="0">
                <a:solidFill>
                  <a:srgbClr val="FF0000"/>
                </a:solidFill>
                <a:latin typeface="+mj-ea"/>
                <a:ea typeface="+mj-ea"/>
                <a:sym typeface="Wingdings" pitchFamily="2" charset="2"/>
              </a:rPr>
              <a:t>支給材料以外の</a:t>
            </a:r>
            <a:endParaRPr lang="en-US" altLang="ja-JP" sz="1400" b="1" dirty="0">
              <a:solidFill>
                <a:srgbClr val="FF0000"/>
              </a:solidFill>
              <a:latin typeface="+mj-ea"/>
              <a:ea typeface="+mj-ea"/>
              <a:sym typeface="Wingdings" pitchFamily="2" charset="2"/>
            </a:endParaRPr>
          </a:p>
          <a:p>
            <a:pPr marL="0" indent="0" eaLnBrk="1" hangingPunct="1">
              <a:spcBef>
                <a:spcPct val="0"/>
              </a:spcBef>
              <a:buFont typeface="Arial" charset="0"/>
              <a:buNone/>
            </a:pPr>
            <a:r>
              <a:rPr lang="ja-JP" altLang="en-US" sz="1400" b="1" dirty="0">
                <a:solidFill>
                  <a:srgbClr val="FF0000"/>
                </a:solidFill>
                <a:latin typeface="+mj-ea"/>
                <a:ea typeface="+mj-ea"/>
                <a:sym typeface="Wingdings" pitchFamily="2" charset="2"/>
              </a:rPr>
              <a:t>　 成分情報</a:t>
            </a:r>
            <a:endParaRPr kumimoji="1" lang="ja-JP" altLang="en-US" sz="1400" b="1" dirty="0">
              <a:solidFill>
                <a:srgbClr val="FF0000"/>
              </a:solidFill>
              <a:latin typeface="+mj-ea"/>
              <a:ea typeface="+mj-ea"/>
              <a:sym typeface="Wingdings" pitchFamily="2" charset="2"/>
            </a:endParaRPr>
          </a:p>
        </p:txBody>
      </p:sp>
      <p:grpSp>
        <p:nvGrpSpPr>
          <p:cNvPr id="39" name="グループ化 38">
            <a:extLst>
              <a:ext uri="{FF2B5EF4-FFF2-40B4-BE49-F238E27FC236}">
                <a16:creationId xmlns:a16="http://schemas.microsoft.com/office/drawing/2014/main" id="{F5028FE6-FEF4-414C-91F5-E5B36B1457D1}"/>
              </a:ext>
            </a:extLst>
          </p:cNvPr>
          <p:cNvGrpSpPr/>
          <p:nvPr/>
        </p:nvGrpSpPr>
        <p:grpSpPr>
          <a:xfrm>
            <a:off x="3635896" y="3377853"/>
            <a:ext cx="530794" cy="663968"/>
            <a:chOff x="6179328" y="3859970"/>
            <a:chExt cx="530794" cy="663968"/>
          </a:xfrm>
        </p:grpSpPr>
        <p:sp>
          <p:nvSpPr>
            <p:cNvPr id="40" name="テキスト ボックス 39">
              <a:extLst>
                <a:ext uri="{FF2B5EF4-FFF2-40B4-BE49-F238E27FC236}">
                  <a16:creationId xmlns:a16="http://schemas.microsoft.com/office/drawing/2014/main" id="{12760B58-EDE7-4C91-AC54-EE310B5442CE}"/>
                </a:ext>
              </a:extLst>
            </p:cNvPr>
            <p:cNvSpPr txBox="1"/>
            <p:nvPr/>
          </p:nvSpPr>
          <p:spPr bwMode="auto">
            <a:xfrm>
              <a:off x="6241618" y="4266569"/>
              <a:ext cx="453183"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200" b="1" dirty="0">
                  <a:latin typeface="+mj-ea"/>
                  <a:ea typeface="+mj-ea"/>
                  <a:sym typeface="Wingdings" pitchFamily="2" charset="2"/>
                </a:rPr>
                <a:t>支給</a:t>
              </a:r>
            </a:p>
          </p:txBody>
        </p:sp>
        <p:pic>
          <p:nvPicPr>
            <p:cNvPr id="41" name="図 40">
              <a:extLst>
                <a:ext uri="{FF2B5EF4-FFF2-40B4-BE49-F238E27FC236}">
                  <a16:creationId xmlns:a16="http://schemas.microsoft.com/office/drawing/2014/main" id="{BB3CC9E1-8BFE-430D-BA02-7F65497E04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9328" y="3859970"/>
              <a:ext cx="530794" cy="331746"/>
            </a:xfrm>
            <a:prstGeom prst="rect">
              <a:avLst/>
            </a:prstGeom>
          </p:spPr>
        </p:pic>
      </p:grpSp>
      <p:cxnSp>
        <p:nvCxnSpPr>
          <p:cNvPr id="42" name="直線矢印コネクタ 41">
            <a:extLst>
              <a:ext uri="{FF2B5EF4-FFF2-40B4-BE49-F238E27FC236}">
                <a16:creationId xmlns:a16="http://schemas.microsoft.com/office/drawing/2014/main" id="{BE6913AC-4BE9-4289-97D5-06552AEFFD64}"/>
              </a:ext>
            </a:extLst>
          </p:cNvPr>
          <p:cNvCxnSpPr/>
          <p:nvPr/>
        </p:nvCxnSpPr>
        <p:spPr>
          <a:xfrm>
            <a:off x="3587289" y="3784452"/>
            <a:ext cx="1343127" cy="0"/>
          </a:xfrm>
          <a:prstGeom prst="straightConnector1">
            <a:avLst/>
          </a:prstGeom>
          <a:ln w="571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3516B8E-AFCF-421A-BBC6-515374B842B1}"/>
              </a:ext>
            </a:extLst>
          </p:cNvPr>
          <p:cNvSpPr txBox="1"/>
          <p:nvPr/>
        </p:nvSpPr>
        <p:spPr bwMode="auto">
          <a:xfrm>
            <a:off x="4098298" y="3432983"/>
            <a:ext cx="1097590" cy="257369"/>
          </a:xfrm>
          <a:prstGeom prst="rect">
            <a:avLst/>
          </a:prstGeom>
          <a:noFill/>
          <a:ln w="9525">
            <a:noFill/>
          </a:ln>
        </p:spPr>
        <p:txBody>
          <a:bodyPr wrap="none" lIns="72000" tIns="36000" rIns="72000" bIns="36000" rtlCol="0" anchor="t" anchorCtr="0">
            <a:spAutoFit/>
          </a:bodyPr>
          <a:lstStyle/>
          <a:p>
            <a:pPr marL="0" indent="0" algn="ctr" eaLnBrk="1" hangingPunct="1">
              <a:spcBef>
                <a:spcPct val="0"/>
              </a:spcBef>
              <a:buFont typeface="Arial" charset="0"/>
              <a:buNone/>
            </a:pPr>
            <a:r>
              <a:rPr kumimoji="1" lang="ja-JP" altLang="en-US" sz="1200" b="1" dirty="0">
                <a:latin typeface="+mj-ea"/>
                <a:ea typeface="+mj-ea"/>
                <a:sym typeface="Wingdings" pitchFamily="2" charset="2"/>
              </a:rPr>
              <a:t>＊</a:t>
            </a:r>
            <a:r>
              <a:rPr kumimoji="1" lang="en-US" altLang="ja-JP" sz="1200" b="1" dirty="0">
                <a:latin typeface="+mj-ea"/>
                <a:ea typeface="+mj-ea"/>
                <a:sym typeface="Wingdings" pitchFamily="2" charset="2"/>
              </a:rPr>
              <a:t>2</a:t>
            </a:r>
            <a:r>
              <a:rPr kumimoji="1" lang="ja-JP" altLang="en-US" sz="1200" b="1" dirty="0">
                <a:latin typeface="+mj-ea"/>
                <a:ea typeface="+mj-ea"/>
                <a:sym typeface="Wingdings" pitchFamily="2" charset="2"/>
              </a:rPr>
              <a:t>：支給材料</a:t>
            </a:r>
          </a:p>
        </p:txBody>
      </p:sp>
      <p:sp>
        <p:nvSpPr>
          <p:cNvPr id="49" name="テキスト ボックス 48">
            <a:extLst>
              <a:ext uri="{FF2B5EF4-FFF2-40B4-BE49-F238E27FC236}">
                <a16:creationId xmlns:a16="http://schemas.microsoft.com/office/drawing/2014/main" id="{1FD76115-F41B-4C7D-B949-94422ADD39BD}"/>
              </a:ext>
            </a:extLst>
          </p:cNvPr>
          <p:cNvSpPr txBox="1"/>
          <p:nvPr/>
        </p:nvSpPr>
        <p:spPr bwMode="auto">
          <a:xfrm>
            <a:off x="5976012" y="3886614"/>
            <a:ext cx="1097590" cy="257369"/>
          </a:xfrm>
          <a:prstGeom prst="rect">
            <a:avLst/>
          </a:prstGeom>
          <a:noFill/>
          <a:ln w="9525">
            <a:noFill/>
          </a:ln>
        </p:spPr>
        <p:txBody>
          <a:bodyPr wrap="none" lIns="72000" tIns="36000" rIns="72000" bIns="36000" rtlCol="0" anchor="t" anchorCtr="0">
            <a:spAutoFit/>
          </a:bodyPr>
          <a:lstStyle/>
          <a:p>
            <a:pPr marL="0" indent="0" algn="ctr" eaLnBrk="1" hangingPunct="1">
              <a:spcBef>
                <a:spcPct val="0"/>
              </a:spcBef>
              <a:buFont typeface="Arial" charset="0"/>
              <a:buNone/>
            </a:pPr>
            <a:r>
              <a:rPr kumimoji="1" lang="ja-JP" altLang="en-US" sz="1200" b="1" dirty="0">
                <a:latin typeface="+mj-ea"/>
                <a:ea typeface="+mj-ea"/>
                <a:sym typeface="Wingdings" pitchFamily="2" charset="2"/>
              </a:rPr>
              <a:t>＊</a:t>
            </a:r>
            <a:r>
              <a:rPr kumimoji="1" lang="en-US" altLang="ja-JP" sz="1200" b="1" dirty="0">
                <a:latin typeface="+mj-ea"/>
                <a:ea typeface="+mj-ea"/>
                <a:sym typeface="Wingdings" pitchFamily="2" charset="2"/>
              </a:rPr>
              <a:t>1</a:t>
            </a:r>
            <a:r>
              <a:rPr kumimoji="1" lang="ja-JP" altLang="en-US" sz="1200" b="1" dirty="0">
                <a:latin typeface="+mj-ea"/>
                <a:ea typeface="+mj-ea"/>
                <a:sym typeface="Wingdings" pitchFamily="2" charset="2"/>
              </a:rPr>
              <a:t>：指定材料</a:t>
            </a:r>
          </a:p>
        </p:txBody>
      </p:sp>
    </p:spTree>
    <p:extLst>
      <p:ext uri="{BB962C8B-B14F-4D97-AF65-F5344CB8AC3E}">
        <p14:creationId xmlns:p14="http://schemas.microsoft.com/office/powerpoint/2010/main" val="1284797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a:spLocks noGrp="1"/>
          </p:cNvSpPr>
          <p:nvPr>
            <p:ph type="title"/>
          </p:nvPr>
        </p:nvSpPr>
        <p:spPr>
          <a:xfrm>
            <a:off x="1475656" y="0"/>
            <a:ext cx="6332094" cy="981758"/>
          </a:xfrm>
        </p:spPr>
        <p:txBody>
          <a:bodyPr/>
          <a:lstStyle/>
          <a:p>
            <a:r>
              <a:rPr lang="ja-JP" altLang="en-US" dirty="0">
                <a:latin typeface="+mn-ea"/>
              </a:rPr>
              <a:t>支給材料で報告出来る場合、できない場合</a:t>
            </a:r>
            <a:endParaRPr kumimoji="1" lang="ja-JP" altLang="en-US" b="1" dirty="0"/>
          </a:p>
        </p:txBody>
      </p:sp>
      <p:sp>
        <p:nvSpPr>
          <p:cNvPr id="5" name="スライド番号プレースホルダー 1"/>
          <p:cNvSpPr>
            <a:spLocks noGrp="1"/>
          </p:cNvSpPr>
          <p:nvPr>
            <p:ph type="sldNum" sz="quarter" idx="10"/>
          </p:nvPr>
        </p:nvSpPr>
        <p:spPr>
          <a:xfrm>
            <a:off x="7890374" y="479"/>
            <a:ext cx="1258887" cy="476193"/>
          </a:xfrm>
        </p:spPr>
        <p:txBody>
          <a:bodyPr/>
          <a:lstStyle/>
          <a:p>
            <a:pPr>
              <a:defRPr/>
            </a:pPr>
            <a:r>
              <a:rPr lang="ja-JP" altLang="en-US" dirty="0"/>
              <a:t>別紙</a:t>
            </a:r>
            <a:r>
              <a:rPr lang="en-US" altLang="ja-JP" dirty="0"/>
              <a:t>.5</a:t>
            </a:r>
          </a:p>
        </p:txBody>
      </p:sp>
      <p:sp>
        <p:nvSpPr>
          <p:cNvPr id="6" name="円/楕円 2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32" name="テキスト ボックス 31">
            <a:extLst>
              <a:ext uri="{FF2B5EF4-FFF2-40B4-BE49-F238E27FC236}">
                <a16:creationId xmlns:a16="http://schemas.microsoft.com/office/drawing/2014/main" id="{71501F69-556C-4AE1-A80E-E72BEADA0451}"/>
              </a:ext>
            </a:extLst>
          </p:cNvPr>
          <p:cNvSpPr txBox="1"/>
          <p:nvPr/>
        </p:nvSpPr>
        <p:spPr bwMode="auto">
          <a:xfrm>
            <a:off x="1025688" y="1268760"/>
            <a:ext cx="7722773" cy="1211476"/>
          </a:xfrm>
          <a:prstGeom prst="rect">
            <a:avLst/>
          </a:prstGeom>
          <a:noFill/>
          <a:ln w="25400">
            <a:noFill/>
          </a:ln>
        </p:spPr>
        <p:txBody>
          <a:bodyPr wrap="square" lIns="72000" tIns="36000" rIns="72000" bIns="36000" rtlCol="0" anchor="t" anchorCtr="0">
            <a:spAutoFit/>
          </a:bodyPr>
          <a:lstStyle/>
          <a:p>
            <a:r>
              <a:rPr lang="ja-JP" altLang="en-US" sz="2000" b="1" dirty="0">
                <a:solidFill>
                  <a:srgbClr val="0000FF"/>
                </a:solidFill>
                <a:latin typeface="ＭＳ Ｐゴシック" panose="020B0600070205080204" pitchFamily="50" charset="-128"/>
                <a:sym typeface="Wingdings" pitchFamily="2" charset="2"/>
              </a:rPr>
              <a:t>支給材料で報告できない場合</a:t>
            </a:r>
            <a:endParaRPr lang="en-US" altLang="ja-JP" sz="2000" dirty="0">
              <a:latin typeface="ＭＳ Ｐゴシック" panose="020B0600070205080204" pitchFamily="50" charset="-128"/>
              <a:sym typeface="Wingdings" pitchFamily="2" charset="2"/>
            </a:endParaRPr>
          </a:p>
          <a:p>
            <a:pPr marL="285750" indent="-285750">
              <a:buFont typeface="Wingdings" panose="05000000000000000000" pitchFamily="2" charset="2"/>
              <a:buChar char="Ø"/>
            </a:pPr>
            <a:r>
              <a:rPr lang="ja-JP" altLang="en-US" dirty="0">
                <a:latin typeface="ＭＳ Ｐゴシック" panose="020B0600070205080204" pitchFamily="50" charset="-128"/>
                <a:sym typeface="Wingdings" pitchFamily="2" charset="2"/>
              </a:rPr>
              <a:t>他社への納入部品に</a:t>
            </a:r>
            <a:r>
              <a:rPr lang="en-US" altLang="ja-JP" dirty="0">
                <a:latin typeface="ＭＳ Ｐゴシック" panose="020B0600070205080204" pitchFamily="50" charset="-128"/>
                <a:sym typeface="Wingdings" pitchFamily="2" charset="2"/>
              </a:rPr>
              <a:t>TG</a:t>
            </a:r>
            <a:r>
              <a:rPr lang="ja-JP" altLang="en-US" dirty="0">
                <a:latin typeface="ＭＳ Ｐゴシック" panose="020B0600070205080204" pitchFamily="50" charset="-128"/>
                <a:sym typeface="Wingdings" pitchFamily="2" charset="2"/>
              </a:rPr>
              <a:t>支給材料を使用して報告してはならない</a:t>
            </a:r>
            <a:endParaRPr lang="en-US" altLang="ja-JP" dirty="0">
              <a:latin typeface="ＭＳ Ｐゴシック" panose="020B0600070205080204" pitchFamily="50" charset="-128"/>
              <a:sym typeface="Wingdings" pitchFamily="2" charset="2"/>
            </a:endParaRPr>
          </a:p>
          <a:p>
            <a:r>
              <a:rPr lang="ja-JP" altLang="en-US" dirty="0">
                <a:latin typeface="ＭＳ Ｐゴシック" panose="020B0600070205080204" pitchFamily="50" charset="-128"/>
                <a:sym typeface="Wingdings" pitchFamily="2" charset="2"/>
              </a:rPr>
              <a:t>　　</a:t>
            </a:r>
            <a:r>
              <a:rPr lang="en-US" altLang="ja-JP" dirty="0">
                <a:latin typeface="ＭＳ Ｐゴシック" panose="020B0600070205080204" pitchFamily="50" charset="-128"/>
                <a:sym typeface="Wingdings" pitchFamily="2" charset="2"/>
              </a:rPr>
              <a:t>TG</a:t>
            </a:r>
            <a:r>
              <a:rPr lang="ja-JP" altLang="en-US" dirty="0">
                <a:latin typeface="ＭＳ Ｐゴシック" panose="020B0600070205080204" pitchFamily="50" charset="-128"/>
                <a:sym typeface="Wingdings" pitchFamily="2" charset="2"/>
              </a:rPr>
              <a:t>（日本）を経由せず、直接 弊社グループ会社に納入している場合も</a:t>
            </a:r>
            <a:endParaRPr lang="en-US" altLang="ja-JP" dirty="0">
              <a:latin typeface="ＭＳ Ｐゴシック" panose="020B0600070205080204" pitchFamily="50" charset="-128"/>
              <a:sym typeface="Wingdings" pitchFamily="2" charset="2"/>
            </a:endParaRPr>
          </a:p>
          <a:p>
            <a:r>
              <a:rPr lang="ja-JP" altLang="en-US" dirty="0">
                <a:latin typeface="ＭＳ Ｐゴシック" panose="020B0600070205080204" pitchFamily="50" charset="-128"/>
                <a:sym typeface="Wingdings" pitchFamily="2" charset="2"/>
              </a:rPr>
              <a:t>　　</a:t>
            </a:r>
            <a:r>
              <a:rPr lang="en-US" altLang="ja-JP" dirty="0">
                <a:latin typeface="ＭＳ Ｐゴシック" panose="020B0600070205080204" pitchFamily="50" charset="-128"/>
                <a:sym typeface="Wingdings" pitchFamily="2" charset="2"/>
              </a:rPr>
              <a:t> TG</a:t>
            </a:r>
            <a:r>
              <a:rPr lang="ja-JP" altLang="en-US" dirty="0">
                <a:latin typeface="ＭＳ Ｐゴシック" panose="020B0600070205080204" pitchFamily="50" charset="-128"/>
                <a:sym typeface="Wingdings" pitchFamily="2" charset="2"/>
              </a:rPr>
              <a:t>支給材料を使用しない　</a:t>
            </a:r>
            <a:r>
              <a:rPr lang="en-US" altLang="ja-JP" dirty="0">
                <a:latin typeface="ＭＳ Ｐゴシック" panose="020B0600070205080204" pitchFamily="50" charset="-128"/>
                <a:sym typeface="Wingdings" pitchFamily="2" charset="2"/>
              </a:rPr>
              <a:t>(</a:t>
            </a:r>
            <a:r>
              <a:rPr lang="ja-JP" altLang="en-US" dirty="0">
                <a:latin typeface="ＭＳ Ｐゴシック" panose="020B0600070205080204" pitchFamily="50" charset="-128"/>
                <a:sym typeface="Wingdings" pitchFamily="2" charset="2"/>
              </a:rPr>
              <a:t>報告方法は納入会社に確認しご対応ください</a:t>
            </a:r>
            <a:r>
              <a:rPr lang="en-US" altLang="ja-JP" dirty="0">
                <a:latin typeface="ＭＳ Ｐゴシック" panose="020B0600070205080204" pitchFamily="50" charset="-128"/>
                <a:sym typeface="Wingdings" pitchFamily="2" charset="2"/>
              </a:rPr>
              <a:t>)</a:t>
            </a:r>
          </a:p>
        </p:txBody>
      </p:sp>
      <p:grpSp>
        <p:nvGrpSpPr>
          <p:cNvPr id="33" name="グループ化 32">
            <a:extLst>
              <a:ext uri="{FF2B5EF4-FFF2-40B4-BE49-F238E27FC236}">
                <a16:creationId xmlns:a16="http://schemas.microsoft.com/office/drawing/2014/main" id="{94EF82B5-C48F-4F6A-8094-F55E9C61EABD}"/>
              </a:ext>
            </a:extLst>
          </p:cNvPr>
          <p:cNvGrpSpPr/>
          <p:nvPr/>
        </p:nvGrpSpPr>
        <p:grpSpPr>
          <a:xfrm>
            <a:off x="1259631" y="2566637"/>
            <a:ext cx="7242227" cy="3888432"/>
            <a:chOff x="1259631" y="2492896"/>
            <a:chExt cx="7242227" cy="3888432"/>
          </a:xfrm>
        </p:grpSpPr>
        <p:grpSp>
          <p:nvGrpSpPr>
            <p:cNvPr id="34" name="グループ化 33">
              <a:extLst>
                <a:ext uri="{FF2B5EF4-FFF2-40B4-BE49-F238E27FC236}">
                  <a16:creationId xmlns:a16="http://schemas.microsoft.com/office/drawing/2014/main" id="{F9CF1584-F2EB-4E3E-A0C9-DFAD32B7FA6B}"/>
                </a:ext>
              </a:extLst>
            </p:cNvPr>
            <p:cNvGrpSpPr/>
            <p:nvPr/>
          </p:nvGrpSpPr>
          <p:grpSpPr>
            <a:xfrm>
              <a:off x="1259631" y="2492896"/>
              <a:ext cx="7242227" cy="3888432"/>
              <a:chOff x="1259632" y="2276872"/>
              <a:chExt cx="6900106" cy="3672408"/>
            </a:xfrm>
          </p:grpSpPr>
          <p:sp>
            <p:nvSpPr>
              <p:cNvPr id="82" name="テキスト ボックス 81">
                <a:extLst>
                  <a:ext uri="{FF2B5EF4-FFF2-40B4-BE49-F238E27FC236}">
                    <a16:creationId xmlns:a16="http://schemas.microsoft.com/office/drawing/2014/main" id="{54DD607B-E863-404C-88E4-CEDA3D986BD8}"/>
                  </a:ext>
                </a:extLst>
              </p:cNvPr>
              <p:cNvSpPr txBox="1"/>
              <p:nvPr/>
            </p:nvSpPr>
            <p:spPr bwMode="auto">
              <a:xfrm>
                <a:off x="1259632" y="2276872"/>
                <a:ext cx="920014" cy="3672408"/>
              </a:xfrm>
              <a:prstGeom prst="rect">
                <a:avLst/>
              </a:prstGeom>
              <a:noFill/>
              <a:ln w="19050">
                <a:solidFill>
                  <a:schemeClr val="tx1"/>
                </a:solidFill>
              </a:ln>
            </p:spPr>
            <p:txBody>
              <a:bodyPr wrap="square" lIns="72000" tIns="36000" rIns="72000" bIns="36000" rtlCol="0" anchor="ctr" anchorCtr="0">
                <a:noAutofit/>
              </a:bodyPr>
              <a:lstStyle/>
              <a:p>
                <a:pPr marL="0" indent="0" algn="ctr" eaLnBrk="1" hangingPunct="1">
                  <a:spcBef>
                    <a:spcPct val="0"/>
                  </a:spcBef>
                  <a:buFont typeface="Arial" charset="0"/>
                  <a:buNone/>
                </a:pPr>
                <a:r>
                  <a:rPr lang="en-US" altLang="ja-JP" sz="3600" b="1" dirty="0">
                    <a:solidFill>
                      <a:srgbClr val="FF0000"/>
                    </a:solidFill>
                    <a:latin typeface="ＭＳ Ｐゴシック" panose="020B0600070205080204" pitchFamily="50" charset="-128"/>
                    <a:sym typeface="Wingdings" pitchFamily="2" charset="2"/>
                  </a:rPr>
                  <a:t>×</a:t>
                </a:r>
              </a:p>
              <a:p>
                <a:pPr marL="0" indent="0" algn="ctr" eaLnBrk="1" hangingPunct="1">
                  <a:spcBef>
                    <a:spcPct val="0"/>
                  </a:spcBef>
                  <a:buFont typeface="Arial" charset="0"/>
                  <a:buNone/>
                </a:pPr>
                <a:endParaRPr kumimoji="1" lang="en-US" altLang="ja-JP" sz="1400" b="1" dirty="0">
                  <a:solidFill>
                    <a:srgbClr val="FF0000"/>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r>
                  <a:rPr lang="ja-JP" altLang="en-US" sz="1400" b="1" dirty="0">
                    <a:solidFill>
                      <a:srgbClr val="FF0000"/>
                    </a:solidFill>
                    <a:latin typeface="ＭＳ Ｐゴシック" panose="020B0600070205080204" pitchFamily="50" charset="-128"/>
                    <a:sym typeface="Wingdings" pitchFamily="2" charset="2"/>
                  </a:rPr>
                  <a:t>支給材料</a:t>
                </a:r>
                <a:endParaRPr lang="en-US" altLang="ja-JP" sz="1400" b="1" dirty="0">
                  <a:solidFill>
                    <a:srgbClr val="FF0000"/>
                  </a:solidFill>
                  <a:latin typeface="ＭＳ Ｐゴシック" panose="020B0600070205080204" pitchFamily="50" charset="-128"/>
                  <a:sym typeface="Wingdings" pitchFamily="2" charset="2"/>
                </a:endParaRPr>
              </a:p>
              <a:p>
                <a:pPr marL="0" indent="0" algn="ctr" eaLnBrk="1" hangingPunct="1">
                  <a:spcBef>
                    <a:spcPct val="0"/>
                  </a:spcBef>
                  <a:buFont typeface="Arial" charset="0"/>
                  <a:buNone/>
                </a:pPr>
                <a:r>
                  <a:rPr kumimoji="1" lang="ja-JP" altLang="en-US" sz="1400" b="1" dirty="0">
                    <a:solidFill>
                      <a:srgbClr val="FF0000"/>
                    </a:solidFill>
                    <a:latin typeface="ＭＳ Ｐゴシック" panose="020B0600070205080204" pitchFamily="50" charset="-128"/>
                    <a:sym typeface="Wingdings" pitchFamily="2" charset="2"/>
                  </a:rPr>
                  <a:t>適用外</a:t>
                </a:r>
              </a:p>
            </p:txBody>
          </p:sp>
          <p:sp>
            <p:nvSpPr>
              <p:cNvPr id="83" name="テキスト ボックス 82">
                <a:extLst>
                  <a:ext uri="{FF2B5EF4-FFF2-40B4-BE49-F238E27FC236}">
                    <a16:creationId xmlns:a16="http://schemas.microsoft.com/office/drawing/2014/main" id="{F36AF8FE-2BA1-4777-9B36-E6E7EB6B3134}"/>
                  </a:ext>
                </a:extLst>
              </p:cNvPr>
              <p:cNvSpPr txBox="1"/>
              <p:nvPr/>
            </p:nvSpPr>
            <p:spPr bwMode="auto">
              <a:xfrm>
                <a:off x="2185166" y="2276872"/>
                <a:ext cx="5974572" cy="3672408"/>
              </a:xfrm>
              <a:prstGeom prst="rect">
                <a:avLst/>
              </a:prstGeom>
              <a:noFill/>
              <a:ln w="19050">
                <a:solidFill>
                  <a:schemeClr val="tx1"/>
                </a:solidFill>
              </a:ln>
            </p:spPr>
            <p:txBody>
              <a:bodyPr wrap="square" lIns="72000" tIns="36000" rIns="72000" bIns="36000" rtlCol="0" anchor="ctr" anchorCtr="0">
                <a:noAutofit/>
              </a:bodyPr>
              <a:lstStyle/>
              <a:p>
                <a:pPr marL="0" indent="0" algn="ctr" eaLnBrk="1" hangingPunct="1">
                  <a:spcBef>
                    <a:spcPct val="0"/>
                  </a:spcBef>
                  <a:buFont typeface="Arial" charset="0"/>
                  <a:buNone/>
                </a:pPr>
                <a:endParaRPr kumimoji="1" lang="ja-JP" altLang="en-US" sz="1400" b="1" dirty="0">
                  <a:solidFill>
                    <a:srgbClr val="0000FF"/>
                  </a:solidFill>
                  <a:latin typeface="ＭＳ Ｐゴシック" panose="020B0600070205080204" pitchFamily="50" charset="-128"/>
                  <a:sym typeface="Wingdings" pitchFamily="2" charset="2"/>
                </a:endParaRPr>
              </a:p>
            </p:txBody>
          </p:sp>
        </p:grpSp>
        <p:cxnSp>
          <p:nvCxnSpPr>
            <p:cNvPr id="35" name="直線矢印コネクタ 34">
              <a:extLst>
                <a:ext uri="{FF2B5EF4-FFF2-40B4-BE49-F238E27FC236}">
                  <a16:creationId xmlns:a16="http://schemas.microsoft.com/office/drawing/2014/main" id="{D9FABE01-E3BC-4593-99A9-D00EA7EDF8E6}"/>
                </a:ext>
              </a:extLst>
            </p:cNvPr>
            <p:cNvCxnSpPr/>
            <p:nvPr/>
          </p:nvCxnSpPr>
          <p:spPr>
            <a:xfrm>
              <a:off x="5938882" y="3366717"/>
              <a:ext cx="1153398"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EB191EF-71ED-4EA8-8881-3221E87D57F3}"/>
                </a:ext>
              </a:extLst>
            </p:cNvPr>
            <p:cNvCxnSpPr/>
            <p:nvPr/>
          </p:nvCxnSpPr>
          <p:spPr>
            <a:xfrm flipV="1">
              <a:off x="3281283" y="3531176"/>
              <a:ext cx="1662986" cy="1549369"/>
            </a:xfrm>
            <a:prstGeom prst="straightConnector1">
              <a:avLst/>
            </a:prstGeom>
            <a:ln w="5715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A446E944-AC50-4FB1-82DC-04CC2D321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96484">
              <a:off x="3224899" y="3941527"/>
              <a:ext cx="1167375" cy="434721"/>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EAFF3F31-3CB3-4E2E-B496-39F1F0368F83}"/>
                </a:ext>
              </a:extLst>
            </p:cNvPr>
            <p:cNvSpPr txBox="1"/>
            <p:nvPr/>
          </p:nvSpPr>
          <p:spPr bwMode="auto">
            <a:xfrm rot="19124579">
              <a:off x="3937742" y="4338026"/>
              <a:ext cx="453183"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200" b="1" dirty="0">
                  <a:latin typeface="+mj-ea"/>
                  <a:ea typeface="+mj-ea"/>
                  <a:sym typeface="Wingdings" pitchFamily="2" charset="2"/>
                </a:rPr>
                <a:t>納入</a:t>
              </a:r>
            </a:p>
          </p:txBody>
        </p:sp>
        <p:grpSp>
          <p:nvGrpSpPr>
            <p:cNvPr id="39" name="グループ化 38">
              <a:extLst>
                <a:ext uri="{FF2B5EF4-FFF2-40B4-BE49-F238E27FC236}">
                  <a16:creationId xmlns:a16="http://schemas.microsoft.com/office/drawing/2014/main" id="{DB09D714-D199-4F92-AF8F-5E604B4CDFEE}"/>
                </a:ext>
              </a:extLst>
            </p:cNvPr>
            <p:cNvGrpSpPr/>
            <p:nvPr/>
          </p:nvGrpSpPr>
          <p:grpSpPr>
            <a:xfrm>
              <a:off x="4952443" y="2716952"/>
              <a:ext cx="1043088" cy="1078184"/>
              <a:chOff x="5011674" y="5121792"/>
              <a:chExt cx="1043088" cy="1078184"/>
            </a:xfrm>
          </p:grpSpPr>
          <p:sp>
            <p:nvSpPr>
              <p:cNvPr id="77" name="テキスト ボックス 76">
                <a:extLst>
                  <a:ext uri="{FF2B5EF4-FFF2-40B4-BE49-F238E27FC236}">
                    <a16:creationId xmlns:a16="http://schemas.microsoft.com/office/drawing/2014/main" id="{592FC72D-5B99-4DEB-B128-950C02C45732}"/>
                  </a:ext>
                </a:extLst>
              </p:cNvPr>
              <p:cNvSpPr txBox="1"/>
              <p:nvPr/>
            </p:nvSpPr>
            <p:spPr bwMode="auto">
              <a:xfrm>
                <a:off x="5011674" y="5911829"/>
                <a:ext cx="1043088"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［仕入先様］</a:t>
                </a:r>
              </a:p>
            </p:txBody>
          </p:sp>
          <p:pic>
            <p:nvPicPr>
              <p:cNvPr id="78" name="図 77">
                <a:extLst>
                  <a:ext uri="{FF2B5EF4-FFF2-40B4-BE49-F238E27FC236}">
                    <a16:creationId xmlns:a16="http://schemas.microsoft.com/office/drawing/2014/main" id="{79A0776C-C9B9-443B-A901-067474D4E8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5121792"/>
                <a:ext cx="614650" cy="75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グループ化 39">
              <a:extLst>
                <a:ext uri="{FF2B5EF4-FFF2-40B4-BE49-F238E27FC236}">
                  <a16:creationId xmlns:a16="http://schemas.microsoft.com/office/drawing/2014/main" id="{FFEDD9D7-410F-45F7-BB8E-37EFD4B64F5A}"/>
                </a:ext>
              </a:extLst>
            </p:cNvPr>
            <p:cNvGrpSpPr/>
            <p:nvPr/>
          </p:nvGrpSpPr>
          <p:grpSpPr>
            <a:xfrm>
              <a:off x="7036464" y="2688104"/>
              <a:ext cx="1136062" cy="1050550"/>
              <a:chOff x="6754311" y="3130761"/>
              <a:chExt cx="1136062" cy="1050550"/>
            </a:xfrm>
          </p:grpSpPr>
          <p:pic>
            <p:nvPicPr>
              <p:cNvPr id="75" name="図 74">
                <a:extLst>
                  <a:ext uri="{FF2B5EF4-FFF2-40B4-BE49-F238E27FC236}">
                    <a16:creationId xmlns:a16="http://schemas.microsoft.com/office/drawing/2014/main" id="{D3417060-24C3-4025-B1E5-07421A19C8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24923" y="3130761"/>
                <a:ext cx="743421" cy="748271"/>
              </a:xfrm>
              <a:prstGeom prst="rect">
                <a:avLst/>
              </a:prstGeom>
            </p:spPr>
          </p:pic>
          <p:sp>
            <p:nvSpPr>
              <p:cNvPr id="76" name="テキスト ボックス 75">
                <a:extLst>
                  <a:ext uri="{FF2B5EF4-FFF2-40B4-BE49-F238E27FC236}">
                    <a16:creationId xmlns:a16="http://schemas.microsoft.com/office/drawing/2014/main" id="{5B85523C-6AF8-4BC2-A166-A845ACE519F8}"/>
                  </a:ext>
                </a:extLst>
              </p:cNvPr>
              <p:cNvSpPr txBox="1"/>
              <p:nvPr/>
            </p:nvSpPr>
            <p:spPr bwMode="auto">
              <a:xfrm>
                <a:off x="6754311" y="3893164"/>
                <a:ext cx="1136062" cy="288147"/>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［材料メーカ］</a:t>
                </a:r>
              </a:p>
            </p:txBody>
          </p:sp>
        </p:grpSp>
        <p:grpSp>
          <p:nvGrpSpPr>
            <p:cNvPr id="41" name="グループ化 40">
              <a:extLst>
                <a:ext uri="{FF2B5EF4-FFF2-40B4-BE49-F238E27FC236}">
                  <a16:creationId xmlns:a16="http://schemas.microsoft.com/office/drawing/2014/main" id="{468EA579-85F8-4D73-8480-F4D8192275CB}"/>
                </a:ext>
              </a:extLst>
            </p:cNvPr>
            <p:cNvGrpSpPr/>
            <p:nvPr/>
          </p:nvGrpSpPr>
          <p:grpSpPr>
            <a:xfrm>
              <a:off x="6339202" y="2968048"/>
              <a:ext cx="530794" cy="663968"/>
              <a:chOff x="6179328" y="3859970"/>
              <a:chExt cx="530794" cy="663968"/>
            </a:xfrm>
          </p:grpSpPr>
          <p:sp>
            <p:nvSpPr>
              <p:cNvPr id="73" name="テキスト ボックス 72">
                <a:extLst>
                  <a:ext uri="{FF2B5EF4-FFF2-40B4-BE49-F238E27FC236}">
                    <a16:creationId xmlns:a16="http://schemas.microsoft.com/office/drawing/2014/main" id="{EB15CD09-31C3-427E-82CA-9775DC82E6D7}"/>
                  </a:ext>
                </a:extLst>
              </p:cNvPr>
              <p:cNvSpPr txBox="1"/>
              <p:nvPr/>
            </p:nvSpPr>
            <p:spPr bwMode="auto">
              <a:xfrm>
                <a:off x="6241618" y="4266569"/>
                <a:ext cx="453183" cy="257369"/>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lang="ja-JP" altLang="en-US" sz="1200" b="1" dirty="0">
                    <a:latin typeface="+mj-ea"/>
                    <a:ea typeface="+mj-ea"/>
                    <a:sym typeface="Wingdings" pitchFamily="2" charset="2"/>
                  </a:rPr>
                  <a:t>購入</a:t>
                </a:r>
                <a:endParaRPr kumimoji="1" lang="ja-JP" altLang="en-US" sz="1200" b="1" dirty="0">
                  <a:latin typeface="+mj-ea"/>
                  <a:ea typeface="+mj-ea"/>
                  <a:sym typeface="Wingdings" pitchFamily="2" charset="2"/>
                </a:endParaRPr>
              </a:p>
            </p:txBody>
          </p:sp>
          <p:pic>
            <p:nvPicPr>
              <p:cNvPr id="74" name="図 73">
                <a:extLst>
                  <a:ext uri="{FF2B5EF4-FFF2-40B4-BE49-F238E27FC236}">
                    <a16:creationId xmlns:a16="http://schemas.microsoft.com/office/drawing/2014/main" id="{926AF093-EF34-4439-9DEA-32F694765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9328" y="3859970"/>
                <a:ext cx="530794" cy="331746"/>
              </a:xfrm>
              <a:prstGeom prst="rect">
                <a:avLst/>
              </a:prstGeom>
            </p:spPr>
          </p:pic>
        </p:grpSp>
        <p:sp>
          <p:nvSpPr>
            <p:cNvPr id="42" name="フリーフォーム 109">
              <a:extLst>
                <a:ext uri="{FF2B5EF4-FFF2-40B4-BE49-F238E27FC236}">
                  <a16:creationId xmlns:a16="http://schemas.microsoft.com/office/drawing/2014/main" id="{0F9BCCB1-79C0-4D46-834A-4382A8549F84}"/>
                </a:ext>
              </a:extLst>
            </p:cNvPr>
            <p:cNvSpPr/>
            <p:nvPr/>
          </p:nvSpPr>
          <p:spPr>
            <a:xfrm>
              <a:off x="5645546" y="3846788"/>
              <a:ext cx="1878782" cy="442959"/>
            </a:xfrm>
            <a:custGeom>
              <a:avLst/>
              <a:gdLst>
                <a:gd name="connsiteX0" fmla="*/ 4150519 w 4150519"/>
                <a:gd name="connsiteY0" fmla="*/ 85725 h 629177"/>
                <a:gd name="connsiteX1" fmla="*/ 2007394 w 4150519"/>
                <a:gd name="connsiteY1" fmla="*/ 628650 h 629177"/>
                <a:gd name="connsiteX2" fmla="*/ 0 w 4150519"/>
                <a:gd name="connsiteY2" fmla="*/ 0 h 629177"/>
              </a:gdLst>
              <a:ahLst/>
              <a:cxnLst>
                <a:cxn ang="0">
                  <a:pos x="connsiteX0" y="connsiteY0"/>
                </a:cxn>
                <a:cxn ang="0">
                  <a:pos x="connsiteX1" y="connsiteY1"/>
                </a:cxn>
                <a:cxn ang="0">
                  <a:pos x="connsiteX2" y="connsiteY2"/>
                </a:cxn>
              </a:cxnLst>
              <a:rect l="l" t="t" r="r" b="b"/>
              <a:pathLst>
                <a:path w="4150519" h="629177">
                  <a:moveTo>
                    <a:pt x="4150519" y="85725"/>
                  </a:moveTo>
                  <a:cubicBezTo>
                    <a:pt x="3424833" y="364331"/>
                    <a:pt x="2699147" y="642937"/>
                    <a:pt x="2007394" y="628650"/>
                  </a:cubicBezTo>
                  <a:cubicBezTo>
                    <a:pt x="1315641" y="614363"/>
                    <a:pt x="657820" y="307181"/>
                    <a:pt x="0" y="0"/>
                  </a:cubicBezTo>
                </a:path>
              </a:pathLst>
            </a:custGeom>
            <a:noFill/>
            <a:ln w="38100">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メモ 111">
              <a:extLst>
                <a:ext uri="{FF2B5EF4-FFF2-40B4-BE49-F238E27FC236}">
                  <a16:creationId xmlns:a16="http://schemas.microsoft.com/office/drawing/2014/main" id="{D1BAABD1-6081-4797-8827-909C2FAD93C9}"/>
                </a:ext>
              </a:extLst>
            </p:cNvPr>
            <p:cNvSpPr/>
            <p:nvPr/>
          </p:nvSpPr>
          <p:spPr>
            <a:xfrm>
              <a:off x="6516216" y="4019072"/>
              <a:ext cx="484705" cy="541350"/>
            </a:xfrm>
            <a:prstGeom prst="foldedCorne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材料</a:t>
              </a: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成分</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情報</a:t>
              </a:r>
            </a:p>
          </p:txBody>
        </p:sp>
        <p:sp>
          <p:nvSpPr>
            <p:cNvPr id="50" name="フリーフォーム 112">
              <a:extLst>
                <a:ext uri="{FF2B5EF4-FFF2-40B4-BE49-F238E27FC236}">
                  <a16:creationId xmlns:a16="http://schemas.microsoft.com/office/drawing/2014/main" id="{305B2756-6EC2-4139-AAC1-3FC465E4035C}"/>
                </a:ext>
              </a:extLst>
            </p:cNvPr>
            <p:cNvSpPr/>
            <p:nvPr/>
          </p:nvSpPr>
          <p:spPr>
            <a:xfrm>
              <a:off x="3511310" y="3909529"/>
              <a:ext cx="1833790" cy="1712366"/>
            </a:xfrm>
            <a:custGeom>
              <a:avLst/>
              <a:gdLst>
                <a:gd name="connsiteX0" fmla="*/ 4150519 w 4150519"/>
                <a:gd name="connsiteY0" fmla="*/ 85725 h 629177"/>
                <a:gd name="connsiteX1" fmla="*/ 2007394 w 4150519"/>
                <a:gd name="connsiteY1" fmla="*/ 628650 h 629177"/>
                <a:gd name="connsiteX2" fmla="*/ 0 w 4150519"/>
                <a:gd name="connsiteY2" fmla="*/ 0 h 629177"/>
                <a:gd name="connsiteX0" fmla="*/ 3814478 w 3814478"/>
                <a:gd name="connsiteY0" fmla="*/ 0 h 1468877"/>
                <a:gd name="connsiteX1" fmla="*/ 1671353 w 3814478"/>
                <a:gd name="connsiteY1" fmla="*/ 542925 h 1468877"/>
                <a:gd name="connsiteX2" fmla="*/ 0 w 3814478"/>
                <a:gd name="connsiteY2" fmla="*/ 1407688 h 1468877"/>
                <a:gd name="connsiteX0" fmla="*/ 3814478 w 3814478"/>
                <a:gd name="connsiteY0" fmla="*/ 0 h 1618069"/>
                <a:gd name="connsiteX1" fmla="*/ 2577205 w 3814478"/>
                <a:gd name="connsiteY1" fmla="*/ 1421402 h 1618069"/>
                <a:gd name="connsiteX2" fmla="*/ 0 w 3814478"/>
                <a:gd name="connsiteY2" fmla="*/ 1407688 h 1618069"/>
                <a:gd name="connsiteX0" fmla="*/ 3814478 w 3814478"/>
                <a:gd name="connsiteY0" fmla="*/ 0 h 1647165"/>
                <a:gd name="connsiteX1" fmla="*/ 2577205 w 3814478"/>
                <a:gd name="connsiteY1" fmla="*/ 1421402 h 1647165"/>
                <a:gd name="connsiteX2" fmla="*/ 0 w 3814478"/>
                <a:gd name="connsiteY2" fmla="*/ 1407688 h 1647165"/>
                <a:gd name="connsiteX0" fmla="*/ 3814478 w 3814478"/>
                <a:gd name="connsiteY0" fmla="*/ 0 h 1647165"/>
                <a:gd name="connsiteX1" fmla="*/ 2577205 w 3814478"/>
                <a:gd name="connsiteY1" fmla="*/ 1421402 h 1647165"/>
                <a:gd name="connsiteX2" fmla="*/ 0 w 3814478"/>
                <a:gd name="connsiteY2" fmla="*/ 1407688 h 1647165"/>
                <a:gd name="connsiteX0" fmla="*/ 3814478 w 3814478"/>
                <a:gd name="connsiteY0" fmla="*/ 0 h 1407688"/>
                <a:gd name="connsiteX1" fmla="*/ 0 w 3814478"/>
                <a:gd name="connsiteY1" fmla="*/ 1407688 h 1407688"/>
                <a:gd name="connsiteX0" fmla="*/ 3902142 w 3902142"/>
                <a:gd name="connsiteY0" fmla="*/ 0 h 1827405"/>
                <a:gd name="connsiteX1" fmla="*/ 0 w 3902142"/>
                <a:gd name="connsiteY1" fmla="*/ 1827405 h 1827405"/>
              </a:gdLst>
              <a:ahLst/>
              <a:cxnLst>
                <a:cxn ang="0">
                  <a:pos x="connsiteX0" y="connsiteY0"/>
                </a:cxn>
                <a:cxn ang="0">
                  <a:pos x="connsiteX1" y="connsiteY1"/>
                </a:cxn>
              </a:cxnLst>
              <a:rect l="l" t="t" r="r" b="b"/>
              <a:pathLst>
                <a:path w="3902142" h="1827405">
                  <a:moveTo>
                    <a:pt x="3902142" y="0"/>
                  </a:moveTo>
                  <a:lnTo>
                    <a:pt x="0" y="1827405"/>
                  </a:lnTo>
                </a:path>
              </a:pathLst>
            </a:custGeom>
            <a:noFill/>
            <a:ln w="38100">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C41ED640-E168-452C-A14B-3672C889E8B1}"/>
                </a:ext>
              </a:extLst>
            </p:cNvPr>
            <p:cNvSpPr txBox="1"/>
            <p:nvPr/>
          </p:nvSpPr>
          <p:spPr bwMode="auto">
            <a:xfrm>
              <a:off x="2310898" y="5785782"/>
              <a:ext cx="1951991" cy="503590"/>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ja-JP" altLang="en-US" sz="1400" b="1" dirty="0">
                  <a:latin typeface="+mj-ea"/>
                  <a:ea typeface="+mj-ea"/>
                  <a:sym typeface="Wingdings" pitchFamily="2" charset="2"/>
                </a:rPr>
                <a:t>［顧客］</a:t>
              </a:r>
              <a:endParaRPr kumimoji="1" lang="en-US" altLang="ja-JP" sz="1400" b="1" dirty="0">
                <a:latin typeface="+mj-ea"/>
                <a:ea typeface="+mj-ea"/>
                <a:sym typeface="Wingdings" pitchFamily="2" charset="2"/>
              </a:endParaRPr>
            </a:p>
            <a:p>
              <a:pPr marL="0" indent="0" eaLnBrk="1" hangingPunct="1">
                <a:spcBef>
                  <a:spcPct val="0"/>
                </a:spcBef>
                <a:buFont typeface="Arial" charset="0"/>
                <a:buNone/>
              </a:pPr>
              <a:r>
                <a:rPr kumimoji="1" lang="ja-JP" altLang="en-US" sz="1400" b="1" dirty="0">
                  <a:latin typeface="+mj-ea"/>
                  <a:ea typeface="+mj-ea"/>
                  <a:sym typeface="Wingdings" pitchFamily="2" charset="2"/>
                </a:rPr>
                <a:t>（含む</a:t>
              </a:r>
              <a:r>
                <a:rPr kumimoji="1" lang="en-US" altLang="ja-JP" sz="1400" b="1" dirty="0">
                  <a:latin typeface="+mj-ea"/>
                  <a:ea typeface="+mj-ea"/>
                  <a:sym typeface="Wingdings" pitchFamily="2" charset="2"/>
                </a:rPr>
                <a:t>TG</a:t>
              </a:r>
              <a:r>
                <a:rPr kumimoji="1" lang="ja-JP" altLang="en-US" sz="1400" b="1" dirty="0">
                  <a:latin typeface="+mj-ea"/>
                  <a:ea typeface="+mj-ea"/>
                  <a:sym typeface="Wingdings" pitchFamily="2" charset="2"/>
                </a:rPr>
                <a:t>グループ会社</a:t>
              </a:r>
              <a:r>
                <a:rPr lang="ja-JP" altLang="en-US" sz="1400" b="1" dirty="0">
                  <a:latin typeface="+mj-ea"/>
                  <a:ea typeface="+mj-ea"/>
                  <a:sym typeface="Wingdings" pitchFamily="2" charset="2"/>
                </a:rPr>
                <a:t>）</a:t>
              </a:r>
              <a:endParaRPr kumimoji="1" lang="ja-JP" altLang="en-US" sz="1400" b="1" dirty="0">
                <a:latin typeface="+mj-ea"/>
                <a:ea typeface="+mj-ea"/>
                <a:sym typeface="Wingdings" pitchFamily="2" charset="2"/>
              </a:endParaRPr>
            </a:p>
          </p:txBody>
        </p:sp>
        <p:pic>
          <p:nvPicPr>
            <p:cNvPr id="52" name="図 51">
              <a:extLst>
                <a:ext uri="{FF2B5EF4-FFF2-40B4-BE49-F238E27FC236}">
                  <a16:creationId xmlns:a16="http://schemas.microsoft.com/office/drawing/2014/main" id="{F948EE10-6AE7-42CF-80B1-B189A51FC0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0757" y="4960757"/>
              <a:ext cx="746738" cy="772576"/>
            </a:xfrm>
            <a:prstGeom prst="rect">
              <a:avLst/>
            </a:prstGeom>
          </p:spPr>
        </p:pic>
        <p:sp>
          <p:nvSpPr>
            <p:cNvPr id="54" name="メモ 110">
              <a:extLst>
                <a:ext uri="{FF2B5EF4-FFF2-40B4-BE49-F238E27FC236}">
                  <a16:creationId xmlns:a16="http://schemas.microsoft.com/office/drawing/2014/main" id="{D202A15F-D621-4B8B-8974-EA62880F1119}"/>
                </a:ext>
              </a:extLst>
            </p:cNvPr>
            <p:cNvSpPr/>
            <p:nvPr/>
          </p:nvSpPr>
          <p:spPr>
            <a:xfrm>
              <a:off x="4320628" y="4578278"/>
              <a:ext cx="484705" cy="541350"/>
            </a:xfrm>
            <a:prstGeom prst="foldedCorne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納入品</a:t>
              </a: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050" b="1" dirty="0">
                  <a:solidFill>
                    <a:schemeClr val="tx1"/>
                  </a:solidFill>
                  <a:latin typeface="ＭＳ Ｐゴシック" panose="020B0600070205080204" pitchFamily="50" charset="-128"/>
                  <a:ea typeface="ＭＳ Ｐゴシック" panose="020B0600070205080204" pitchFamily="50" charset="-128"/>
                </a:rPr>
                <a:t>成分</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情報</a:t>
              </a:r>
            </a:p>
          </p:txBody>
        </p:sp>
        <p:sp>
          <p:nvSpPr>
            <p:cNvPr id="55" name="テキスト ボックス 54">
              <a:extLst>
                <a:ext uri="{FF2B5EF4-FFF2-40B4-BE49-F238E27FC236}">
                  <a16:creationId xmlns:a16="http://schemas.microsoft.com/office/drawing/2014/main" id="{25531BF5-578C-4396-941C-5ACC6A1B1C78}"/>
                </a:ext>
              </a:extLst>
            </p:cNvPr>
            <p:cNvSpPr txBox="1"/>
            <p:nvPr/>
          </p:nvSpPr>
          <p:spPr bwMode="auto">
            <a:xfrm>
              <a:off x="7023966" y="4261178"/>
              <a:ext cx="1222624" cy="503590"/>
            </a:xfrm>
            <a:prstGeom prst="rect">
              <a:avLst/>
            </a:prstGeom>
            <a:no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en-US" altLang="ja-JP" sz="1400" b="1" dirty="0">
                  <a:solidFill>
                    <a:srgbClr val="0000FF"/>
                  </a:solidFill>
                  <a:latin typeface="+mj-ea"/>
                  <a:ea typeface="+mj-ea"/>
                  <a:sym typeface="Wingdings" pitchFamily="2" charset="2"/>
                </a:rPr>
                <a:t>※</a:t>
              </a:r>
              <a:r>
                <a:rPr lang="ja-JP" altLang="en-US" sz="1400" b="1" dirty="0">
                  <a:solidFill>
                    <a:srgbClr val="0000FF"/>
                  </a:solidFill>
                  <a:latin typeface="+mj-ea"/>
                  <a:ea typeface="+mj-ea"/>
                  <a:sym typeface="Wingdings" pitchFamily="2" charset="2"/>
                </a:rPr>
                <a:t>支給材料の</a:t>
              </a:r>
              <a:endParaRPr lang="en-US" altLang="ja-JP" sz="1400" b="1" dirty="0">
                <a:solidFill>
                  <a:srgbClr val="0000FF"/>
                </a:solidFill>
                <a:latin typeface="+mj-ea"/>
                <a:ea typeface="+mj-ea"/>
                <a:sym typeface="Wingdings" pitchFamily="2" charset="2"/>
              </a:endParaRPr>
            </a:p>
            <a:p>
              <a:pPr marL="0" indent="0" eaLnBrk="1" hangingPunct="1">
                <a:spcBef>
                  <a:spcPct val="0"/>
                </a:spcBef>
                <a:buFont typeface="Arial" charset="0"/>
                <a:buNone/>
              </a:pPr>
              <a:r>
                <a:rPr lang="ja-JP" altLang="en-US" sz="1400" b="1" dirty="0">
                  <a:solidFill>
                    <a:srgbClr val="0000FF"/>
                  </a:solidFill>
                  <a:latin typeface="+mj-ea"/>
                  <a:ea typeface="+mj-ea"/>
                  <a:sym typeface="Wingdings" pitchFamily="2" charset="2"/>
                </a:rPr>
                <a:t>　 成分情報</a:t>
              </a:r>
              <a:endParaRPr kumimoji="1" lang="ja-JP" altLang="en-US" sz="1400" b="1" dirty="0">
                <a:solidFill>
                  <a:srgbClr val="0000FF"/>
                </a:solidFill>
                <a:latin typeface="+mj-ea"/>
                <a:ea typeface="+mj-ea"/>
                <a:sym typeface="Wingdings" pitchFamily="2" charset="2"/>
              </a:endParaRPr>
            </a:p>
          </p:txBody>
        </p:sp>
        <p:sp>
          <p:nvSpPr>
            <p:cNvPr id="59" name="テキスト ボックス 58">
              <a:extLst>
                <a:ext uri="{FF2B5EF4-FFF2-40B4-BE49-F238E27FC236}">
                  <a16:creationId xmlns:a16="http://schemas.microsoft.com/office/drawing/2014/main" id="{09CB99C1-251C-4FEB-A26A-9A9745238EE6}"/>
                </a:ext>
              </a:extLst>
            </p:cNvPr>
            <p:cNvSpPr txBox="1"/>
            <p:nvPr/>
          </p:nvSpPr>
          <p:spPr bwMode="auto">
            <a:xfrm>
              <a:off x="4831374" y="4578278"/>
              <a:ext cx="1043088" cy="503590"/>
            </a:xfrm>
            <a:prstGeom prst="rect">
              <a:avLst/>
            </a:prstGeom>
            <a:solidFill>
              <a:schemeClr val="bg1"/>
            </a:solidFill>
            <a:ln w="9525">
              <a:noFill/>
            </a:ln>
          </p:spPr>
          <p:txBody>
            <a:bodyPr wrap="none" lIns="72000" tIns="36000" rIns="72000" bIns="36000" rtlCol="0" anchor="t" anchorCtr="0">
              <a:spAutoFit/>
            </a:bodyPr>
            <a:lstStyle/>
            <a:p>
              <a:pPr marL="0" indent="0" eaLnBrk="1" hangingPunct="1">
                <a:spcBef>
                  <a:spcPct val="0"/>
                </a:spcBef>
                <a:buFont typeface="Arial" charset="0"/>
                <a:buNone/>
              </a:pPr>
              <a:r>
                <a:rPr kumimoji="1" lang="en-US" altLang="ja-JP" sz="1400" b="1" dirty="0">
                  <a:latin typeface="+mj-ea"/>
                  <a:ea typeface="+mj-ea"/>
                  <a:sym typeface="Wingdings" pitchFamily="2" charset="2"/>
                </a:rPr>
                <a:t>※</a:t>
              </a:r>
              <a:r>
                <a:rPr kumimoji="1" lang="ja-JP" altLang="en-US" sz="1400" b="1" dirty="0">
                  <a:latin typeface="+mj-ea"/>
                  <a:ea typeface="+mj-ea"/>
                  <a:sym typeface="Wingdings" pitchFamily="2" charset="2"/>
                </a:rPr>
                <a:t>納入品</a:t>
              </a:r>
              <a:r>
                <a:rPr lang="ja-JP" altLang="en-US" sz="1400" b="1" dirty="0">
                  <a:latin typeface="+mj-ea"/>
                  <a:ea typeface="+mj-ea"/>
                  <a:sym typeface="Wingdings" pitchFamily="2" charset="2"/>
                </a:rPr>
                <a:t>の</a:t>
              </a:r>
              <a:endParaRPr lang="en-US" altLang="ja-JP" sz="1400" b="1" dirty="0">
                <a:latin typeface="+mj-ea"/>
                <a:ea typeface="+mj-ea"/>
                <a:sym typeface="Wingdings" pitchFamily="2" charset="2"/>
              </a:endParaRPr>
            </a:p>
            <a:p>
              <a:pPr marL="0" indent="0" eaLnBrk="1" hangingPunct="1">
                <a:spcBef>
                  <a:spcPct val="0"/>
                </a:spcBef>
                <a:buFont typeface="Arial" charset="0"/>
                <a:buNone/>
              </a:pPr>
              <a:r>
                <a:rPr lang="ja-JP" altLang="en-US" sz="1400" b="1" dirty="0">
                  <a:latin typeface="+mj-ea"/>
                  <a:ea typeface="+mj-ea"/>
                  <a:sym typeface="Wingdings" pitchFamily="2" charset="2"/>
                </a:rPr>
                <a:t>　 成分情報</a:t>
              </a:r>
              <a:endParaRPr kumimoji="1" lang="ja-JP" altLang="en-US" sz="1400" b="1" dirty="0">
                <a:latin typeface="+mj-ea"/>
                <a:ea typeface="+mj-ea"/>
                <a:sym typeface="Wingdings" pitchFamily="2" charset="2"/>
              </a:endParaRPr>
            </a:p>
          </p:txBody>
        </p:sp>
        <p:grpSp>
          <p:nvGrpSpPr>
            <p:cNvPr id="61" name="グループ化 60">
              <a:extLst>
                <a:ext uri="{FF2B5EF4-FFF2-40B4-BE49-F238E27FC236}">
                  <a16:creationId xmlns:a16="http://schemas.microsoft.com/office/drawing/2014/main" id="{EFB4E263-07F2-43D5-AE3F-9C11803906D6}"/>
                </a:ext>
              </a:extLst>
            </p:cNvPr>
            <p:cNvGrpSpPr/>
            <p:nvPr/>
          </p:nvGrpSpPr>
          <p:grpSpPr>
            <a:xfrm>
              <a:off x="2393302" y="2630952"/>
              <a:ext cx="1043088" cy="1316168"/>
              <a:chOff x="2473907" y="3328675"/>
              <a:chExt cx="1043088" cy="1316168"/>
            </a:xfrm>
          </p:grpSpPr>
          <p:sp>
            <p:nvSpPr>
              <p:cNvPr id="62" name="テキスト ボックス 61">
                <a:extLst>
                  <a:ext uri="{FF2B5EF4-FFF2-40B4-BE49-F238E27FC236}">
                    <a16:creationId xmlns:a16="http://schemas.microsoft.com/office/drawing/2014/main" id="{9D34833F-6251-4AF4-8225-B35DE4974466}"/>
                  </a:ext>
                </a:extLst>
              </p:cNvPr>
              <p:cNvSpPr txBox="1"/>
              <p:nvPr/>
            </p:nvSpPr>
            <p:spPr bwMode="auto">
              <a:xfrm>
                <a:off x="2473907" y="4141253"/>
                <a:ext cx="1043088" cy="503590"/>
              </a:xfrm>
              <a:prstGeom prst="rect">
                <a:avLst/>
              </a:prstGeom>
              <a:noFill/>
              <a:ln w="9525">
                <a:noFill/>
              </a:ln>
            </p:spPr>
            <p:txBody>
              <a:bodyPr wrap="none" lIns="72000" tIns="36000" rIns="72000" bIns="36000" rtlCol="0" anchor="t" anchorCtr="0">
                <a:spAutoFit/>
              </a:bodyPr>
              <a:lstStyle/>
              <a:p>
                <a:pPr marL="0" indent="0" algn="ctr" eaLnBrk="1" hangingPunct="1">
                  <a:spcBef>
                    <a:spcPct val="0"/>
                  </a:spcBef>
                  <a:buFont typeface="Arial" charset="0"/>
                  <a:buNone/>
                </a:pPr>
                <a:r>
                  <a:rPr kumimoji="1" lang="ja-JP" altLang="en-US" sz="1400" b="1" dirty="0">
                    <a:latin typeface="+mj-ea"/>
                    <a:ea typeface="+mj-ea"/>
                    <a:sym typeface="Wingdings" pitchFamily="2" charset="2"/>
                  </a:rPr>
                  <a:t>［豊田合成］</a:t>
                </a:r>
                <a:endParaRPr kumimoji="1" lang="en-US" altLang="ja-JP" sz="1400" b="1" dirty="0">
                  <a:latin typeface="+mj-ea"/>
                  <a:ea typeface="+mj-ea"/>
                  <a:sym typeface="Wingdings" pitchFamily="2" charset="2"/>
                </a:endParaRPr>
              </a:p>
              <a:p>
                <a:pPr marL="0" indent="0" algn="ctr" eaLnBrk="1" hangingPunct="1">
                  <a:spcBef>
                    <a:spcPct val="0"/>
                  </a:spcBef>
                  <a:buFont typeface="Arial" charset="0"/>
                  <a:buNone/>
                </a:pPr>
                <a:r>
                  <a:rPr lang="ja-JP" altLang="en-US" sz="1400" b="1" dirty="0">
                    <a:latin typeface="+mj-ea"/>
                    <a:ea typeface="+mj-ea"/>
                    <a:sym typeface="Wingdings" pitchFamily="2" charset="2"/>
                  </a:rPr>
                  <a:t>（日本）</a:t>
                </a:r>
                <a:endParaRPr kumimoji="1" lang="en-US" altLang="ja-JP" sz="1400" b="1" dirty="0">
                  <a:latin typeface="+mj-ea"/>
                  <a:ea typeface="+mj-ea"/>
                  <a:sym typeface="Wingdings" pitchFamily="2" charset="2"/>
                </a:endParaRPr>
              </a:p>
            </p:txBody>
          </p:sp>
          <p:pic>
            <p:nvPicPr>
              <p:cNvPr id="65" name="図 64">
                <a:extLst>
                  <a:ext uri="{FF2B5EF4-FFF2-40B4-BE49-F238E27FC236}">
                    <a16:creationId xmlns:a16="http://schemas.microsoft.com/office/drawing/2014/main" id="{64D7F750-5C2A-4D9E-9C81-7C7245B280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83730" y="3328675"/>
                <a:ext cx="631989" cy="8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グループ化 8">
            <a:extLst>
              <a:ext uri="{FF2B5EF4-FFF2-40B4-BE49-F238E27FC236}">
                <a16:creationId xmlns:a16="http://schemas.microsoft.com/office/drawing/2014/main" id="{7C7AE0F8-01C7-4C4B-9226-54C3D5F9131B}"/>
              </a:ext>
            </a:extLst>
          </p:cNvPr>
          <p:cNvGrpSpPr/>
          <p:nvPr/>
        </p:nvGrpSpPr>
        <p:grpSpPr>
          <a:xfrm>
            <a:off x="2225261" y="2579207"/>
            <a:ext cx="1389842" cy="1560147"/>
            <a:chOff x="2225261" y="2505466"/>
            <a:chExt cx="1389842" cy="1560147"/>
          </a:xfrm>
        </p:grpSpPr>
        <p:sp>
          <p:nvSpPr>
            <p:cNvPr id="2" name="円弧 1">
              <a:extLst>
                <a:ext uri="{FF2B5EF4-FFF2-40B4-BE49-F238E27FC236}">
                  <a16:creationId xmlns:a16="http://schemas.microsoft.com/office/drawing/2014/main" id="{A8532D12-F747-4816-959D-9A79BC0B2FFC}"/>
                </a:ext>
              </a:extLst>
            </p:cNvPr>
            <p:cNvSpPr/>
            <p:nvPr/>
          </p:nvSpPr>
          <p:spPr>
            <a:xfrm flipV="1">
              <a:off x="2301257" y="2607224"/>
              <a:ext cx="1313846" cy="1458389"/>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C1D22E68-CB83-4767-916D-1CA7B324AA39}"/>
                </a:ext>
              </a:extLst>
            </p:cNvPr>
            <p:cNvCxnSpPr>
              <a:stCxn id="2" idx="2"/>
            </p:cNvCxnSpPr>
            <p:nvPr/>
          </p:nvCxnSpPr>
          <p:spPr>
            <a:xfrm flipV="1">
              <a:off x="3615103" y="2505466"/>
              <a:ext cx="0" cy="830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4AC1683A-08A9-40E5-A351-5AF2A0C0A11F}"/>
                </a:ext>
              </a:extLst>
            </p:cNvPr>
            <p:cNvCxnSpPr>
              <a:cxnSpLocks/>
            </p:cNvCxnSpPr>
            <p:nvPr/>
          </p:nvCxnSpPr>
          <p:spPr>
            <a:xfrm>
              <a:off x="2225261" y="4065613"/>
              <a:ext cx="7386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167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改正履歴</a:t>
            </a:r>
          </a:p>
        </p:txBody>
      </p:sp>
      <p:graphicFrame>
        <p:nvGraphicFramePr>
          <p:cNvPr id="4" name="表 3"/>
          <p:cNvGraphicFramePr>
            <a:graphicFrameLocks noGrp="1"/>
          </p:cNvGraphicFramePr>
          <p:nvPr>
            <p:extLst>
              <p:ext uri="{D42A27DB-BD31-4B8C-83A1-F6EECF244321}">
                <p14:modId xmlns:p14="http://schemas.microsoft.com/office/powerpoint/2010/main" val="351811266"/>
              </p:ext>
            </p:extLst>
          </p:nvPr>
        </p:nvGraphicFramePr>
        <p:xfrm>
          <a:off x="539552" y="1412776"/>
          <a:ext cx="7992888" cy="475252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gridCol w="3888433">
                  <a:extLst>
                    <a:ext uri="{9D8B030D-6E8A-4147-A177-3AD203B41FA5}">
                      <a16:colId xmlns:a16="http://schemas.microsoft.com/office/drawing/2014/main" val="20003"/>
                    </a:ext>
                  </a:extLst>
                </a:gridCol>
                <a:gridCol w="864095">
                  <a:extLst>
                    <a:ext uri="{9D8B030D-6E8A-4147-A177-3AD203B41FA5}">
                      <a16:colId xmlns:a16="http://schemas.microsoft.com/office/drawing/2014/main" val="20004"/>
                    </a:ext>
                  </a:extLst>
                </a:gridCol>
              </a:tblGrid>
              <a:tr h="396044">
                <a:tc>
                  <a:txBody>
                    <a:bodyPr/>
                    <a:lstStyle/>
                    <a:p>
                      <a:pPr algn="ctr"/>
                      <a:endParaRPr kumimoji="1" lang="ja-JP" altLang="en-US" sz="1400" dirty="0">
                        <a:latin typeface="+mn-ea"/>
                        <a:ea typeface="+mn-ea"/>
                      </a:endParaRPr>
                    </a:p>
                  </a:txBody>
                  <a:tcPr anchor="ctr"/>
                </a:tc>
                <a:tc>
                  <a:txBody>
                    <a:bodyPr/>
                    <a:lstStyle/>
                    <a:p>
                      <a:pPr algn="ctr"/>
                      <a:r>
                        <a:rPr kumimoji="1" lang="ja-JP" altLang="en-US" sz="1400" dirty="0">
                          <a:latin typeface="+mn-ea"/>
                          <a:ea typeface="+mn-ea"/>
                        </a:rPr>
                        <a:t>年月日</a:t>
                      </a:r>
                    </a:p>
                  </a:txBody>
                  <a:tcPr anchor="ctr"/>
                </a:tc>
                <a:tc>
                  <a:txBody>
                    <a:bodyPr/>
                    <a:lstStyle/>
                    <a:p>
                      <a:pPr algn="ctr"/>
                      <a:r>
                        <a:rPr kumimoji="1" lang="ja-JP" altLang="en-US" sz="1400" dirty="0">
                          <a:latin typeface="+mn-ea"/>
                          <a:ea typeface="+mn-ea"/>
                        </a:rPr>
                        <a:t>改訂箇所</a:t>
                      </a:r>
                    </a:p>
                  </a:txBody>
                  <a:tcPr anchor="ctr"/>
                </a:tc>
                <a:tc>
                  <a:txBody>
                    <a:bodyPr/>
                    <a:lstStyle/>
                    <a:p>
                      <a:pPr algn="ctr"/>
                      <a:r>
                        <a:rPr kumimoji="1" lang="ja-JP" altLang="en-US" sz="1400" dirty="0">
                          <a:latin typeface="+mn-ea"/>
                          <a:ea typeface="+mn-ea"/>
                        </a:rPr>
                        <a:t>改訂理由</a:t>
                      </a:r>
                    </a:p>
                  </a:txBody>
                  <a:tcPr anchor="ctr"/>
                </a:tc>
                <a:tc>
                  <a:txBody>
                    <a:bodyPr/>
                    <a:lstStyle/>
                    <a:p>
                      <a:pPr algn="ctr"/>
                      <a:r>
                        <a:rPr kumimoji="1" lang="ja-JP" altLang="en-US" sz="1400" dirty="0">
                          <a:latin typeface="+mn-ea"/>
                          <a:ea typeface="+mn-ea"/>
                        </a:rPr>
                        <a:t>Ｖｅｒ．</a:t>
                      </a:r>
                    </a:p>
                  </a:txBody>
                  <a:tcPr anchor="ctr"/>
                </a:tc>
                <a:extLst>
                  <a:ext uri="{0D108BD9-81ED-4DB2-BD59-A6C34878D82A}">
                    <a16:rowId xmlns:a16="http://schemas.microsoft.com/office/drawing/2014/main" val="10000"/>
                  </a:ext>
                </a:extLst>
              </a:tr>
              <a:tr h="396044">
                <a:tc>
                  <a:txBody>
                    <a:bodyPr/>
                    <a:lstStyle/>
                    <a:p>
                      <a:pPr algn="ctr"/>
                      <a:r>
                        <a:rPr kumimoji="1" lang="en-US" altLang="ja-JP" sz="1400" dirty="0">
                          <a:latin typeface="+mn-ea"/>
                          <a:ea typeface="+mn-ea"/>
                        </a:rPr>
                        <a:t>-</a:t>
                      </a:r>
                    </a:p>
                  </a:txBody>
                  <a:tcPr anchor="ctr"/>
                </a:tc>
                <a:tc>
                  <a:txBody>
                    <a:bodyPr/>
                    <a:lstStyle/>
                    <a:p>
                      <a:pPr algn="ctr"/>
                      <a:r>
                        <a:rPr kumimoji="1" lang="en-US" altLang="ja-JP" sz="1400" dirty="0">
                          <a:latin typeface="+mn-ea"/>
                          <a:ea typeface="+mn-ea"/>
                        </a:rPr>
                        <a:t>2025.4.4</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r>
                        <a:rPr kumimoji="1" lang="ja-JP" altLang="en-US" sz="1400" dirty="0">
                          <a:latin typeface="+mn-ea"/>
                          <a:ea typeface="+mn-ea"/>
                        </a:rPr>
                        <a:t>新規作成</a:t>
                      </a:r>
                    </a:p>
                  </a:txBody>
                  <a:tcPr anchor="ctr"/>
                </a:tc>
                <a:tc>
                  <a:txBody>
                    <a:bodyPr/>
                    <a:lstStyle/>
                    <a:p>
                      <a:pPr algn="ctr"/>
                      <a:r>
                        <a:rPr kumimoji="1" lang="en-US" altLang="ja-JP" sz="1400" dirty="0">
                          <a:latin typeface="+mn-ea"/>
                          <a:ea typeface="+mn-ea"/>
                        </a:rPr>
                        <a:t>1.0</a:t>
                      </a:r>
                      <a:endParaRPr kumimoji="1" lang="ja-JP" altLang="en-US" sz="1400" dirty="0">
                        <a:latin typeface="+mn-ea"/>
                        <a:ea typeface="+mn-ea"/>
                      </a:endParaRPr>
                    </a:p>
                  </a:txBody>
                  <a:tcPr anchor="ctr"/>
                </a:tc>
                <a:extLst>
                  <a:ext uri="{0D108BD9-81ED-4DB2-BD59-A6C34878D82A}">
                    <a16:rowId xmlns:a16="http://schemas.microsoft.com/office/drawing/2014/main" val="10001"/>
                  </a:ext>
                </a:extLst>
              </a:tr>
              <a:tr h="396044">
                <a:tc>
                  <a:txBody>
                    <a:bodyPr/>
                    <a:lstStyle/>
                    <a:p>
                      <a:pPr algn="ctr"/>
                      <a:r>
                        <a:rPr kumimoji="1" lang="ja-JP" altLang="en-US" sz="1400" dirty="0">
                          <a:latin typeface="+mn-ea"/>
                          <a:ea typeface="+mn-ea"/>
                        </a:rPr>
                        <a:t>△</a:t>
                      </a:r>
                      <a:r>
                        <a:rPr kumimoji="1" lang="en-US" altLang="ja-JP" sz="1400" dirty="0">
                          <a:latin typeface="+mn-ea"/>
                          <a:ea typeface="+mn-ea"/>
                        </a:rPr>
                        <a:t>1</a:t>
                      </a: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2"/>
                  </a:ext>
                </a:extLst>
              </a:tr>
              <a:tr h="3960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3"/>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4"/>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5"/>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6"/>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7"/>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8"/>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09"/>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10"/>
                  </a:ext>
                </a:extLst>
              </a:tr>
              <a:tr h="396044">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tc>
                  <a:txBody>
                    <a:bodyPr/>
                    <a:lstStyle/>
                    <a:p>
                      <a:endParaRPr kumimoji="1" lang="ja-JP" altLang="en-US" sz="1400" dirty="0">
                        <a:latin typeface="+mn-ea"/>
                        <a:ea typeface="+mn-ea"/>
                      </a:endParaRPr>
                    </a:p>
                  </a:txBody>
                  <a:tcPr anchor="ctr"/>
                </a:tc>
                <a:tc>
                  <a:txBody>
                    <a:bodyPr/>
                    <a:lstStyle/>
                    <a:p>
                      <a:pPr algn="ctr"/>
                      <a:endParaRPr kumimoji="1" lang="ja-JP" altLang="en-US" sz="1400" dirty="0">
                        <a:latin typeface="+mn-ea"/>
                        <a:ea typeface="+mn-ea"/>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78659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9387" y="1340768"/>
            <a:ext cx="8785225" cy="2160588"/>
          </a:xfrm>
          <a:prstGeom prst="rect">
            <a:avLst/>
          </a:prstGeom>
          <a:noFill/>
        </p:spPr>
        <p:txBody>
          <a:bodyPr anchor="ctr" anchorCtr="0"/>
          <a:lst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kumimoji="1" sz="3600">
                <a:solidFill>
                  <a:schemeClr val="tx2"/>
                </a:solidFill>
                <a:latin typeface="ＭＳ Ｐゴシック" pitchFamily="50" charset="-128"/>
                <a:ea typeface="ＭＳ Ｐゴシック" pitchFamily="50" charset="-128"/>
              </a:defRPr>
            </a:lvl9pPr>
          </a:lstStyle>
          <a:p>
            <a:pPr algn="ctr" eaLnBrk="1" hangingPunct="1"/>
            <a:r>
              <a:rPr lang="ja-JP" altLang="en-US" sz="8800" kern="0" dirty="0"/>
              <a:t>ＥＮＤ</a:t>
            </a:r>
          </a:p>
        </p:txBody>
      </p:sp>
      <p:sp>
        <p:nvSpPr>
          <p:cNvPr id="5" name="Rectangle 3"/>
          <p:cNvSpPr>
            <a:spLocks noChangeArrowheads="1"/>
          </p:cNvSpPr>
          <p:nvPr/>
        </p:nvSpPr>
        <p:spPr bwMode="auto">
          <a:xfrm>
            <a:off x="0" y="4077072"/>
            <a:ext cx="91440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7200" dirty="0">
                <a:solidFill>
                  <a:srgbClr val="FF0000"/>
                </a:solidFill>
                <a:latin typeface="Arial" charset="0"/>
              </a:rPr>
              <a:t>No Data</a:t>
            </a:r>
            <a:r>
              <a:rPr lang="ja-JP" altLang="en-US" sz="7200" dirty="0">
                <a:solidFill>
                  <a:srgbClr val="FF0000"/>
                </a:solidFill>
                <a:latin typeface="Arial" charset="0"/>
              </a:rPr>
              <a:t>　</a:t>
            </a:r>
            <a:r>
              <a:rPr lang="en-US" altLang="ja-JP" sz="7200" dirty="0">
                <a:solidFill>
                  <a:srgbClr val="FF0000"/>
                </a:solidFill>
                <a:latin typeface="Arial" charset="0"/>
              </a:rPr>
              <a:t>No Market</a:t>
            </a:r>
          </a:p>
        </p:txBody>
      </p:sp>
    </p:spTree>
    <p:extLst>
      <p:ext uri="{BB962C8B-B14F-4D97-AF65-F5344CB8AC3E}">
        <p14:creationId xmlns:p14="http://schemas.microsoft.com/office/powerpoint/2010/main" val="379722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4</a:t>
            </a:fld>
            <a:r>
              <a:rPr lang="ja-JP" altLang="en-US" dirty="0"/>
              <a:t>／</a:t>
            </a:r>
            <a:r>
              <a:rPr lang="en-US" altLang="ja-JP" dirty="0"/>
              <a:t>27</a:t>
            </a:r>
          </a:p>
        </p:txBody>
      </p:sp>
      <p:sp>
        <p:nvSpPr>
          <p:cNvPr id="3" name="タイトル 2"/>
          <p:cNvSpPr>
            <a:spLocks noGrp="1"/>
          </p:cNvSpPr>
          <p:nvPr>
            <p:ph type="title"/>
          </p:nvPr>
        </p:nvSpPr>
        <p:spPr/>
        <p:txBody>
          <a:bodyPr/>
          <a:lstStyle/>
          <a:p>
            <a:r>
              <a:rPr kumimoji="1" lang="ja-JP" altLang="en-US" sz="3200" b="1" dirty="0"/>
              <a:t>目次</a:t>
            </a:r>
          </a:p>
        </p:txBody>
      </p:sp>
      <p:pic>
        <p:nvPicPr>
          <p:cNvPr id="6" name="図 5">
            <a:extLst>
              <a:ext uri="{FF2B5EF4-FFF2-40B4-BE49-F238E27FC236}">
                <a16:creationId xmlns:a16="http://schemas.microsoft.com/office/drawing/2014/main" id="{B204CFA6-2E7E-490A-9A0B-9DA851DD5DC0}"/>
              </a:ext>
            </a:extLst>
          </p:cNvPr>
          <p:cNvPicPr>
            <a:picLocks noChangeAspect="1"/>
          </p:cNvPicPr>
          <p:nvPr/>
        </p:nvPicPr>
        <p:blipFill>
          <a:blip r:embed="rId2"/>
          <a:stretch>
            <a:fillRect/>
          </a:stretch>
        </p:blipFill>
        <p:spPr>
          <a:xfrm>
            <a:off x="423874" y="1916832"/>
            <a:ext cx="8036347" cy="2454739"/>
          </a:xfrm>
          <a:prstGeom prst="rect">
            <a:avLst/>
          </a:prstGeom>
        </p:spPr>
      </p:pic>
    </p:spTree>
    <p:extLst>
      <p:ext uri="{BB962C8B-B14F-4D97-AF65-F5344CB8AC3E}">
        <p14:creationId xmlns:p14="http://schemas.microsoft.com/office/powerpoint/2010/main" val="327444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bwMode="auto">
          <a:xfrm>
            <a:off x="604049" y="2492896"/>
            <a:ext cx="8144415" cy="4689352"/>
          </a:xfrm>
          <a:prstGeom prst="rect">
            <a:avLst/>
          </a:prstGeom>
          <a:noFill/>
          <a:ln w="25400">
            <a:noFill/>
          </a:ln>
        </p:spPr>
        <p:txBody>
          <a:bodyPr wrap="square" lIns="72000" tIns="36000" rIns="72000" bIns="36000" rtlCol="0" anchor="t" anchorCtr="0">
            <a:spAutoFit/>
          </a:bodyPr>
          <a:lstStyle/>
          <a:p>
            <a:pPr marL="342900" indent="-342900" eaLnBrk="1" hangingPunct="1">
              <a:spcBef>
                <a:spcPct val="0"/>
              </a:spcBef>
              <a:buFont typeface="Wingdings"/>
              <a:buChar char="Ø"/>
            </a:pPr>
            <a:r>
              <a:rPr kumimoji="1" lang="ja-JP" altLang="en-US" sz="2000" b="1" dirty="0">
                <a:solidFill>
                  <a:srgbClr val="0000FF"/>
                </a:solidFill>
                <a:latin typeface="+mj-ea"/>
                <a:ea typeface="+mj-ea"/>
                <a:sym typeface="Wingdings" pitchFamily="2" charset="2"/>
              </a:rPr>
              <a:t>レコメンデーション</a:t>
            </a:r>
            <a:r>
              <a:rPr kumimoji="1" lang="en-US" altLang="ja-JP" sz="2000" b="1" dirty="0">
                <a:solidFill>
                  <a:srgbClr val="0000FF"/>
                </a:solidFill>
                <a:latin typeface="+mj-ea"/>
                <a:ea typeface="+mj-ea"/>
                <a:sym typeface="Wingdings" pitchFamily="2" charset="2"/>
              </a:rPr>
              <a:t>(</a:t>
            </a:r>
            <a:r>
              <a:rPr kumimoji="1" lang="ja-JP" altLang="en-US" sz="2000" b="1" dirty="0">
                <a:solidFill>
                  <a:srgbClr val="0000FF"/>
                </a:solidFill>
                <a:latin typeface="+mj-ea"/>
                <a:ea typeface="+mj-ea"/>
                <a:sym typeface="Wingdings" pitchFamily="2" charset="2"/>
              </a:rPr>
              <a:t>規則およびガイドライン</a:t>
            </a:r>
            <a:r>
              <a:rPr kumimoji="1" lang="en-US" altLang="ja-JP" sz="2000" b="1" dirty="0">
                <a:solidFill>
                  <a:srgbClr val="0000FF"/>
                </a:solidFill>
                <a:latin typeface="+mj-ea"/>
                <a:ea typeface="+mj-ea"/>
                <a:sym typeface="Wingdings" pitchFamily="2" charset="2"/>
              </a:rPr>
              <a:t>)</a:t>
            </a:r>
          </a:p>
          <a:p>
            <a:pPr eaLnBrk="1" hangingPunct="1">
              <a:spcBef>
                <a:spcPct val="0"/>
              </a:spcBef>
            </a:pPr>
            <a:r>
              <a:rPr kumimoji="1" lang="ja-JP" altLang="en-US" sz="2000" dirty="0">
                <a:latin typeface="+mj-ea"/>
                <a:ea typeface="+mj-ea"/>
                <a:sym typeface="Wingdings" pitchFamily="2" charset="2"/>
              </a:rPr>
              <a:t>　　</a:t>
            </a:r>
            <a:r>
              <a:rPr kumimoji="1" lang="en-US" altLang="ja-JP" sz="2000" dirty="0">
                <a:latin typeface="+mj-ea"/>
                <a:ea typeface="+mj-ea"/>
                <a:sym typeface="Wingdings" pitchFamily="2" charset="2"/>
              </a:rPr>
              <a:t>IMDS</a:t>
            </a:r>
            <a:r>
              <a:rPr kumimoji="1" lang="ja-JP" altLang="en-US" sz="2000" dirty="0">
                <a:latin typeface="+mj-ea"/>
                <a:ea typeface="+mj-ea"/>
                <a:sym typeface="Wingdings" pitchFamily="2" charset="2"/>
              </a:rPr>
              <a:t>へログイン後、</a:t>
            </a:r>
            <a:endParaRPr kumimoji="1" lang="en-US" altLang="ja-JP" sz="2000" dirty="0">
              <a:latin typeface="+mj-ea"/>
              <a:ea typeface="+mj-ea"/>
              <a:sym typeface="Wingdings" pitchFamily="2" charset="2"/>
            </a:endParaRPr>
          </a:p>
          <a:p>
            <a:pPr eaLnBrk="1" hangingPunct="1">
              <a:spcBef>
                <a:spcPct val="0"/>
              </a:spcBef>
            </a:pPr>
            <a:r>
              <a:rPr lang="ja-JP" altLang="en-US" sz="2000" dirty="0">
                <a:latin typeface="+mj-ea"/>
                <a:ea typeface="+mj-ea"/>
                <a:sym typeface="Wingdings" pitchFamily="2" charset="2"/>
              </a:rPr>
              <a:t>　　</a:t>
            </a:r>
            <a:r>
              <a:rPr kumimoji="1" lang="ja-JP" altLang="en-US" sz="2000" dirty="0">
                <a:latin typeface="+mj-ea"/>
                <a:ea typeface="+mj-ea"/>
                <a:sym typeface="Wingdings" pitchFamily="2" charset="2"/>
              </a:rPr>
              <a:t>ヘルプ → レコメンデーションを選択</a:t>
            </a:r>
            <a:endParaRPr kumimoji="1" lang="en-US" altLang="ja-JP" sz="2000" dirty="0">
              <a:latin typeface="+mj-ea"/>
              <a:ea typeface="+mj-ea"/>
              <a:sym typeface="Wingdings" pitchFamily="2" charset="2"/>
            </a:endParaRPr>
          </a:p>
          <a:p>
            <a:r>
              <a:rPr lang="ja-JP" altLang="en-US" sz="2000" dirty="0">
                <a:latin typeface="+mj-ea"/>
                <a:ea typeface="+mj-ea"/>
                <a:sym typeface="Wingdings" pitchFamily="2" charset="2"/>
              </a:rPr>
              <a:t>　　</a:t>
            </a:r>
            <a:r>
              <a:rPr lang="ja-JP" altLang="en-US" sz="2000" dirty="0">
                <a:latin typeface="+mj-ea"/>
                <a:sym typeface="Wingdings" pitchFamily="2" charset="2"/>
              </a:rPr>
              <a:t>表示された</a:t>
            </a:r>
            <a:r>
              <a:rPr lang="ja-JP" altLang="en-US" sz="2000" dirty="0">
                <a:latin typeface="+mj-ea"/>
                <a:ea typeface="+mj-ea"/>
                <a:sym typeface="Wingdings" pitchFamily="2" charset="2"/>
              </a:rPr>
              <a:t>メニューの中から、必要な</a:t>
            </a:r>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a:t>
            </a:r>
            <a:r>
              <a:rPr lang="ja-JP" altLang="en-US" sz="2000" dirty="0">
                <a:latin typeface="+mj-ea"/>
                <a:sym typeface="Wingdings" pitchFamily="2" charset="2"/>
              </a:rPr>
              <a:t>レコメンデーションをダウンロード</a:t>
            </a:r>
            <a:endParaRPr kumimoji="1" lang="en-US" altLang="ja-JP" sz="2000" dirty="0">
              <a:latin typeface="+mj-ea"/>
              <a:ea typeface="+mj-ea"/>
              <a:sym typeface="Wingdings" pitchFamily="2" charset="2"/>
            </a:endParaRPr>
          </a:p>
          <a:p>
            <a:endParaRPr kumimoji="1" lang="en-US" altLang="ja-JP" sz="2000" dirty="0">
              <a:latin typeface="+mj-ea"/>
              <a:ea typeface="+mj-ea"/>
              <a:sym typeface="Wingdings" pitchFamily="2" charset="2"/>
            </a:endParaRPr>
          </a:p>
          <a:p>
            <a:pPr marL="342900" indent="-342900">
              <a:buFont typeface="Wingdings"/>
              <a:buChar char="Ø"/>
            </a:pPr>
            <a:r>
              <a:rPr kumimoji="1" lang="en-US" altLang="ja-JP" sz="2000" b="1" dirty="0">
                <a:solidFill>
                  <a:srgbClr val="0000FF"/>
                </a:solidFill>
                <a:latin typeface="+mj-ea"/>
                <a:ea typeface="+mj-ea"/>
                <a:sym typeface="Wingdings" pitchFamily="2" charset="2"/>
              </a:rPr>
              <a:t>IMDS</a:t>
            </a:r>
            <a:r>
              <a:rPr kumimoji="1" lang="ja-JP" altLang="en-US" sz="2000" b="1" dirty="0">
                <a:solidFill>
                  <a:srgbClr val="0000FF"/>
                </a:solidFill>
                <a:latin typeface="+mj-ea"/>
                <a:ea typeface="+mj-ea"/>
                <a:sym typeface="Wingdings" pitchFamily="2" charset="2"/>
              </a:rPr>
              <a:t>ユーザーマニュアル、</a:t>
            </a:r>
            <a:r>
              <a:rPr lang="en-US" altLang="ja-JP" sz="2000" b="1" dirty="0">
                <a:solidFill>
                  <a:srgbClr val="0000FF"/>
                </a:solidFill>
                <a:latin typeface="+mj-ea"/>
                <a:sym typeface="Wingdings" pitchFamily="2" charset="2"/>
              </a:rPr>
              <a:t>IMDS</a:t>
            </a:r>
            <a:r>
              <a:rPr lang="ja-JP" altLang="en-US" sz="2000" b="1" dirty="0">
                <a:solidFill>
                  <a:srgbClr val="0000FF"/>
                </a:solidFill>
                <a:latin typeface="+mj-ea"/>
                <a:sym typeface="Wingdings" pitchFamily="2" charset="2"/>
              </a:rPr>
              <a:t>トレーニングガイド</a:t>
            </a:r>
            <a:br>
              <a:rPr lang="en-US" altLang="ja-JP" sz="2000" dirty="0">
                <a:latin typeface="+mj-ea"/>
                <a:sym typeface="Wingdings" pitchFamily="2" charset="2"/>
              </a:rPr>
            </a:br>
            <a:r>
              <a:rPr lang="ja-JP" altLang="en-US" sz="2000" dirty="0">
                <a:latin typeface="+mj-ea"/>
                <a:ea typeface="+mj-ea"/>
                <a:sym typeface="Wingdings" pitchFamily="2" charset="2"/>
              </a:rPr>
              <a:t>　　</a:t>
            </a:r>
            <a:r>
              <a:rPr lang="ja-JP" altLang="en-US" sz="1400" dirty="0">
                <a:latin typeface="+mj-ea"/>
                <a:ea typeface="+mj-ea"/>
                <a:sym typeface="Wingdings" pitchFamily="2" charset="2"/>
              </a:rPr>
              <a:t>日本語：</a:t>
            </a:r>
            <a:r>
              <a:rPr lang="en-US" altLang="ja-JP" sz="1400" dirty="0">
                <a:solidFill>
                  <a:srgbClr val="0000FF"/>
                </a:solidFill>
                <a:latin typeface="+mj-ea"/>
                <a:sym typeface="Wingdings" pitchFamily="2" charset="2"/>
                <a:hlinkClick r:id="rId2"/>
              </a:rPr>
              <a:t>https://public.mdsystem.com/ja/web/imds-public-pages/faq</a:t>
            </a:r>
            <a:endParaRPr lang="en-US" altLang="ja-JP" sz="1400" dirty="0">
              <a:solidFill>
                <a:srgbClr val="0000FF"/>
              </a:solidFill>
              <a:latin typeface="+mj-ea"/>
              <a:sym typeface="Wingdings" pitchFamily="2" charset="2"/>
            </a:endParaRPr>
          </a:p>
          <a:p>
            <a:endParaRPr lang="en-US" altLang="ja-JP" sz="2000" dirty="0">
              <a:solidFill>
                <a:srgbClr val="0000FF"/>
              </a:solidFill>
              <a:latin typeface="+mj-ea"/>
              <a:sym typeface="Wingdings" pitchFamily="2" charset="2"/>
            </a:endParaRPr>
          </a:p>
          <a:p>
            <a:endParaRPr lang="en-US" altLang="ja-JP" sz="2000" dirty="0">
              <a:solidFill>
                <a:srgbClr val="0000FF"/>
              </a:solidFill>
              <a:latin typeface="+mj-ea"/>
              <a:sym typeface="Wingdings" pitchFamily="2" charset="2"/>
            </a:endParaRPr>
          </a:p>
          <a:p>
            <a:endParaRPr lang="en-US" altLang="ja-JP" sz="2000" dirty="0">
              <a:solidFill>
                <a:srgbClr val="0000FF"/>
              </a:solidFill>
              <a:latin typeface="+mj-ea"/>
              <a:sym typeface="Wingdings" pitchFamily="2" charset="2"/>
            </a:endParaRPr>
          </a:p>
          <a:p>
            <a:endParaRPr lang="en-US" altLang="ja-JP" sz="2000" dirty="0">
              <a:solidFill>
                <a:srgbClr val="0000FF"/>
              </a:solidFill>
              <a:latin typeface="+mj-ea"/>
              <a:sym typeface="Wingdings" pitchFamily="2" charset="2"/>
            </a:endParaRPr>
          </a:p>
          <a:p>
            <a:endParaRPr lang="ja-JP" altLang="en-US" sz="2000" dirty="0">
              <a:solidFill>
                <a:srgbClr val="0000FF"/>
              </a:solidFill>
              <a:latin typeface="+mj-ea"/>
              <a:sym typeface="Wingdings" pitchFamily="2" charset="2"/>
            </a:endParaRPr>
          </a:p>
          <a:p>
            <a:pPr eaLnBrk="1" hangingPunct="1">
              <a:spcBef>
                <a:spcPct val="0"/>
              </a:spcBef>
            </a:pPr>
            <a:endParaRPr kumimoji="1" lang="en-US" altLang="ja-JP" sz="2000" dirty="0">
              <a:latin typeface="+mj-ea"/>
              <a:ea typeface="+mj-ea"/>
              <a:sym typeface="Wingdings" pitchFamily="2" charset="2"/>
            </a:endParaRPr>
          </a:p>
          <a:p>
            <a:pPr eaLnBrk="1" hangingPunct="1">
              <a:spcBef>
                <a:spcPct val="0"/>
              </a:spcBef>
            </a:pPr>
            <a:endParaRPr kumimoji="1" lang="en-US" altLang="ja-JP" sz="2000" dirty="0">
              <a:latin typeface="+mj-ea"/>
              <a:ea typeface="+mj-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5</a:t>
            </a:fld>
            <a:r>
              <a:rPr lang="ja-JP" altLang="en-US" dirty="0"/>
              <a:t>／</a:t>
            </a:r>
            <a:r>
              <a:rPr lang="en-US" altLang="ja-JP" dirty="0"/>
              <a:t>27</a:t>
            </a:r>
          </a:p>
        </p:txBody>
      </p:sp>
      <p:sp>
        <p:nvSpPr>
          <p:cNvPr id="3" name="タイトル 2"/>
          <p:cNvSpPr>
            <a:spLocks noGrp="1"/>
          </p:cNvSpPr>
          <p:nvPr>
            <p:ph type="title"/>
          </p:nvPr>
        </p:nvSpPr>
        <p:spPr/>
        <p:txBody>
          <a:bodyPr/>
          <a:lstStyle/>
          <a:p>
            <a:r>
              <a:rPr lang="ja-JP" altLang="en-US" b="1" dirty="0"/>
              <a:t>１</a:t>
            </a:r>
            <a:r>
              <a:rPr kumimoji="1" lang="ja-JP" altLang="en-US" b="1" dirty="0"/>
              <a:t>．はじめに</a:t>
            </a:r>
          </a:p>
        </p:txBody>
      </p:sp>
      <p:sp>
        <p:nvSpPr>
          <p:cNvPr id="4" name="テキスト ボックス 3"/>
          <p:cNvSpPr txBox="1"/>
          <p:nvPr/>
        </p:nvSpPr>
        <p:spPr bwMode="auto">
          <a:xfrm>
            <a:off x="452522" y="1537513"/>
            <a:ext cx="8151926" cy="811367"/>
          </a:xfrm>
          <a:prstGeom prst="rect">
            <a:avLst/>
          </a:prstGeom>
          <a:noFill/>
          <a:ln w="25400">
            <a:noFill/>
          </a:ln>
        </p:spPr>
        <p:txBody>
          <a:bodyPr wrap="square" lIns="72000" tIns="36000" rIns="72000" bIns="36000" rtlCol="0" anchor="t" anchorCtr="0">
            <a:spAutoFit/>
          </a:bodyPr>
          <a:lstStyle/>
          <a:p>
            <a:r>
              <a:rPr lang="ja-JP" altLang="en-US" sz="2400" dirty="0">
                <a:latin typeface="+mn-ea"/>
                <a:ea typeface="+mn-ea"/>
                <a:sym typeface="Wingdings" pitchFamily="2" charset="2"/>
              </a:rPr>
              <a:t>■　</a:t>
            </a:r>
            <a:r>
              <a:rPr lang="en-US" altLang="ja-JP" sz="2400" dirty="0">
                <a:latin typeface="+mn-ea"/>
                <a:ea typeface="+mn-ea"/>
                <a:sym typeface="Wingdings" pitchFamily="2" charset="2"/>
              </a:rPr>
              <a:t>IMDS</a:t>
            </a:r>
            <a:r>
              <a:rPr lang="ja-JP" altLang="en-US" sz="2400" dirty="0">
                <a:latin typeface="+mn-ea"/>
                <a:ea typeface="+mn-ea"/>
                <a:sym typeface="Wingdings" pitchFamily="2" charset="2"/>
              </a:rPr>
              <a:t>データを作成する上での基本事項は下記を参照</a:t>
            </a:r>
            <a:endParaRPr lang="en-US" altLang="ja-JP" sz="2400" dirty="0">
              <a:latin typeface="+mn-ea"/>
              <a:ea typeface="+mn-ea"/>
              <a:sym typeface="Wingdings" pitchFamily="2" charset="2"/>
            </a:endParaRPr>
          </a:p>
          <a:p>
            <a:r>
              <a:rPr lang="ja-JP" altLang="en-US" sz="2400" dirty="0">
                <a:latin typeface="+mn-ea"/>
                <a:ea typeface="+mn-ea"/>
                <a:sym typeface="Wingdings" pitchFamily="2" charset="2"/>
              </a:rPr>
              <a:t>　　　して下さい。</a:t>
            </a:r>
            <a:endParaRPr kumimoji="1" lang="ja-JP" altLang="en-US" sz="2400" dirty="0">
              <a:latin typeface="+mn-ea"/>
              <a:ea typeface="+mn-ea"/>
              <a:sym typeface="Wingdings" pitchFamily="2" charset="2"/>
            </a:endParaRPr>
          </a:p>
        </p:txBody>
      </p:sp>
      <p:grpSp>
        <p:nvGrpSpPr>
          <p:cNvPr id="13" name="グループ化 12">
            <a:extLst>
              <a:ext uri="{FF2B5EF4-FFF2-40B4-BE49-F238E27FC236}">
                <a16:creationId xmlns:a16="http://schemas.microsoft.com/office/drawing/2014/main" id="{2B514CA3-95E1-45B3-9439-089B09433BF4}"/>
              </a:ext>
            </a:extLst>
          </p:cNvPr>
          <p:cNvGrpSpPr/>
          <p:nvPr/>
        </p:nvGrpSpPr>
        <p:grpSpPr>
          <a:xfrm>
            <a:off x="1115616" y="5008669"/>
            <a:ext cx="6480720" cy="1483760"/>
            <a:chOff x="1403648" y="3313392"/>
            <a:chExt cx="6480720" cy="1483760"/>
          </a:xfrm>
        </p:grpSpPr>
        <p:grpSp>
          <p:nvGrpSpPr>
            <p:cNvPr id="17" name="グループ化 16"/>
            <p:cNvGrpSpPr/>
            <p:nvPr/>
          </p:nvGrpSpPr>
          <p:grpSpPr>
            <a:xfrm>
              <a:off x="6332665" y="3392150"/>
              <a:ext cx="1551703" cy="1170069"/>
              <a:chOff x="6233397" y="3528931"/>
              <a:chExt cx="1551703" cy="1170069"/>
            </a:xfrm>
          </p:grpSpPr>
          <p:sp>
            <p:nvSpPr>
              <p:cNvPr id="16" name="四角形吹き出し 15"/>
              <p:cNvSpPr/>
              <p:nvPr/>
            </p:nvSpPr>
            <p:spPr>
              <a:xfrm>
                <a:off x="6233397" y="3528931"/>
                <a:ext cx="1551703" cy="1170069"/>
              </a:xfrm>
              <a:prstGeom prst="wedgeRectCallout">
                <a:avLst>
                  <a:gd name="adj1" fmla="val -83686"/>
                  <a:gd name="adj2" fmla="val -452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2447" y="3562350"/>
                <a:ext cx="1510374" cy="1121511"/>
              </a:xfrm>
              <a:prstGeom prst="rect">
                <a:avLst/>
              </a:prstGeom>
            </p:spPr>
          </p:pic>
        </p:grpSp>
        <p:grpSp>
          <p:nvGrpSpPr>
            <p:cNvPr id="25" name="グループ化 24"/>
            <p:cNvGrpSpPr/>
            <p:nvPr/>
          </p:nvGrpSpPr>
          <p:grpSpPr>
            <a:xfrm>
              <a:off x="4275161" y="3313392"/>
              <a:ext cx="1541151" cy="1387431"/>
              <a:chOff x="4129215" y="3415984"/>
              <a:chExt cx="1541151" cy="1387431"/>
            </a:xfrm>
          </p:grpSpPr>
          <p:grpSp>
            <p:nvGrpSpPr>
              <p:cNvPr id="12" name="グループ化 11"/>
              <p:cNvGrpSpPr>
                <a:grpSpLocks noChangeAspect="1"/>
              </p:cNvGrpSpPr>
              <p:nvPr/>
            </p:nvGrpSpPr>
            <p:grpSpPr>
              <a:xfrm>
                <a:off x="4129215" y="3415984"/>
                <a:ext cx="1541151" cy="1387431"/>
                <a:chOff x="-7086600" y="-3272590"/>
                <a:chExt cx="14503400" cy="12226927"/>
              </a:xfrm>
            </p:grpSpPr>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86600" y="-3272590"/>
                  <a:ext cx="14503400" cy="7920145"/>
                </a:xfrm>
                <a:prstGeom prst="rect">
                  <a:avLst/>
                </a:prstGeom>
              </p:spPr>
            </p:pic>
            <p:pic>
              <p:nvPicPr>
                <p:cNvPr id="11" name="図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86600" y="4149080"/>
                  <a:ext cx="14503400" cy="4805257"/>
                </a:xfrm>
                <a:prstGeom prst="rect">
                  <a:avLst/>
                </a:prstGeom>
              </p:spPr>
            </p:pic>
          </p:grpSp>
          <p:sp>
            <p:nvSpPr>
              <p:cNvPr id="18" name="正方形/長方形 17"/>
              <p:cNvSpPr/>
              <p:nvPr/>
            </p:nvSpPr>
            <p:spPr>
              <a:xfrm>
                <a:off x="5330440" y="3435121"/>
                <a:ext cx="333762" cy="243646"/>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458373" y="4616220"/>
                <a:ext cx="435360" cy="15897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89E6C5CB-9B8E-469F-8C3B-D69366434E0C}"/>
                </a:ext>
              </a:extLst>
            </p:cNvPr>
            <p:cNvGrpSpPr/>
            <p:nvPr/>
          </p:nvGrpSpPr>
          <p:grpSpPr>
            <a:xfrm>
              <a:off x="1403648" y="4005064"/>
              <a:ext cx="2390493" cy="792088"/>
              <a:chOff x="1403648" y="4005064"/>
              <a:chExt cx="2390493" cy="792088"/>
            </a:xfrm>
          </p:grpSpPr>
          <p:sp>
            <p:nvSpPr>
              <p:cNvPr id="23" name="四角形吹き出し 22"/>
              <p:cNvSpPr/>
              <p:nvPr/>
            </p:nvSpPr>
            <p:spPr>
              <a:xfrm>
                <a:off x="1403648" y="4005064"/>
                <a:ext cx="2390493" cy="792088"/>
              </a:xfrm>
              <a:prstGeom prst="wedgeRectCallout">
                <a:avLst>
                  <a:gd name="adj1" fmla="val 83409"/>
                  <a:gd name="adj2" fmla="val 221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39EE7060-BFE4-4EDE-809D-C27A5E3B0839}"/>
                  </a:ext>
                </a:extLst>
              </p:cNvPr>
              <p:cNvPicPr>
                <a:picLocks noChangeAspect="1"/>
              </p:cNvPicPr>
              <p:nvPr/>
            </p:nvPicPr>
            <p:blipFill>
              <a:blip r:embed="rId6"/>
              <a:stretch>
                <a:fillRect/>
              </a:stretch>
            </p:blipFill>
            <p:spPr>
              <a:xfrm>
                <a:off x="1460254" y="4087669"/>
                <a:ext cx="2298554" cy="626878"/>
              </a:xfrm>
              <a:prstGeom prst="rect">
                <a:avLst/>
              </a:prstGeom>
            </p:spPr>
          </p:pic>
        </p:grpSp>
      </p:grpSp>
      <p:grpSp>
        <p:nvGrpSpPr>
          <p:cNvPr id="5" name="グループ化 4">
            <a:extLst>
              <a:ext uri="{FF2B5EF4-FFF2-40B4-BE49-F238E27FC236}">
                <a16:creationId xmlns:a16="http://schemas.microsoft.com/office/drawing/2014/main" id="{548212BE-1E05-43D5-B64F-EEC8D64A1D71}"/>
              </a:ext>
            </a:extLst>
          </p:cNvPr>
          <p:cNvGrpSpPr/>
          <p:nvPr/>
        </p:nvGrpSpPr>
        <p:grpSpPr>
          <a:xfrm>
            <a:off x="5796136" y="2348880"/>
            <a:ext cx="3050480" cy="1930419"/>
            <a:chOff x="5739456" y="2204864"/>
            <a:chExt cx="3050480" cy="1930419"/>
          </a:xfrm>
        </p:grpSpPr>
        <p:pic>
          <p:nvPicPr>
            <p:cNvPr id="10" name="図 9">
              <a:extLst>
                <a:ext uri="{FF2B5EF4-FFF2-40B4-BE49-F238E27FC236}">
                  <a16:creationId xmlns:a16="http://schemas.microsoft.com/office/drawing/2014/main" id="{731BBEB3-E423-4549-8110-6ADDA8D38412}"/>
                </a:ext>
              </a:extLst>
            </p:cNvPr>
            <p:cNvPicPr>
              <a:picLocks noChangeAspect="1"/>
            </p:cNvPicPr>
            <p:nvPr/>
          </p:nvPicPr>
          <p:blipFill>
            <a:blip r:embed="rId7"/>
            <a:stretch>
              <a:fillRect/>
            </a:stretch>
          </p:blipFill>
          <p:spPr>
            <a:xfrm>
              <a:off x="5739456" y="2204864"/>
              <a:ext cx="2926063" cy="1930419"/>
            </a:xfrm>
            <a:prstGeom prst="rect">
              <a:avLst/>
            </a:prstGeom>
          </p:spPr>
        </p:pic>
        <p:sp>
          <p:nvSpPr>
            <p:cNvPr id="26" name="角丸四角形 3">
              <a:extLst>
                <a:ext uri="{FF2B5EF4-FFF2-40B4-BE49-F238E27FC236}">
                  <a16:creationId xmlns:a16="http://schemas.microsoft.com/office/drawing/2014/main" id="{6845D4DF-C99D-44AF-B2EE-AEE6DB003CE3}"/>
                </a:ext>
              </a:extLst>
            </p:cNvPr>
            <p:cNvSpPr/>
            <p:nvPr/>
          </p:nvSpPr>
          <p:spPr>
            <a:xfrm>
              <a:off x="7094911" y="3646137"/>
              <a:ext cx="1695025" cy="187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4184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6</a:t>
            </a:fld>
            <a:r>
              <a:rPr lang="ja-JP" altLang="en-US" dirty="0"/>
              <a:t>／</a:t>
            </a:r>
            <a:r>
              <a:rPr lang="en-US" altLang="ja-JP" dirty="0"/>
              <a:t>27</a:t>
            </a:r>
          </a:p>
        </p:txBody>
      </p:sp>
      <p:sp>
        <p:nvSpPr>
          <p:cNvPr id="3" name="タイトル 2"/>
          <p:cNvSpPr>
            <a:spLocks noGrp="1"/>
          </p:cNvSpPr>
          <p:nvPr>
            <p:ph type="title"/>
          </p:nvPr>
        </p:nvSpPr>
        <p:spPr/>
        <p:txBody>
          <a:bodyPr/>
          <a:lstStyle/>
          <a:p>
            <a:r>
              <a:rPr kumimoji="1" lang="ja-JP" altLang="en-US" b="1" dirty="0"/>
              <a:t>１．はじめに</a:t>
            </a:r>
          </a:p>
        </p:txBody>
      </p:sp>
      <p:sp>
        <p:nvSpPr>
          <p:cNvPr id="4" name="テキスト ボックス 3"/>
          <p:cNvSpPr txBox="1"/>
          <p:nvPr/>
        </p:nvSpPr>
        <p:spPr bwMode="auto">
          <a:xfrm>
            <a:off x="452522" y="1644362"/>
            <a:ext cx="8280920" cy="3027358"/>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kumimoji="1" lang="ja-JP" altLang="en-US" sz="2400" dirty="0">
                <a:latin typeface="+mn-ea"/>
                <a:ea typeface="+mn-ea"/>
                <a:sym typeface="Wingdings" pitchFamily="2" charset="2"/>
              </a:rPr>
              <a:t>■　本資料では、納入部品の</a:t>
            </a:r>
            <a:r>
              <a:rPr kumimoji="1" lang="en-US" altLang="ja-JP" sz="2400" dirty="0">
                <a:latin typeface="+mn-ea"/>
                <a:ea typeface="+mn-ea"/>
                <a:sym typeface="Wingdings" pitchFamily="2" charset="2"/>
              </a:rPr>
              <a:t>IMDS</a:t>
            </a:r>
            <a:r>
              <a:rPr kumimoji="1" lang="ja-JP" altLang="en-US" sz="2400" dirty="0">
                <a:latin typeface="+mn-ea"/>
                <a:ea typeface="+mn-ea"/>
                <a:sym typeface="Wingdings" pitchFamily="2" charset="2"/>
              </a:rPr>
              <a:t>に関する豊田合成</a:t>
            </a:r>
            <a:endParaRPr kumimoji="1" lang="en-US" altLang="ja-JP" sz="2400" dirty="0">
              <a:latin typeface="+mn-ea"/>
              <a:ea typeface="+mn-ea"/>
              <a:sym typeface="Wingdings" pitchFamily="2" charset="2"/>
            </a:endParaRPr>
          </a:p>
          <a:p>
            <a:pPr marL="0" indent="0" eaLnBrk="1" hangingPunct="1">
              <a:spcBef>
                <a:spcPct val="0"/>
              </a:spcBef>
              <a:buFont typeface="Arial" charset="0"/>
              <a:buNone/>
            </a:pPr>
            <a:r>
              <a:rPr lang="ja-JP" altLang="en-US" sz="2400" dirty="0">
                <a:latin typeface="+mn-ea"/>
                <a:ea typeface="+mn-ea"/>
                <a:sym typeface="Wingdings" pitchFamily="2" charset="2"/>
              </a:rPr>
              <a:t>　　　</a:t>
            </a:r>
            <a:r>
              <a:rPr kumimoji="1" lang="ja-JP" altLang="en-US" sz="2400" dirty="0">
                <a:latin typeface="+mn-ea"/>
                <a:ea typeface="+mn-ea"/>
                <a:sym typeface="Wingdings" pitchFamily="2" charset="2"/>
              </a:rPr>
              <a:t>（以下、</a:t>
            </a:r>
            <a:r>
              <a:rPr kumimoji="1" lang="en-US" altLang="ja-JP" sz="2400" dirty="0">
                <a:latin typeface="+mn-ea"/>
                <a:ea typeface="+mn-ea"/>
                <a:sym typeface="Wingdings" pitchFamily="2" charset="2"/>
              </a:rPr>
              <a:t>TG</a:t>
            </a:r>
            <a:r>
              <a:rPr kumimoji="1" lang="ja-JP" altLang="en-US" sz="2400" dirty="0">
                <a:latin typeface="+mn-ea"/>
                <a:ea typeface="+mn-ea"/>
                <a:sym typeface="Wingdings" pitchFamily="2" charset="2"/>
              </a:rPr>
              <a:t>）独自の規定や入力方法および入力</a:t>
            </a:r>
            <a:endParaRPr kumimoji="1" lang="en-US" altLang="ja-JP" sz="2400" dirty="0">
              <a:latin typeface="+mn-ea"/>
              <a:ea typeface="+mn-ea"/>
              <a:sym typeface="Wingdings" pitchFamily="2" charset="2"/>
            </a:endParaRPr>
          </a:p>
          <a:p>
            <a:pPr marL="0" indent="0" eaLnBrk="1" hangingPunct="1">
              <a:spcBef>
                <a:spcPct val="0"/>
              </a:spcBef>
              <a:buFont typeface="Arial" charset="0"/>
              <a:buNone/>
            </a:pPr>
            <a:r>
              <a:rPr lang="ja-JP" altLang="en-US" sz="2400" dirty="0">
                <a:latin typeface="+mn-ea"/>
                <a:ea typeface="+mn-ea"/>
                <a:sym typeface="Wingdings" pitchFamily="2" charset="2"/>
              </a:rPr>
              <a:t>　　　</a:t>
            </a:r>
            <a:r>
              <a:rPr kumimoji="1" lang="ja-JP" altLang="en-US" sz="2400" dirty="0">
                <a:latin typeface="+mn-ea"/>
                <a:ea typeface="+mn-ea"/>
                <a:sym typeface="Wingdings" pitchFamily="2" charset="2"/>
              </a:rPr>
              <a:t>間違いの多い項目について記載致します。</a:t>
            </a:r>
            <a:endParaRPr kumimoji="1" lang="en-US" altLang="ja-JP" sz="2400" dirty="0">
              <a:latin typeface="+mn-ea"/>
              <a:ea typeface="+mn-ea"/>
              <a:sym typeface="Wingdings" pitchFamily="2" charset="2"/>
            </a:endParaRPr>
          </a:p>
          <a:p>
            <a:pPr marL="0" indent="0" eaLnBrk="1" hangingPunct="1">
              <a:spcBef>
                <a:spcPct val="0"/>
              </a:spcBef>
              <a:buFont typeface="Arial" charset="0"/>
              <a:buNone/>
            </a:pPr>
            <a:endParaRPr lang="en-US" altLang="ja-JP" sz="2400" dirty="0">
              <a:latin typeface="+mn-ea"/>
              <a:ea typeface="+mn-ea"/>
              <a:sym typeface="Wingdings" pitchFamily="2" charset="2"/>
            </a:endParaRPr>
          </a:p>
          <a:p>
            <a:pPr marL="0" indent="0" eaLnBrk="1" hangingPunct="1">
              <a:spcBef>
                <a:spcPct val="0"/>
              </a:spcBef>
              <a:buFont typeface="Arial" charset="0"/>
              <a:buNone/>
            </a:pPr>
            <a:r>
              <a:rPr lang="ja-JP" altLang="en-US" sz="2400" dirty="0">
                <a:latin typeface="+mn-ea"/>
                <a:ea typeface="+mn-ea"/>
                <a:sym typeface="Wingdings" pitchFamily="2" charset="2"/>
              </a:rPr>
              <a:t>　　</a:t>
            </a:r>
            <a:r>
              <a:rPr lang="en-US" altLang="ja-JP" sz="2400" dirty="0">
                <a:latin typeface="+mn-ea"/>
                <a:ea typeface="+mn-ea"/>
                <a:sym typeface="Wingdings" pitchFamily="2" charset="2"/>
              </a:rPr>
              <a:t>TG</a:t>
            </a:r>
            <a:r>
              <a:rPr lang="ja-JP" altLang="en-US" sz="2400" dirty="0">
                <a:latin typeface="+mn-ea"/>
                <a:ea typeface="+mn-ea"/>
                <a:sym typeface="Wingdings" pitchFamily="2" charset="2"/>
              </a:rPr>
              <a:t>独自の規定には</a:t>
            </a:r>
            <a:r>
              <a:rPr kumimoji="1" lang="ja-JP" altLang="en-US" sz="2400" dirty="0">
                <a:latin typeface="+mn-ea"/>
                <a:ea typeface="+mn-ea"/>
                <a:sym typeface="Wingdings" pitchFamily="2" charset="2"/>
              </a:rPr>
              <a:t>　　　　　　　</a:t>
            </a:r>
            <a:r>
              <a:rPr lang="ja-JP" altLang="en-US" sz="2400" dirty="0">
                <a:latin typeface="+mn-ea"/>
                <a:ea typeface="+mn-ea"/>
                <a:sym typeface="Wingdings" pitchFamily="2" charset="2"/>
              </a:rPr>
              <a:t>が、</a:t>
            </a:r>
            <a:r>
              <a:rPr kumimoji="1" lang="ja-JP" altLang="en-US" sz="2400" dirty="0">
                <a:latin typeface="+mn-ea"/>
                <a:ea typeface="+mn-ea"/>
                <a:sym typeface="Wingdings" pitchFamily="2" charset="2"/>
              </a:rPr>
              <a:t>よくある間違いには</a:t>
            </a:r>
            <a:endParaRPr kumimoji="1" lang="en-US" altLang="ja-JP" sz="2400" dirty="0">
              <a:latin typeface="+mn-ea"/>
              <a:ea typeface="+mn-ea"/>
              <a:sym typeface="Wingdings" pitchFamily="2" charset="2"/>
            </a:endParaRPr>
          </a:p>
          <a:p>
            <a:pPr marL="0" indent="0" eaLnBrk="1" hangingPunct="1">
              <a:spcBef>
                <a:spcPct val="0"/>
              </a:spcBef>
              <a:buFont typeface="Arial" charset="0"/>
              <a:buNone/>
            </a:pPr>
            <a:r>
              <a:rPr kumimoji="1" lang="ja-JP" altLang="en-US" sz="2400" dirty="0">
                <a:latin typeface="+mn-ea"/>
                <a:ea typeface="+mn-ea"/>
                <a:sym typeface="Wingdings" pitchFamily="2" charset="2"/>
              </a:rPr>
              <a:t>　　　　　　　</a:t>
            </a:r>
            <a:r>
              <a:rPr lang="ja-JP" altLang="en-US" sz="2400" dirty="0">
                <a:latin typeface="+mn-ea"/>
                <a:ea typeface="+mn-ea"/>
                <a:sym typeface="Wingdings" pitchFamily="2" charset="2"/>
              </a:rPr>
              <a:t>　</a:t>
            </a:r>
            <a:r>
              <a:rPr kumimoji="1" lang="ja-JP" altLang="en-US" sz="2400" dirty="0">
                <a:latin typeface="+mn-ea"/>
                <a:ea typeface="+mn-ea"/>
                <a:sym typeface="Wingdings" pitchFamily="2" charset="2"/>
              </a:rPr>
              <a:t>のマークが付けてあります。</a:t>
            </a:r>
            <a:endParaRPr kumimoji="1" lang="en-US" altLang="ja-JP" sz="2400" dirty="0">
              <a:latin typeface="+mn-ea"/>
              <a:ea typeface="+mn-ea"/>
              <a:sym typeface="Wingdings" pitchFamily="2" charset="2"/>
            </a:endParaRPr>
          </a:p>
          <a:p>
            <a:pPr marL="0" indent="0" eaLnBrk="1" hangingPunct="1">
              <a:spcBef>
                <a:spcPct val="0"/>
              </a:spcBef>
              <a:buFont typeface="Arial" charset="0"/>
              <a:buNone/>
            </a:pPr>
            <a:r>
              <a:rPr lang="ja-JP" altLang="en-US" sz="2400" dirty="0">
                <a:latin typeface="+mn-ea"/>
                <a:ea typeface="+mn-ea"/>
                <a:sym typeface="Wingdings" pitchFamily="2" charset="2"/>
              </a:rPr>
              <a:t>　　データ提出の際は、良く確認してから提出して下さい。</a:t>
            </a:r>
            <a:endParaRPr lang="en-US" altLang="ja-JP" sz="2400" dirty="0">
              <a:latin typeface="+mn-ea"/>
              <a:ea typeface="+mn-ea"/>
              <a:sym typeface="Wingdings" pitchFamily="2" charset="2"/>
            </a:endParaRPr>
          </a:p>
          <a:p>
            <a:pPr marL="0" indent="0" eaLnBrk="1" hangingPunct="1">
              <a:spcBef>
                <a:spcPct val="0"/>
              </a:spcBef>
              <a:buFont typeface="Arial" charset="0"/>
              <a:buNone/>
            </a:pPr>
            <a:endParaRPr lang="en-US" altLang="ja-JP" sz="2400" dirty="0">
              <a:latin typeface="+mn-ea"/>
              <a:ea typeface="+mn-ea"/>
              <a:sym typeface="Wingdings" pitchFamily="2" charset="2"/>
            </a:endParaRPr>
          </a:p>
        </p:txBody>
      </p:sp>
      <p:sp>
        <p:nvSpPr>
          <p:cNvPr id="9" name="円/楕円 8"/>
          <p:cNvSpPr/>
          <p:nvPr/>
        </p:nvSpPr>
        <p:spPr>
          <a:xfrm>
            <a:off x="3635896" y="3178207"/>
            <a:ext cx="1080120" cy="324000"/>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b="1" dirty="0">
                <a:latin typeface="+mn-ea"/>
              </a:rPr>
              <a:t>TG</a:t>
            </a:r>
            <a:r>
              <a:rPr kumimoji="1" lang="ja-JP" altLang="en-US" sz="1000" b="1" dirty="0">
                <a:latin typeface="+mn-ea"/>
              </a:rPr>
              <a:t>独自</a:t>
            </a:r>
          </a:p>
        </p:txBody>
      </p:sp>
      <p:sp>
        <p:nvSpPr>
          <p:cNvPr id="8" name="円/楕円 10"/>
          <p:cNvSpPr/>
          <p:nvPr/>
        </p:nvSpPr>
        <p:spPr>
          <a:xfrm>
            <a:off x="971600" y="3537048"/>
            <a:ext cx="1080120" cy="32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latin typeface="+mn-ea"/>
              </a:rPr>
              <a:t>よくある</a:t>
            </a:r>
            <a:endParaRPr kumimoji="1" lang="en-US" altLang="ja-JP" sz="1000" b="1" dirty="0">
              <a:latin typeface="+mn-ea"/>
            </a:endParaRPr>
          </a:p>
          <a:p>
            <a:pPr algn="ctr"/>
            <a:r>
              <a:rPr lang="ja-JP" altLang="en-US" sz="1000" b="1" dirty="0">
                <a:latin typeface="+mn-ea"/>
              </a:rPr>
              <a:t>間違い</a:t>
            </a:r>
            <a:endParaRPr kumimoji="1" lang="ja-JP" altLang="en-US" sz="1000" b="1" dirty="0">
              <a:latin typeface="+mn-ea"/>
            </a:endParaRPr>
          </a:p>
        </p:txBody>
      </p:sp>
    </p:spTree>
    <p:extLst>
      <p:ext uri="{BB962C8B-B14F-4D97-AF65-F5344CB8AC3E}">
        <p14:creationId xmlns:p14="http://schemas.microsoft.com/office/powerpoint/2010/main" val="262410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7</a:t>
            </a:fld>
            <a:r>
              <a:rPr lang="ja-JP" altLang="en-US" dirty="0"/>
              <a:t>／</a:t>
            </a:r>
            <a:r>
              <a:rPr lang="en-US" altLang="ja-JP" dirty="0"/>
              <a:t>27</a:t>
            </a:r>
          </a:p>
        </p:txBody>
      </p:sp>
      <p:sp>
        <p:nvSpPr>
          <p:cNvPr id="3" name="タイトル 2"/>
          <p:cNvSpPr>
            <a:spLocks noGrp="1"/>
          </p:cNvSpPr>
          <p:nvPr>
            <p:ph type="title"/>
          </p:nvPr>
        </p:nvSpPr>
        <p:spPr>
          <a:xfrm>
            <a:off x="1475655" y="0"/>
            <a:ext cx="749683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2-1.</a:t>
            </a:r>
            <a:r>
              <a:rPr lang="ja-JP" altLang="en-US" b="1" dirty="0">
                <a:latin typeface="+mj-ea"/>
              </a:rPr>
              <a:t>共通情報（コンポーネント</a:t>
            </a:r>
            <a:r>
              <a:rPr lang="en-US" altLang="ja-JP" b="1" dirty="0">
                <a:latin typeface="+mj-ea"/>
              </a:rPr>
              <a:t>(</a:t>
            </a:r>
            <a:r>
              <a:rPr lang="ja-JP" altLang="en-US" b="1" dirty="0">
                <a:latin typeface="+mj-ea"/>
              </a:rPr>
              <a:t>部品）</a:t>
            </a:r>
            <a:r>
              <a:rPr lang="en-US" altLang="ja-JP" b="1" dirty="0">
                <a:latin typeface="+mj-ea"/>
              </a:rPr>
              <a:t>)</a:t>
            </a:r>
            <a:endParaRPr kumimoji="1" lang="ja-JP" altLang="en-US" b="1" dirty="0">
              <a:latin typeface="+mj-ea"/>
            </a:endParaRPr>
          </a:p>
        </p:txBody>
      </p:sp>
      <p:grpSp>
        <p:nvGrpSpPr>
          <p:cNvPr id="5" name="グループ化 4">
            <a:extLst>
              <a:ext uri="{FF2B5EF4-FFF2-40B4-BE49-F238E27FC236}">
                <a16:creationId xmlns:a16="http://schemas.microsoft.com/office/drawing/2014/main" id="{8363B6C8-DB1B-4027-AAC4-586EB9AC5903}"/>
              </a:ext>
            </a:extLst>
          </p:cNvPr>
          <p:cNvGrpSpPr/>
          <p:nvPr/>
        </p:nvGrpSpPr>
        <p:grpSpPr>
          <a:xfrm>
            <a:off x="5581277" y="3717032"/>
            <a:ext cx="2951163" cy="2736304"/>
            <a:chOff x="3637061" y="4121217"/>
            <a:chExt cx="2951163" cy="2736304"/>
          </a:xfrm>
        </p:grpSpPr>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207"/>
            <a:stretch/>
          </p:blipFill>
          <p:spPr bwMode="auto">
            <a:xfrm>
              <a:off x="3637061" y="4121217"/>
              <a:ext cx="295116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4429781" y="5112633"/>
              <a:ext cx="1695025" cy="187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bwMode="auto">
          <a:xfrm>
            <a:off x="611560" y="1268760"/>
            <a:ext cx="7992888" cy="5120239"/>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ea typeface="+mj-ea"/>
                <a:sym typeface="Wingdings" pitchFamily="2" charset="2"/>
              </a:rPr>
              <a:t>部品名称</a:t>
            </a:r>
            <a:r>
              <a:rPr lang="en-US" altLang="ja-JP" sz="2400" b="1" dirty="0">
                <a:solidFill>
                  <a:srgbClr val="0000FF"/>
                </a:solidFill>
                <a:latin typeface="+mj-ea"/>
                <a:ea typeface="+mj-ea"/>
                <a:sym typeface="Wingdings" pitchFamily="2" charset="2"/>
              </a:rPr>
              <a:t>(</a:t>
            </a:r>
            <a:r>
              <a:rPr lang="en-US" altLang="ja-JP" sz="2400" b="1" dirty="0">
                <a:solidFill>
                  <a:srgbClr val="0000FF"/>
                </a:solidFill>
                <a:latin typeface="+mj-ea"/>
                <a:sym typeface="Wingdings" pitchFamily="2" charset="2"/>
              </a:rPr>
              <a:t>TG</a:t>
            </a:r>
            <a:r>
              <a:rPr lang="ja-JP" altLang="en-US" sz="2400" b="1" dirty="0">
                <a:solidFill>
                  <a:srgbClr val="0000FF"/>
                </a:solidFill>
                <a:latin typeface="+mj-ea"/>
                <a:sym typeface="Wingdings" pitchFamily="2" charset="2"/>
              </a:rPr>
              <a:t>から技術指示のある</a:t>
            </a:r>
            <a:r>
              <a:rPr lang="ja-JP" altLang="en-US" sz="2400" b="1" dirty="0">
                <a:solidFill>
                  <a:srgbClr val="0000FF"/>
                </a:solidFill>
                <a:latin typeface="+mj-ea"/>
                <a:ea typeface="+mj-ea"/>
                <a:sym typeface="Wingdings" pitchFamily="2" charset="2"/>
              </a:rPr>
              <a:t>構成部品の名称</a:t>
            </a:r>
            <a:r>
              <a:rPr lang="en-US" altLang="ja-JP" sz="2400" b="1" dirty="0">
                <a:solidFill>
                  <a:srgbClr val="0000FF"/>
                </a:solidFill>
                <a:latin typeface="+mj-ea"/>
                <a:ea typeface="+mj-ea"/>
                <a:sym typeface="Wingdings" pitchFamily="2" charset="2"/>
              </a:rPr>
              <a:t>)</a:t>
            </a:r>
          </a:p>
          <a:p>
            <a:endParaRPr lang="en-US" altLang="ja-JP" sz="2000" dirty="0">
              <a:latin typeface="+mj-ea"/>
              <a:ea typeface="+mj-ea"/>
              <a:sym typeface="Wingdings" pitchFamily="2" charset="2"/>
            </a:endParaRPr>
          </a:p>
          <a:p>
            <a:r>
              <a:rPr lang="ja-JP" altLang="en-US" sz="2000" b="1" dirty="0">
                <a:latin typeface="+mn-ea"/>
                <a:ea typeface="+mn-ea"/>
                <a:sym typeface="Wingdings" pitchFamily="2" charset="2"/>
              </a:rPr>
              <a:t>　　図面・技術指示書</a:t>
            </a:r>
            <a:r>
              <a:rPr lang="en-US" altLang="ja-JP" sz="2000" b="1" dirty="0">
                <a:latin typeface="+mn-ea"/>
                <a:ea typeface="+mn-ea"/>
                <a:sym typeface="Wingdings" pitchFamily="2" charset="2"/>
              </a:rPr>
              <a:t>A</a:t>
            </a:r>
            <a:r>
              <a:rPr lang="ja-JP" altLang="en-US" sz="2000" b="1" dirty="0">
                <a:latin typeface="+mn-ea"/>
                <a:ea typeface="+mn-ea"/>
                <a:sym typeface="Wingdings" pitchFamily="2" charset="2"/>
              </a:rPr>
              <a:t>に記載されている品名を入力　</a:t>
            </a:r>
          </a:p>
          <a:p>
            <a:r>
              <a:rPr lang="ja-JP" altLang="en-US" sz="2000" b="1" dirty="0">
                <a:latin typeface="+mn-ea"/>
                <a:ea typeface="+mn-ea"/>
                <a:sym typeface="Wingdings" pitchFamily="2" charset="2"/>
              </a:rPr>
              <a:t>　　　　（記載位置は別紙</a:t>
            </a:r>
            <a:r>
              <a:rPr lang="en-US" altLang="ja-JP" sz="2000" b="1" dirty="0">
                <a:latin typeface="+mn-ea"/>
                <a:ea typeface="+mn-ea"/>
                <a:sym typeface="Wingdings" pitchFamily="2" charset="2"/>
              </a:rPr>
              <a:t>.1</a:t>
            </a:r>
            <a:r>
              <a:rPr lang="ja-JP" altLang="en-US" sz="2000" b="1" dirty="0">
                <a:latin typeface="+mn-ea"/>
                <a:ea typeface="+mn-ea"/>
                <a:sym typeface="Wingdings" pitchFamily="2" charset="2"/>
              </a:rPr>
              <a:t>参照）</a:t>
            </a:r>
            <a:endParaRPr lang="en-US" altLang="ja-JP" sz="2000" b="1" dirty="0">
              <a:latin typeface="+mn-ea"/>
              <a:ea typeface="+mn-ea"/>
              <a:sym typeface="Wingdings" pitchFamily="2" charset="2"/>
            </a:endParaRPr>
          </a:p>
          <a:p>
            <a:endParaRPr lang="ja-JP" altLang="en-US" sz="2000" b="1" dirty="0">
              <a:latin typeface="+mn-ea"/>
              <a:ea typeface="+mn-ea"/>
              <a:sym typeface="Wingdings" pitchFamily="2" charset="2"/>
            </a:endParaRPr>
          </a:p>
          <a:p>
            <a:r>
              <a:rPr lang="ja-JP" altLang="en-US" sz="2400" b="1" dirty="0">
                <a:latin typeface="+mn-ea"/>
                <a:ea typeface="+mn-ea"/>
                <a:sym typeface="Wingdings" pitchFamily="2" charset="2"/>
              </a:rPr>
              <a:t>　</a:t>
            </a:r>
            <a:r>
              <a:rPr lang="ja-JP" altLang="en-US" sz="2400" b="1" dirty="0">
                <a:solidFill>
                  <a:srgbClr val="FF0000"/>
                </a:solidFill>
                <a:latin typeface="+mn-ea"/>
                <a:ea typeface="+mn-ea"/>
                <a:sym typeface="Wingdings" pitchFamily="2" charset="2"/>
              </a:rPr>
              <a:t>［注意点］</a:t>
            </a:r>
            <a:endParaRPr lang="en-US" altLang="ja-JP" sz="2400" b="1" dirty="0">
              <a:solidFill>
                <a:srgbClr val="FF0000"/>
              </a:solidFill>
              <a:latin typeface="+mn-ea"/>
              <a:ea typeface="+mn-ea"/>
              <a:sym typeface="Wingdings" pitchFamily="2" charset="2"/>
            </a:endParaRPr>
          </a:p>
          <a:p>
            <a:r>
              <a:rPr lang="ja-JP" altLang="en-US" sz="2000" b="1" dirty="0">
                <a:latin typeface="+mn-ea"/>
                <a:ea typeface="+mn-ea"/>
                <a:sym typeface="Wingdings" pitchFamily="2" charset="2"/>
              </a:rPr>
              <a:t>　　　・図面と技術指示書</a:t>
            </a:r>
            <a:r>
              <a:rPr lang="en-US" altLang="ja-JP" sz="2000" b="1" dirty="0">
                <a:latin typeface="+mn-ea"/>
                <a:ea typeface="+mn-ea"/>
                <a:sym typeface="Wingdings" pitchFamily="2" charset="2"/>
              </a:rPr>
              <a:t>A</a:t>
            </a:r>
            <a:r>
              <a:rPr lang="ja-JP" altLang="en-US" sz="2000" b="1" dirty="0">
                <a:latin typeface="+mn-ea"/>
                <a:ea typeface="+mn-ea"/>
                <a:sym typeface="Wingdings" pitchFamily="2" charset="2"/>
              </a:rPr>
              <a:t>が異なる場合、図面の品名を入力</a:t>
            </a:r>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・下位部品の構成部品名称は、</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単品図に記載してある品名を入力</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a:t>
            </a:r>
          </a:p>
          <a:p>
            <a:r>
              <a:rPr lang="ja-JP" altLang="en-US" sz="2000" b="1" dirty="0">
                <a:latin typeface="+mn-ea"/>
                <a:ea typeface="+mn-ea"/>
                <a:sym typeface="Wingdings" pitchFamily="2" charset="2"/>
              </a:rPr>
              <a:t>　　　・「</a:t>
            </a:r>
            <a:r>
              <a:rPr lang="en-US" altLang="ja-JP" sz="2000" b="1" dirty="0">
                <a:latin typeface="+mn-ea"/>
                <a:ea typeface="+mn-ea"/>
                <a:sym typeface="Wingdings" pitchFamily="2" charset="2"/>
              </a:rPr>
              <a:t>,</a:t>
            </a:r>
            <a:r>
              <a:rPr lang="ja-JP" altLang="en-US" sz="2000" b="1" dirty="0">
                <a:latin typeface="+mn-ea"/>
                <a:ea typeface="+mn-ea"/>
                <a:sym typeface="Wingdings" pitchFamily="2" charset="2"/>
              </a:rPr>
              <a:t>（カンマ）」「　（半角スペース）」</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等も正確に入力</a:t>
            </a:r>
            <a:endParaRPr lang="en-US" altLang="ja-JP" sz="2000" b="1" dirty="0">
              <a:latin typeface="+mn-ea"/>
              <a:ea typeface="+mn-ea"/>
              <a:sym typeface="Wingdings" pitchFamily="2" charset="2"/>
            </a:endParaRPr>
          </a:p>
          <a:p>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a:t>
            </a:r>
            <a:r>
              <a:rPr lang="en-US" altLang="ja-JP" sz="2000" b="1" dirty="0">
                <a:latin typeface="+mn-ea"/>
                <a:ea typeface="+mn-ea"/>
                <a:sym typeface="Wingdings" pitchFamily="2" charset="2"/>
              </a:rPr>
              <a:t>TG</a:t>
            </a:r>
            <a:r>
              <a:rPr lang="ja-JP" altLang="en-US" sz="2000" b="1" dirty="0">
                <a:latin typeface="+mn-ea"/>
                <a:ea typeface="+mn-ea"/>
                <a:sym typeface="Wingdings" pitchFamily="2" charset="2"/>
              </a:rPr>
              <a:t>から技術指示のある構成部品は</a:t>
            </a:r>
            <a:endParaRPr lang="en-US" altLang="ja-JP" sz="2000" b="1" dirty="0">
              <a:latin typeface="+mn-ea"/>
              <a:ea typeface="+mn-ea"/>
              <a:sym typeface="Wingdings" pitchFamily="2" charset="2"/>
            </a:endParaRPr>
          </a:p>
          <a:p>
            <a:r>
              <a:rPr lang="ja-JP" altLang="en-US" sz="2000" b="1" dirty="0">
                <a:latin typeface="+mn-ea"/>
                <a:ea typeface="+mn-ea"/>
                <a:sym typeface="Wingdings" pitchFamily="2" charset="2"/>
              </a:rPr>
              <a:t>　　　　コンポーネントで入力する</a:t>
            </a:r>
          </a:p>
        </p:txBody>
      </p:sp>
      <p:sp>
        <p:nvSpPr>
          <p:cNvPr id="11" name="円/楕円 9">
            <a:extLst>
              <a:ext uri="{FF2B5EF4-FFF2-40B4-BE49-F238E27FC236}">
                <a16:creationId xmlns:a16="http://schemas.microsoft.com/office/drawing/2014/main" id="{2887CE41-CCEA-4AAB-8AF7-F86D4E35FCFC}"/>
              </a:ext>
            </a:extLst>
          </p:cNvPr>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12" name="円/楕円 10">
            <a:extLst>
              <a:ext uri="{FF2B5EF4-FFF2-40B4-BE49-F238E27FC236}">
                <a16:creationId xmlns:a16="http://schemas.microsoft.com/office/drawing/2014/main" id="{E80B02E2-648E-4A80-80AA-D320EF8BCD06}"/>
              </a:ext>
            </a:extLst>
          </p:cNvPr>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spTree>
    <p:extLst>
      <p:ext uri="{BB962C8B-B14F-4D97-AF65-F5344CB8AC3E}">
        <p14:creationId xmlns:p14="http://schemas.microsoft.com/office/powerpoint/2010/main" val="192377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48481A1-3862-43AE-A0BA-20373AFFE440}"/>
              </a:ext>
            </a:extLst>
          </p:cNvPr>
          <p:cNvSpPr txBox="1"/>
          <p:nvPr/>
        </p:nvSpPr>
        <p:spPr bwMode="auto">
          <a:xfrm>
            <a:off x="611560" y="1268760"/>
            <a:ext cx="7992888" cy="5120239"/>
          </a:xfrm>
          <a:prstGeom prst="rect">
            <a:avLst/>
          </a:prstGeom>
          <a:noFill/>
          <a:ln w="25400">
            <a:noFill/>
          </a:ln>
        </p:spPr>
        <p:txBody>
          <a:bodyPr wrap="square" lIns="72000" tIns="36000" rIns="72000" bIns="36000" rtlCol="0" anchor="t" anchorCtr="0">
            <a:spAutoFit/>
          </a:bodyPr>
          <a:lstStyle/>
          <a:p>
            <a:r>
              <a:rPr lang="ja-JP" altLang="en-US" sz="2400" b="1" dirty="0">
                <a:solidFill>
                  <a:srgbClr val="0000FF"/>
                </a:solidFill>
                <a:latin typeface="+mj-ea"/>
                <a:ea typeface="+mj-ea"/>
                <a:sym typeface="Wingdings" pitchFamily="2" charset="2"/>
              </a:rPr>
              <a:t>部品番号</a:t>
            </a:r>
            <a:r>
              <a:rPr lang="en-US" altLang="ja-JP" sz="2400" b="1" dirty="0">
                <a:solidFill>
                  <a:srgbClr val="0000FF"/>
                </a:solidFill>
                <a:latin typeface="+mj-ea"/>
                <a:ea typeface="+mj-ea"/>
                <a:sym typeface="Wingdings" pitchFamily="2" charset="2"/>
              </a:rPr>
              <a:t>(TG</a:t>
            </a:r>
            <a:r>
              <a:rPr lang="ja-JP" altLang="en-US" sz="2400" b="1" dirty="0">
                <a:solidFill>
                  <a:srgbClr val="0000FF"/>
                </a:solidFill>
                <a:latin typeface="+mj-ea"/>
                <a:ea typeface="+mj-ea"/>
                <a:sym typeface="Wingdings" pitchFamily="2" charset="2"/>
              </a:rPr>
              <a:t>から技術指示のある構成部品の番号</a:t>
            </a:r>
            <a:r>
              <a:rPr lang="en-US" altLang="ja-JP" sz="2400" b="1" dirty="0">
                <a:solidFill>
                  <a:srgbClr val="0000FF"/>
                </a:solidFill>
                <a:latin typeface="+mj-ea"/>
                <a:ea typeface="+mj-ea"/>
                <a:sym typeface="Wingdings" pitchFamily="2" charset="2"/>
              </a:rPr>
              <a:t>)</a:t>
            </a:r>
          </a:p>
          <a:p>
            <a:endParaRPr lang="en-US" altLang="ja-JP" sz="2000" dirty="0">
              <a:latin typeface="+mj-ea"/>
              <a:ea typeface="+mj-ea"/>
              <a:sym typeface="Wingdings" pitchFamily="2" charset="2"/>
            </a:endParaRPr>
          </a:p>
          <a:p>
            <a:r>
              <a:rPr lang="ja-JP" altLang="en-US" sz="2000" b="1" dirty="0">
                <a:latin typeface="+mn-ea"/>
                <a:ea typeface="+mn-ea"/>
                <a:sym typeface="Wingdings" pitchFamily="2" charset="2"/>
              </a:rPr>
              <a:t>　　</a:t>
            </a:r>
            <a:r>
              <a:rPr lang="ja-JP" altLang="en-US" sz="2000" b="1" dirty="0">
                <a:latin typeface="+mn-ea"/>
                <a:sym typeface="Wingdings" pitchFamily="2" charset="2"/>
              </a:rPr>
              <a:t>図面、技術指示書</a:t>
            </a:r>
            <a:r>
              <a:rPr lang="en-US" altLang="ja-JP" sz="2000" b="1" dirty="0">
                <a:latin typeface="+mn-ea"/>
                <a:sym typeface="Wingdings" pitchFamily="2" charset="2"/>
              </a:rPr>
              <a:t>A</a:t>
            </a:r>
            <a:r>
              <a:rPr lang="ja-JP" altLang="en-US" sz="2000" b="1" dirty="0">
                <a:latin typeface="+mn-ea"/>
                <a:sym typeface="Wingdings" pitchFamily="2" charset="2"/>
              </a:rPr>
              <a:t>に記載されている社内品番を</a:t>
            </a:r>
            <a:endParaRPr lang="en-US" altLang="ja-JP" sz="2000" b="1" dirty="0">
              <a:latin typeface="+mn-ea"/>
              <a:sym typeface="Wingdings" pitchFamily="2" charset="2"/>
            </a:endParaRPr>
          </a:p>
          <a:p>
            <a:r>
              <a:rPr lang="ja-JP" altLang="en-US" sz="2000" b="1" dirty="0">
                <a:latin typeface="+mn-ea"/>
                <a:sym typeface="Wingdings" pitchFamily="2" charset="2"/>
              </a:rPr>
              <a:t>　　　</a:t>
            </a:r>
            <a:r>
              <a:rPr lang="en-US" altLang="ja-JP" sz="2000" b="1" dirty="0">
                <a:latin typeface="+mn-ea"/>
                <a:sym typeface="Wingdings" pitchFamily="2" charset="2"/>
              </a:rPr>
              <a:t>14</a:t>
            </a:r>
            <a:r>
              <a:rPr lang="ja-JP" altLang="en-US" sz="2000" b="1" dirty="0">
                <a:latin typeface="+mn-ea"/>
                <a:sym typeface="Wingdings" pitchFamily="2" charset="2"/>
              </a:rPr>
              <a:t>桁（例：</a:t>
            </a:r>
            <a:r>
              <a:rPr lang="en-US" altLang="ja-JP" sz="2000" b="1" dirty="0">
                <a:latin typeface="+mn-ea"/>
                <a:sym typeface="Wingdings" pitchFamily="2" charset="2"/>
              </a:rPr>
              <a:t>11111-22222-A000</a:t>
            </a:r>
            <a:r>
              <a:rPr lang="ja-JP" altLang="en-US" sz="2000" b="1" dirty="0">
                <a:latin typeface="+mn-ea"/>
                <a:sym typeface="Wingdings" pitchFamily="2" charset="2"/>
              </a:rPr>
              <a:t>）で入力　（記載位置は別紙</a:t>
            </a:r>
            <a:r>
              <a:rPr lang="en-US" altLang="ja-JP" sz="2000" b="1" dirty="0">
                <a:latin typeface="+mn-ea"/>
                <a:sym typeface="Wingdings" pitchFamily="2" charset="2"/>
              </a:rPr>
              <a:t>.2</a:t>
            </a:r>
            <a:r>
              <a:rPr lang="ja-JP" altLang="en-US" sz="2000" b="1" dirty="0">
                <a:latin typeface="+mn-ea"/>
                <a:sym typeface="Wingdings" pitchFamily="2" charset="2"/>
              </a:rPr>
              <a:t>参照）</a:t>
            </a:r>
          </a:p>
          <a:p>
            <a:r>
              <a:rPr lang="ja-JP" altLang="en-US" sz="2000" b="1" dirty="0">
                <a:latin typeface="+mn-ea"/>
                <a:ea typeface="+mn-ea"/>
                <a:sym typeface="Wingdings" pitchFamily="2" charset="2"/>
              </a:rPr>
              <a:t>　</a:t>
            </a:r>
            <a:endParaRPr lang="en-US" altLang="ja-JP" sz="2000" b="1" dirty="0">
              <a:latin typeface="+mn-ea"/>
              <a:ea typeface="+mn-ea"/>
              <a:sym typeface="Wingdings" pitchFamily="2" charset="2"/>
            </a:endParaRPr>
          </a:p>
          <a:p>
            <a:r>
              <a:rPr lang="ja-JP" altLang="en-US" sz="2400" b="1" dirty="0">
                <a:solidFill>
                  <a:srgbClr val="FF0000"/>
                </a:solidFill>
                <a:latin typeface="+mn-ea"/>
                <a:sym typeface="Wingdings" pitchFamily="2" charset="2"/>
              </a:rPr>
              <a:t>　［注意点］</a:t>
            </a:r>
            <a:endParaRPr lang="en-US" altLang="ja-JP" sz="2400" b="1" dirty="0">
              <a:solidFill>
                <a:srgbClr val="FF0000"/>
              </a:solidFill>
              <a:latin typeface="+mn-ea"/>
              <a:sym typeface="Wingdings" pitchFamily="2" charset="2"/>
            </a:endParaRPr>
          </a:p>
          <a:p>
            <a:r>
              <a:rPr lang="ja-JP" altLang="en-US" sz="2000" b="1" dirty="0">
                <a:latin typeface="+mn-ea"/>
                <a:sym typeface="Wingdings" pitchFamily="2" charset="2"/>
              </a:rPr>
              <a:t>　　　　・</a:t>
            </a:r>
            <a:r>
              <a:rPr lang="en-US" altLang="ja-JP" sz="2000" b="1" dirty="0">
                <a:latin typeface="+mn-ea"/>
                <a:sym typeface="Wingdings" pitchFamily="2" charset="2"/>
              </a:rPr>
              <a:t>5-</a:t>
            </a:r>
            <a:r>
              <a:rPr lang="ja-JP" altLang="en-US" sz="2000" b="1" dirty="0" err="1">
                <a:latin typeface="+mn-ea"/>
                <a:sym typeface="Wingdings" pitchFamily="2" charset="2"/>
              </a:rPr>
              <a:t>、</a:t>
            </a:r>
            <a:r>
              <a:rPr lang="en-US" altLang="ja-JP" sz="2000" b="1" dirty="0">
                <a:latin typeface="+mn-ea"/>
                <a:sym typeface="Wingdings" pitchFamily="2" charset="2"/>
              </a:rPr>
              <a:t>6-</a:t>
            </a:r>
            <a:r>
              <a:rPr lang="ja-JP" altLang="en-US" sz="2000" b="1" dirty="0" err="1">
                <a:latin typeface="+mn-ea"/>
                <a:sym typeface="Wingdings" pitchFamily="2" charset="2"/>
              </a:rPr>
              <a:t>、</a:t>
            </a:r>
            <a:r>
              <a:rPr lang="en-US" altLang="ja-JP" sz="2000" b="1" dirty="0">
                <a:latin typeface="+mn-ea"/>
                <a:sym typeface="Wingdings" pitchFamily="2" charset="2"/>
              </a:rPr>
              <a:t>7-</a:t>
            </a:r>
            <a:r>
              <a:rPr lang="ja-JP" altLang="en-US" sz="2000" b="1" dirty="0" err="1">
                <a:latin typeface="+mn-ea"/>
                <a:sym typeface="Wingdings" pitchFamily="2" charset="2"/>
              </a:rPr>
              <a:t>、</a:t>
            </a:r>
            <a:r>
              <a:rPr lang="en-US" altLang="ja-JP" sz="2000" b="1" dirty="0">
                <a:latin typeface="+mn-ea"/>
                <a:sym typeface="Wingdings" pitchFamily="2" charset="2"/>
              </a:rPr>
              <a:t>9- </a:t>
            </a:r>
            <a:r>
              <a:rPr lang="ja-JP" altLang="en-US" sz="2000" b="1" dirty="0">
                <a:latin typeface="+mn-ea"/>
                <a:sym typeface="Wingdings" pitchFamily="2" charset="2"/>
              </a:rPr>
              <a:t>等、</a:t>
            </a:r>
            <a:r>
              <a:rPr lang="en-US" altLang="ja-JP" sz="2000" b="1" dirty="0">
                <a:latin typeface="+mn-ea"/>
                <a:sym typeface="Wingdings" pitchFamily="2" charset="2"/>
              </a:rPr>
              <a:t>5</a:t>
            </a:r>
            <a:r>
              <a:rPr lang="ja-JP" altLang="en-US" sz="2000" b="1" dirty="0">
                <a:latin typeface="+mn-ea"/>
                <a:sym typeface="Wingdings" pitchFamily="2" charset="2"/>
              </a:rPr>
              <a:t>桁</a:t>
            </a:r>
            <a:r>
              <a:rPr lang="en-US" altLang="ja-JP" sz="2000" b="1" dirty="0">
                <a:latin typeface="+mn-ea"/>
                <a:sym typeface="Wingdings" pitchFamily="2" charset="2"/>
              </a:rPr>
              <a:t>-5</a:t>
            </a:r>
            <a:r>
              <a:rPr lang="ja-JP" altLang="en-US" sz="2000" b="1" dirty="0">
                <a:latin typeface="+mn-ea"/>
                <a:sym typeface="Wingdings" pitchFamily="2" charset="2"/>
              </a:rPr>
              <a:t>桁の前にある</a:t>
            </a:r>
            <a:r>
              <a:rPr lang="en-US" altLang="ja-JP" sz="2000" b="1" dirty="0">
                <a:latin typeface="+mn-ea"/>
                <a:sym typeface="Wingdings" pitchFamily="2" charset="2"/>
              </a:rPr>
              <a:t>1</a:t>
            </a:r>
            <a:r>
              <a:rPr lang="ja-JP" altLang="en-US" sz="2000" b="1" dirty="0">
                <a:latin typeface="+mn-ea"/>
                <a:sym typeface="Wingdings" pitchFamily="2" charset="2"/>
              </a:rPr>
              <a:t>桁のコードは入力しない</a:t>
            </a:r>
            <a:br>
              <a:rPr lang="en-US" altLang="ja-JP" sz="2000" b="1" dirty="0">
                <a:latin typeface="+mn-ea"/>
                <a:sym typeface="Wingdings" pitchFamily="2" charset="2"/>
              </a:rPr>
            </a:br>
            <a:r>
              <a:rPr lang="ja-JP" altLang="en-US" sz="2000" b="1" dirty="0">
                <a:latin typeface="+mn-ea"/>
                <a:sym typeface="Wingdings" pitchFamily="2" charset="2"/>
              </a:rPr>
              <a:t>　　　　　　（例：</a:t>
            </a:r>
            <a:r>
              <a:rPr lang="en-US" altLang="ja-JP" sz="2000" b="1" dirty="0">
                <a:latin typeface="+mn-ea"/>
                <a:sym typeface="Wingdings" pitchFamily="2" charset="2"/>
              </a:rPr>
              <a:t>5-11111-22222</a:t>
            </a:r>
            <a:r>
              <a:rPr lang="ja-JP" altLang="en-US" sz="2000" b="1" dirty="0">
                <a:latin typeface="+mn-ea"/>
                <a:sym typeface="Wingdings" pitchFamily="2" charset="2"/>
              </a:rPr>
              <a:t>）</a:t>
            </a:r>
            <a:endParaRPr lang="en-US" altLang="ja-JP" sz="2000" b="1" dirty="0">
              <a:latin typeface="+mn-ea"/>
              <a:sym typeface="Wingdings" pitchFamily="2" charset="2"/>
            </a:endParaRPr>
          </a:p>
          <a:p>
            <a:r>
              <a:rPr lang="ja-JP" altLang="en-US" sz="2000" b="1" dirty="0">
                <a:latin typeface="+mn-ea"/>
                <a:sym typeface="Wingdings" pitchFamily="2" charset="2"/>
              </a:rPr>
              <a:t>　　　</a:t>
            </a:r>
          </a:p>
          <a:p>
            <a:r>
              <a:rPr lang="ja-JP" altLang="en-US" sz="2000" b="1" dirty="0">
                <a:latin typeface="+mn-ea"/>
                <a:sym typeface="Wingdings" pitchFamily="2" charset="2"/>
              </a:rPr>
              <a:t>　　　　・図面、技術指示書</a:t>
            </a:r>
            <a:r>
              <a:rPr lang="en-US" altLang="ja-JP" sz="2000" b="1" dirty="0">
                <a:latin typeface="+mn-ea"/>
                <a:sym typeface="Wingdings" pitchFamily="2" charset="2"/>
              </a:rPr>
              <a:t>A</a:t>
            </a:r>
            <a:r>
              <a:rPr lang="ja-JP" altLang="en-US" sz="2000" b="1" dirty="0">
                <a:latin typeface="+mn-ea"/>
                <a:sym typeface="Wingdings" pitchFamily="2" charset="2"/>
              </a:rPr>
              <a:t>に記載の</a:t>
            </a:r>
            <a:endParaRPr lang="en-US" altLang="ja-JP" sz="2000" b="1" dirty="0">
              <a:latin typeface="+mn-ea"/>
              <a:sym typeface="Wingdings" pitchFamily="2" charset="2"/>
            </a:endParaRPr>
          </a:p>
          <a:p>
            <a:r>
              <a:rPr lang="ja-JP" altLang="en-US" sz="2000" b="1" dirty="0">
                <a:latin typeface="+mn-ea"/>
                <a:sym typeface="Wingdings" pitchFamily="2" charset="2"/>
              </a:rPr>
              <a:t>　　　　　社内品番の桁数が省略され</a:t>
            </a:r>
            <a:endParaRPr lang="en-US" altLang="ja-JP" sz="2000" b="1" dirty="0">
              <a:latin typeface="+mn-ea"/>
              <a:sym typeface="Wingdings" pitchFamily="2" charset="2"/>
            </a:endParaRPr>
          </a:p>
          <a:p>
            <a:r>
              <a:rPr lang="ja-JP" altLang="en-US" sz="2000" b="1" dirty="0">
                <a:latin typeface="+mn-ea"/>
                <a:sym typeface="Wingdings" pitchFamily="2" charset="2"/>
              </a:rPr>
              <a:t>　　　　　ている場合、別紙</a:t>
            </a:r>
            <a:r>
              <a:rPr lang="en-US" altLang="ja-JP" sz="2000" b="1" dirty="0">
                <a:latin typeface="+mn-ea"/>
                <a:sym typeface="Wingdings" pitchFamily="2" charset="2"/>
              </a:rPr>
              <a:t>.3</a:t>
            </a:r>
            <a:r>
              <a:rPr lang="ja-JP" altLang="en-US" sz="2000" b="1" dirty="0">
                <a:latin typeface="+mn-ea"/>
                <a:sym typeface="Wingdings" pitchFamily="2" charset="2"/>
              </a:rPr>
              <a:t>の方法で</a:t>
            </a:r>
            <a:endParaRPr lang="en-US" altLang="ja-JP" sz="2000" b="1" dirty="0">
              <a:latin typeface="+mn-ea"/>
              <a:sym typeface="Wingdings" pitchFamily="2" charset="2"/>
            </a:endParaRPr>
          </a:p>
          <a:p>
            <a:r>
              <a:rPr lang="ja-JP" altLang="en-US" sz="2000" b="1" dirty="0">
                <a:latin typeface="+mn-ea"/>
                <a:sym typeface="Wingdings" pitchFamily="2" charset="2"/>
              </a:rPr>
              <a:t>　　　　　品番を変換</a:t>
            </a:r>
            <a:endParaRPr lang="en-US" altLang="ja-JP" sz="2000" b="1" dirty="0">
              <a:latin typeface="+mn-ea"/>
              <a:sym typeface="Wingdings" pitchFamily="2" charset="2"/>
            </a:endParaRPr>
          </a:p>
          <a:p>
            <a:endParaRPr lang="en-US" altLang="ja-JP" sz="2000" b="1" dirty="0">
              <a:latin typeface="+mn-ea"/>
              <a:sym typeface="Wingdings" pitchFamily="2" charset="2"/>
            </a:endParaRPr>
          </a:p>
          <a:p>
            <a:r>
              <a:rPr lang="ja-JP" altLang="en-US" sz="2000" b="1" dirty="0">
                <a:latin typeface="+mn-ea"/>
                <a:sym typeface="Wingdings" pitchFamily="2" charset="2"/>
              </a:rPr>
              <a:t>　　　　・</a:t>
            </a:r>
            <a:r>
              <a:rPr lang="en-US" altLang="ja-JP" sz="2000" b="1" dirty="0">
                <a:latin typeface="+mn-ea"/>
                <a:sym typeface="Wingdings" pitchFamily="2" charset="2"/>
              </a:rPr>
              <a:t>TG</a:t>
            </a:r>
            <a:r>
              <a:rPr lang="ja-JP" altLang="en-US" sz="2000" b="1" dirty="0">
                <a:latin typeface="+mn-ea"/>
                <a:sym typeface="Wingdings" pitchFamily="2" charset="2"/>
              </a:rPr>
              <a:t>の材料品番 </a:t>
            </a:r>
            <a:r>
              <a:rPr lang="en-US" altLang="ja-JP" sz="2000" b="1" dirty="0">
                <a:latin typeface="+mn-ea"/>
                <a:sym typeface="Wingdings" pitchFamily="2" charset="2"/>
              </a:rPr>
              <a:t>11</a:t>
            </a:r>
            <a:r>
              <a:rPr lang="ja-JP" altLang="en-US" sz="2000" b="1" dirty="0">
                <a:latin typeface="+mn-ea"/>
                <a:sym typeface="Wingdings" pitchFamily="2" charset="2"/>
              </a:rPr>
              <a:t>桁を入力</a:t>
            </a:r>
            <a:endParaRPr lang="en-US" altLang="ja-JP" sz="2000" b="1" dirty="0">
              <a:latin typeface="+mn-ea"/>
              <a:sym typeface="Wingdings" pitchFamily="2" charset="2"/>
            </a:endParaRPr>
          </a:p>
          <a:p>
            <a:r>
              <a:rPr lang="ja-JP" altLang="en-US" sz="2000" b="1" dirty="0">
                <a:latin typeface="+mn-ea"/>
                <a:sym typeface="Wingdings" pitchFamily="2" charset="2"/>
              </a:rPr>
              <a:t>　　　　　しない （例：</a:t>
            </a:r>
            <a:r>
              <a:rPr lang="en-US" altLang="ja-JP" sz="2000" b="1" dirty="0">
                <a:latin typeface="+mn-ea"/>
                <a:sym typeface="Wingdings" pitchFamily="2" charset="2"/>
              </a:rPr>
              <a:t>0-11111-22222</a:t>
            </a:r>
            <a:r>
              <a:rPr lang="ja-JP" altLang="en-US" sz="2000" b="1" dirty="0">
                <a:latin typeface="+mn-ea"/>
                <a:sym typeface="Wingdings" pitchFamily="2" charset="2"/>
              </a:rPr>
              <a:t>）</a:t>
            </a:r>
            <a:endParaRPr lang="en-US" altLang="ja-JP" sz="2000" b="1" dirty="0">
              <a:latin typeface="+mn-ea"/>
              <a:sym typeface="Wingdings" pitchFamily="2" charset="2"/>
            </a:endParaRPr>
          </a:p>
        </p:txBody>
      </p:sp>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8</a:t>
            </a:fld>
            <a:r>
              <a:rPr lang="ja-JP" altLang="en-US" dirty="0"/>
              <a:t>／</a:t>
            </a:r>
            <a:r>
              <a:rPr lang="en-US" altLang="ja-JP" dirty="0"/>
              <a:t>27</a:t>
            </a:r>
          </a:p>
        </p:txBody>
      </p:sp>
      <p:sp>
        <p:nvSpPr>
          <p:cNvPr id="4" name="タイトル 2"/>
          <p:cNvSpPr>
            <a:spLocks noGrp="1"/>
          </p:cNvSpPr>
          <p:nvPr>
            <p:ph type="title"/>
          </p:nvPr>
        </p:nvSpPr>
        <p:spPr>
          <a:xfrm>
            <a:off x="1475655" y="0"/>
            <a:ext cx="749683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2-1.</a:t>
            </a:r>
            <a:r>
              <a:rPr lang="ja-JP" altLang="en-US" b="1" dirty="0">
                <a:latin typeface="+mj-ea"/>
              </a:rPr>
              <a:t>共通情報（コンポーネント</a:t>
            </a:r>
            <a:r>
              <a:rPr lang="en-US" altLang="ja-JP" b="1" dirty="0">
                <a:latin typeface="+mj-ea"/>
              </a:rPr>
              <a:t>(</a:t>
            </a:r>
            <a:r>
              <a:rPr lang="ja-JP" altLang="en-US" b="1" dirty="0">
                <a:latin typeface="+mj-ea"/>
              </a:rPr>
              <a:t>部品）</a:t>
            </a:r>
            <a:r>
              <a:rPr lang="en-US" altLang="ja-JP" b="1" dirty="0">
                <a:latin typeface="+mj-ea"/>
              </a:rPr>
              <a:t>)</a:t>
            </a:r>
            <a:endParaRPr kumimoji="1" lang="ja-JP" altLang="en-US" b="1" dirty="0">
              <a:latin typeface="+mj-ea"/>
            </a:endParaRPr>
          </a:p>
        </p:txBody>
      </p:sp>
      <p:sp>
        <p:nvSpPr>
          <p:cNvPr id="8" name="円/楕円 7"/>
          <p:cNvSpPr/>
          <p:nvPr/>
        </p:nvSpPr>
        <p:spPr>
          <a:xfrm>
            <a:off x="6669234"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sp>
        <p:nvSpPr>
          <p:cNvPr id="9" name="円/楕円 8"/>
          <p:cNvSpPr/>
          <p:nvPr/>
        </p:nvSpPr>
        <p:spPr>
          <a:xfrm>
            <a:off x="7920372" y="548680"/>
            <a:ext cx="1080120" cy="5760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latin typeface="+mn-ea"/>
              </a:rPr>
              <a:t>よくある</a:t>
            </a:r>
            <a:endParaRPr kumimoji="1" lang="en-US" altLang="ja-JP" sz="1400" b="1" dirty="0">
              <a:latin typeface="+mn-ea"/>
            </a:endParaRPr>
          </a:p>
          <a:p>
            <a:pPr algn="ctr"/>
            <a:r>
              <a:rPr lang="ja-JP" altLang="en-US" sz="1400" b="1" dirty="0">
                <a:latin typeface="+mn-ea"/>
              </a:rPr>
              <a:t>間違い</a:t>
            </a:r>
            <a:endParaRPr kumimoji="1" lang="ja-JP" altLang="en-US" sz="1400" b="1" dirty="0">
              <a:latin typeface="+mn-ea"/>
            </a:endParaRPr>
          </a:p>
        </p:txBody>
      </p:sp>
      <p:grpSp>
        <p:nvGrpSpPr>
          <p:cNvPr id="13" name="グループ化 12">
            <a:extLst>
              <a:ext uri="{FF2B5EF4-FFF2-40B4-BE49-F238E27FC236}">
                <a16:creationId xmlns:a16="http://schemas.microsoft.com/office/drawing/2014/main" id="{3591B2B4-CD13-4EBA-85AC-B9DF9E7D2EAD}"/>
              </a:ext>
            </a:extLst>
          </p:cNvPr>
          <p:cNvGrpSpPr/>
          <p:nvPr/>
        </p:nvGrpSpPr>
        <p:grpSpPr>
          <a:xfrm>
            <a:off x="5536950" y="3730689"/>
            <a:ext cx="2951163" cy="2736304"/>
            <a:chOff x="5724128" y="3789040"/>
            <a:chExt cx="2951163" cy="2736304"/>
          </a:xfrm>
        </p:grpSpPr>
        <p:pic>
          <p:nvPicPr>
            <p:cNvPr id="11" name="Picture 2">
              <a:extLst>
                <a:ext uri="{FF2B5EF4-FFF2-40B4-BE49-F238E27FC236}">
                  <a16:creationId xmlns:a16="http://schemas.microsoft.com/office/drawing/2014/main" id="{77ED0588-840B-4775-AFD5-D66F09BAAE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207"/>
            <a:stretch/>
          </p:blipFill>
          <p:spPr bwMode="auto">
            <a:xfrm>
              <a:off x="5724128" y="3789040"/>
              <a:ext cx="295116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3">
              <a:extLst>
                <a:ext uri="{FF2B5EF4-FFF2-40B4-BE49-F238E27FC236}">
                  <a16:creationId xmlns:a16="http://schemas.microsoft.com/office/drawing/2014/main" id="{CE1CD93B-47C4-4552-9F26-30F860D6E1CC}"/>
                </a:ext>
              </a:extLst>
            </p:cNvPr>
            <p:cNvSpPr/>
            <p:nvPr/>
          </p:nvSpPr>
          <p:spPr>
            <a:xfrm>
              <a:off x="6542848" y="4941168"/>
              <a:ext cx="1695025" cy="187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7816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BACD91C-C4A9-4D78-8098-3FF427E6EB30}" type="slidenum">
              <a:rPr lang="en-US" altLang="ja-JP" smtClean="0"/>
              <a:pPr>
                <a:defRPr/>
              </a:pPr>
              <a:t>9</a:t>
            </a:fld>
            <a:r>
              <a:rPr lang="ja-JP" altLang="en-US" dirty="0"/>
              <a:t>／</a:t>
            </a:r>
            <a:r>
              <a:rPr lang="en-US" altLang="ja-JP" dirty="0"/>
              <a:t>27</a:t>
            </a:r>
          </a:p>
        </p:txBody>
      </p:sp>
      <p:sp>
        <p:nvSpPr>
          <p:cNvPr id="4" name="タイトル 2"/>
          <p:cNvSpPr>
            <a:spLocks noGrp="1"/>
          </p:cNvSpPr>
          <p:nvPr>
            <p:ph type="title"/>
          </p:nvPr>
        </p:nvSpPr>
        <p:spPr>
          <a:xfrm>
            <a:off x="1475656" y="0"/>
            <a:ext cx="6332094" cy="981758"/>
          </a:xfrm>
        </p:spPr>
        <p:txBody>
          <a:bodyPr/>
          <a:lstStyle/>
          <a:p>
            <a:r>
              <a:rPr lang="ja-JP" altLang="en-US" b="1" dirty="0">
                <a:latin typeface="+mj-ea"/>
              </a:rPr>
              <a:t>２．データ入力時の注意ポイント</a:t>
            </a:r>
            <a:br>
              <a:rPr lang="en-US" altLang="ja-JP" b="1" dirty="0">
                <a:latin typeface="+mj-ea"/>
              </a:rPr>
            </a:br>
            <a:r>
              <a:rPr lang="ja-JP" altLang="en-US" b="1" dirty="0">
                <a:latin typeface="+mj-ea"/>
              </a:rPr>
              <a:t>　</a:t>
            </a:r>
            <a:r>
              <a:rPr lang="en-US" altLang="ja-JP" b="1" dirty="0">
                <a:latin typeface="+mj-ea"/>
              </a:rPr>
              <a:t>2-1.</a:t>
            </a:r>
            <a:r>
              <a:rPr lang="ja-JP" altLang="en-US" b="1" dirty="0">
                <a:latin typeface="+mj-ea"/>
              </a:rPr>
              <a:t>共通情報（コンポーネント</a:t>
            </a:r>
            <a:r>
              <a:rPr lang="en-US" altLang="ja-JP" b="1" dirty="0">
                <a:latin typeface="+mj-ea"/>
              </a:rPr>
              <a:t>(</a:t>
            </a:r>
            <a:r>
              <a:rPr lang="ja-JP" altLang="en-US" b="1" dirty="0">
                <a:latin typeface="+mj-ea"/>
              </a:rPr>
              <a:t>部品）</a:t>
            </a:r>
            <a:r>
              <a:rPr lang="en-US" altLang="ja-JP" b="1" dirty="0">
                <a:latin typeface="+mj-ea"/>
              </a:rPr>
              <a:t>)</a:t>
            </a:r>
            <a:endParaRPr kumimoji="1" lang="ja-JP" altLang="en-US" dirty="0"/>
          </a:p>
        </p:txBody>
      </p:sp>
      <p:sp>
        <p:nvSpPr>
          <p:cNvPr id="5" name="テキスト ボックス 4"/>
          <p:cNvSpPr txBox="1"/>
          <p:nvPr/>
        </p:nvSpPr>
        <p:spPr bwMode="auto">
          <a:xfrm>
            <a:off x="296320" y="1196752"/>
            <a:ext cx="8551360" cy="5982013"/>
          </a:xfrm>
          <a:prstGeom prst="rect">
            <a:avLst/>
          </a:prstGeom>
          <a:noFill/>
          <a:ln w="25400">
            <a:noFill/>
          </a:ln>
        </p:spPr>
        <p:txBody>
          <a:bodyPr wrap="square" lIns="72000" tIns="36000" rIns="72000" bIns="36000" rtlCol="0" anchor="t" anchorCtr="0">
            <a:spAutoFit/>
          </a:bodyPr>
          <a:lstStyle/>
          <a:p>
            <a:pPr marL="0" indent="0" eaLnBrk="1" hangingPunct="1">
              <a:spcBef>
                <a:spcPct val="0"/>
              </a:spcBef>
              <a:buFont typeface="Arial" charset="0"/>
              <a:buNone/>
            </a:pPr>
            <a:r>
              <a:rPr lang="ja-JP" altLang="en-US" sz="2400" b="1" dirty="0">
                <a:solidFill>
                  <a:srgbClr val="0000FF"/>
                </a:solidFill>
                <a:latin typeface="+mj-ea"/>
                <a:ea typeface="+mj-ea"/>
                <a:sym typeface="Wingdings" pitchFamily="2" charset="2"/>
              </a:rPr>
              <a:t>ＴＧから支給されている部品</a:t>
            </a:r>
            <a:r>
              <a:rPr lang="en-US" altLang="ja-JP" sz="2400" b="1" dirty="0">
                <a:solidFill>
                  <a:srgbClr val="0000FF"/>
                </a:solidFill>
                <a:latin typeface="+mj-ea"/>
                <a:ea typeface="+mj-ea"/>
                <a:sym typeface="Wingdings" pitchFamily="2" charset="2"/>
              </a:rPr>
              <a:t>(</a:t>
            </a:r>
            <a:r>
              <a:rPr lang="ja-JP" altLang="en-US" sz="2400" b="1" dirty="0">
                <a:solidFill>
                  <a:srgbClr val="0000FF"/>
                </a:solidFill>
                <a:latin typeface="+mj-ea"/>
                <a:ea typeface="+mj-ea"/>
                <a:sym typeface="Wingdings" pitchFamily="2" charset="2"/>
              </a:rPr>
              <a:t>支給部品</a:t>
            </a:r>
            <a:r>
              <a:rPr lang="en-US" altLang="ja-JP" sz="2400" b="1" dirty="0">
                <a:solidFill>
                  <a:srgbClr val="0000FF"/>
                </a:solidFill>
                <a:latin typeface="+mj-ea"/>
                <a:ea typeface="+mj-ea"/>
                <a:sym typeface="Wingdings" pitchFamily="2" charset="2"/>
              </a:rPr>
              <a:t>)</a:t>
            </a:r>
          </a:p>
          <a:p>
            <a:pPr marL="0" indent="0" eaLnBrk="1" hangingPunct="1">
              <a:spcBef>
                <a:spcPct val="0"/>
              </a:spcBef>
              <a:buFont typeface="Arial" charset="0"/>
              <a:buNone/>
            </a:pPr>
            <a:endParaRPr lang="en-US" altLang="ja-JP" b="1" dirty="0">
              <a:solidFill>
                <a:srgbClr val="0000FF"/>
              </a:solidFill>
              <a:latin typeface="+mj-ea"/>
              <a:ea typeface="+mj-ea"/>
              <a:sym typeface="Wingdings" pitchFamily="2" charset="2"/>
            </a:endParaRPr>
          </a:p>
          <a:p>
            <a:r>
              <a:rPr kumimoji="1" lang="ja-JP" altLang="en-US" sz="2000" dirty="0">
                <a:latin typeface="+mj-ea"/>
                <a:ea typeface="+mj-ea"/>
                <a:sym typeface="Wingdings" pitchFamily="2" charset="2"/>
              </a:rPr>
              <a:t>　</a:t>
            </a:r>
            <a:r>
              <a:rPr lang="ja-JP" altLang="en-US" sz="2000" dirty="0">
                <a:latin typeface="+mj-ea"/>
                <a:ea typeface="+mj-ea"/>
                <a:sym typeface="Wingdings" pitchFamily="2" charset="2"/>
              </a:rPr>
              <a:t>　</a:t>
            </a:r>
            <a:r>
              <a:rPr lang="ja-JP" altLang="en-US" sz="2000" dirty="0">
                <a:latin typeface="+mj-ea"/>
                <a:sym typeface="Wingdings" pitchFamily="2" charset="2"/>
              </a:rPr>
              <a:t>部品の名称・品番・質量・数量は、図面、技術指示書</a:t>
            </a:r>
            <a:r>
              <a:rPr lang="en-US" altLang="ja-JP" sz="2000" dirty="0">
                <a:latin typeface="+mj-ea"/>
                <a:sym typeface="Wingdings" pitchFamily="2" charset="2"/>
              </a:rPr>
              <a:t>A</a:t>
            </a:r>
            <a:r>
              <a:rPr lang="ja-JP" altLang="en-US" sz="2000" dirty="0">
                <a:latin typeface="+mj-ea"/>
                <a:sym typeface="Wingdings" pitchFamily="2" charset="2"/>
              </a:rPr>
              <a:t>に記載されて</a:t>
            </a:r>
            <a:endParaRPr lang="en-US" altLang="ja-JP" sz="2000" dirty="0">
              <a:latin typeface="+mj-ea"/>
              <a:sym typeface="Wingdings" pitchFamily="2" charset="2"/>
            </a:endParaRPr>
          </a:p>
          <a:p>
            <a:r>
              <a:rPr lang="ja-JP" altLang="en-US" sz="2000" dirty="0">
                <a:latin typeface="+mj-ea"/>
                <a:sym typeface="Wingdings" pitchFamily="2" charset="2"/>
              </a:rPr>
              <a:t>　　　いる情報を入力</a:t>
            </a:r>
            <a:endParaRPr lang="en-US" altLang="ja-JP" sz="2000" b="1" dirty="0">
              <a:latin typeface="+mn-ea"/>
              <a:sym typeface="Wingdings" pitchFamily="2" charset="2"/>
            </a:endParaRPr>
          </a:p>
          <a:p>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　</a:t>
            </a:r>
            <a:r>
              <a:rPr lang="en-US" altLang="ja-JP" sz="2000" dirty="0">
                <a:latin typeface="+mj-ea"/>
                <a:ea typeface="+mj-ea"/>
                <a:sym typeface="Wingdings" pitchFamily="2" charset="2"/>
              </a:rPr>
              <a:t>TG</a:t>
            </a:r>
            <a:r>
              <a:rPr lang="ja-JP" altLang="en-US" sz="2000" b="1" dirty="0">
                <a:latin typeface="+mn-ea"/>
                <a:sym typeface="Wingdings" pitchFamily="2" charset="2"/>
              </a:rPr>
              <a:t>からの支給部品</a:t>
            </a:r>
            <a:r>
              <a:rPr lang="ja-JP" altLang="en-US" sz="2000" b="1" baseline="30000" dirty="0">
                <a:solidFill>
                  <a:schemeClr val="accent1"/>
                </a:solidFill>
                <a:latin typeface="+mn-ea"/>
                <a:sym typeface="Wingdings" pitchFamily="2" charset="2"/>
              </a:rPr>
              <a:t>*</a:t>
            </a:r>
            <a:r>
              <a:rPr lang="ja-JP" altLang="en-US" sz="2000" b="1" dirty="0">
                <a:latin typeface="+mn-ea"/>
                <a:sym typeface="Wingdings" pitchFamily="2" charset="2"/>
              </a:rPr>
              <a:t>の場合</a:t>
            </a:r>
            <a:r>
              <a:rPr lang="ja-JP" altLang="en-US" sz="2000" dirty="0">
                <a:latin typeface="+mj-ea"/>
                <a:ea typeface="+mj-ea"/>
                <a:sym typeface="Wingdings" pitchFamily="2" charset="2"/>
              </a:rPr>
              <a:t>、下記に指定した材料を付けて報告</a:t>
            </a:r>
            <a:endParaRPr lang="en-US" altLang="ja-JP" sz="2000" dirty="0">
              <a:latin typeface="+mj-ea"/>
              <a:ea typeface="+mj-ea"/>
              <a:sym typeface="Wingdings" pitchFamily="2" charset="2"/>
            </a:endParaRPr>
          </a:p>
          <a:p>
            <a:r>
              <a:rPr lang="ja-JP" altLang="en-US" sz="2000" dirty="0">
                <a:latin typeface="+mj-ea"/>
                <a:ea typeface="+mj-ea"/>
                <a:sym typeface="Wingdings" pitchFamily="2" charset="2"/>
              </a:rPr>
              <a:t>　　　</a:t>
            </a:r>
            <a:r>
              <a:rPr lang="ja-JP" altLang="en-US" sz="2000" b="1" dirty="0">
                <a:latin typeface="+mn-ea"/>
                <a:sym typeface="Wingdings" pitchFamily="2" charset="2"/>
              </a:rPr>
              <a:t>材料情報（成分）の調査は不要</a:t>
            </a:r>
            <a:endParaRPr lang="en-US" altLang="ja-JP" sz="2000" dirty="0">
              <a:latin typeface="+mj-ea"/>
              <a:ea typeface="+mj-ea"/>
              <a:sym typeface="Wingdings" pitchFamily="2" charset="2"/>
            </a:endParaRPr>
          </a:p>
          <a:p>
            <a:pPr marL="0" indent="0" eaLnBrk="1" hangingPunct="1">
              <a:spcBef>
                <a:spcPct val="0"/>
              </a:spcBef>
              <a:buFont typeface="Arial" charset="0"/>
              <a:buNone/>
            </a:pPr>
            <a:r>
              <a:rPr lang="ja-JP" altLang="en-US" sz="1400" b="1" dirty="0">
                <a:latin typeface="+mn-ea"/>
                <a:sym typeface="Wingdings" pitchFamily="2" charset="2"/>
              </a:rPr>
              <a:t>　　　　　</a:t>
            </a:r>
            <a:r>
              <a:rPr lang="ja-JP" altLang="en-US" sz="1400" b="1" dirty="0">
                <a:solidFill>
                  <a:schemeClr val="accent1"/>
                </a:solidFill>
                <a:latin typeface="+mn-ea"/>
                <a:sym typeface="Wingdings" pitchFamily="2" charset="2"/>
              </a:rPr>
              <a:t>* 支給品：「無償で</a:t>
            </a:r>
            <a:r>
              <a:rPr lang="en-US" altLang="ja-JP" sz="1400" b="1" dirty="0">
                <a:solidFill>
                  <a:schemeClr val="accent1"/>
                </a:solidFill>
                <a:latin typeface="+mn-ea"/>
                <a:sym typeface="Wingdings" pitchFamily="2" charset="2"/>
              </a:rPr>
              <a:t>TG</a:t>
            </a:r>
            <a:r>
              <a:rPr lang="ja-JP" altLang="en-US" sz="1400" b="1" dirty="0">
                <a:solidFill>
                  <a:schemeClr val="accent1"/>
                </a:solidFill>
                <a:latin typeface="+mn-ea"/>
                <a:sym typeface="Wingdings" pitchFamily="2" charset="2"/>
              </a:rPr>
              <a:t>から支給されている部品」および「</a:t>
            </a:r>
            <a:r>
              <a:rPr lang="en-US" altLang="ja-JP" sz="1400" b="1" dirty="0">
                <a:solidFill>
                  <a:schemeClr val="accent1"/>
                </a:solidFill>
                <a:latin typeface="+mn-ea"/>
                <a:sym typeface="Wingdings" pitchFamily="2" charset="2"/>
              </a:rPr>
              <a:t>TG</a:t>
            </a:r>
            <a:r>
              <a:rPr lang="ja-JP" altLang="en-US" sz="1400" b="1" dirty="0">
                <a:solidFill>
                  <a:schemeClr val="accent1"/>
                </a:solidFill>
                <a:latin typeface="+mn-ea"/>
                <a:sym typeface="Wingdings" pitchFamily="2" charset="2"/>
              </a:rPr>
              <a:t>から購入している部品（支払先が</a:t>
            </a:r>
            <a:r>
              <a:rPr lang="en-US" altLang="ja-JP" sz="1400" b="1" dirty="0">
                <a:solidFill>
                  <a:schemeClr val="accent1"/>
                </a:solidFill>
                <a:latin typeface="+mn-ea"/>
                <a:sym typeface="Wingdings" pitchFamily="2" charset="2"/>
              </a:rPr>
              <a:t>TG</a:t>
            </a:r>
            <a:r>
              <a:rPr lang="ja-JP" altLang="en-US" sz="1400" b="1" dirty="0">
                <a:solidFill>
                  <a:schemeClr val="accent1"/>
                </a:solidFill>
                <a:latin typeface="+mn-ea"/>
                <a:sym typeface="Wingdings" pitchFamily="2" charset="2"/>
              </a:rPr>
              <a:t>）」</a:t>
            </a:r>
            <a:endParaRPr lang="en-US" altLang="ja-JP" sz="1400" b="1" dirty="0">
              <a:solidFill>
                <a:schemeClr val="accent1"/>
              </a:solidFill>
              <a:latin typeface="+mn-ea"/>
              <a:sym typeface="Wingdings" pitchFamily="2" charset="2"/>
            </a:endParaRPr>
          </a:p>
          <a:p>
            <a:r>
              <a:rPr lang="ja-JP" altLang="en-US" sz="1400" b="1" dirty="0">
                <a:solidFill>
                  <a:schemeClr val="accent1"/>
                </a:solidFill>
                <a:latin typeface="+mn-ea"/>
                <a:sym typeface="Wingdings" pitchFamily="2" charset="2"/>
              </a:rPr>
              <a:t>　　　　　　詳細は別紙</a:t>
            </a:r>
            <a:r>
              <a:rPr lang="en-US" altLang="ja-JP" sz="1400" b="1" dirty="0">
                <a:solidFill>
                  <a:schemeClr val="accent1"/>
                </a:solidFill>
                <a:latin typeface="+mn-ea"/>
                <a:sym typeface="Wingdings" pitchFamily="2" charset="2"/>
              </a:rPr>
              <a:t>.4</a:t>
            </a:r>
            <a:r>
              <a:rPr lang="ja-JP" altLang="en-US" sz="1400" b="1" dirty="0">
                <a:solidFill>
                  <a:schemeClr val="accent1"/>
                </a:solidFill>
                <a:latin typeface="+mn-ea"/>
                <a:sym typeface="Wingdings" pitchFamily="2" charset="2"/>
              </a:rPr>
              <a:t>参照</a:t>
            </a:r>
            <a:endParaRPr lang="en-US" altLang="ja-JP" sz="1400" b="1" dirty="0">
              <a:solidFill>
                <a:schemeClr val="accent1"/>
              </a:solidFill>
              <a:latin typeface="+mn-ea"/>
              <a:sym typeface="Wingdings" pitchFamily="2" charset="2"/>
            </a:endParaRPr>
          </a:p>
          <a:p>
            <a:r>
              <a:rPr lang="ja-JP" altLang="en-US" sz="1400" b="1" dirty="0">
                <a:latin typeface="+mn-ea"/>
                <a:sym typeface="Wingdings" pitchFamily="2" charset="2"/>
              </a:rPr>
              <a:t>　</a:t>
            </a:r>
            <a:endParaRPr lang="en-US" altLang="ja-JP" sz="1400" b="1" dirty="0">
              <a:latin typeface="+mn-ea"/>
              <a:sym typeface="Wingdings" pitchFamily="2" charset="2"/>
            </a:endParaRPr>
          </a:p>
          <a:p>
            <a:pPr marL="0" indent="0" eaLnBrk="1" hangingPunct="1">
              <a:spcBef>
                <a:spcPct val="0"/>
              </a:spcBef>
              <a:buFont typeface="Arial" charset="0"/>
              <a:buNone/>
            </a:pPr>
            <a:r>
              <a:rPr lang="ja-JP" altLang="en-US" sz="2000" dirty="0">
                <a:latin typeface="+mj-ea"/>
                <a:ea typeface="+mj-ea"/>
                <a:sym typeface="Wingdings" pitchFamily="2" charset="2"/>
              </a:rPr>
              <a:t>　</a:t>
            </a:r>
            <a:endParaRPr lang="en-US" altLang="ja-JP" sz="2000" dirty="0">
              <a:latin typeface="+mj-ea"/>
              <a:ea typeface="+mj-ea"/>
              <a:sym typeface="Wingdings" pitchFamily="2" charset="2"/>
            </a:endParaRPr>
          </a:p>
          <a:p>
            <a:pPr marL="0" indent="0" eaLnBrk="1" hangingPunct="1">
              <a:spcBef>
                <a:spcPct val="0"/>
              </a:spcBef>
              <a:buFont typeface="Arial" charset="0"/>
              <a:buNone/>
            </a:pPr>
            <a:endParaRPr lang="en-US" altLang="ja-JP" sz="2000" dirty="0">
              <a:latin typeface="+mj-ea"/>
              <a:ea typeface="+mj-ea"/>
              <a:sym typeface="Wingdings" pitchFamily="2" charset="2"/>
            </a:endParaRPr>
          </a:p>
          <a:p>
            <a:endParaRPr lang="ja-JP" altLang="en-US" sz="2000" b="1" dirty="0">
              <a:latin typeface="+mn-ea"/>
              <a:sym typeface="Wingdings" pitchFamily="2" charset="2"/>
            </a:endParaRPr>
          </a:p>
          <a:p>
            <a:r>
              <a:rPr lang="ja-JP" altLang="en-US" sz="2400" b="1" dirty="0">
                <a:latin typeface="+mn-ea"/>
                <a:sym typeface="Wingdings" pitchFamily="2" charset="2"/>
              </a:rPr>
              <a:t>　</a:t>
            </a:r>
            <a:r>
              <a:rPr lang="ja-JP" altLang="en-US" sz="2400" b="1" dirty="0">
                <a:solidFill>
                  <a:srgbClr val="FF0000"/>
                </a:solidFill>
                <a:latin typeface="+mn-ea"/>
                <a:sym typeface="Wingdings" pitchFamily="2" charset="2"/>
              </a:rPr>
              <a:t>［注意点］</a:t>
            </a:r>
            <a:endParaRPr lang="en-US" altLang="ja-JP" sz="2400" b="1" dirty="0">
              <a:solidFill>
                <a:srgbClr val="FF0000"/>
              </a:solidFill>
              <a:latin typeface="+mn-ea"/>
              <a:sym typeface="Wingdings" pitchFamily="2" charset="2"/>
            </a:endParaRPr>
          </a:p>
          <a:p>
            <a:r>
              <a:rPr lang="ja-JP" altLang="en-US" sz="2000" b="1" dirty="0">
                <a:latin typeface="+mn-ea"/>
                <a:sym typeface="Wingdings" pitchFamily="2" charset="2"/>
              </a:rPr>
              <a:t>　　　・</a:t>
            </a:r>
            <a:r>
              <a:rPr lang="en-US" altLang="ja-JP" sz="2000" b="1" dirty="0">
                <a:latin typeface="+mn-ea"/>
                <a:sym typeface="Wingdings" pitchFamily="2" charset="2"/>
              </a:rPr>
              <a:t>TG</a:t>
            </a:r>
            <a:r>
              <a:rPr lang="ja-JP" altLang="en-US" sz="2000" b="1" dirty="0">
                <a:latin typeface="+mn-ea"/>
                <a:sym typeface="Wingdings" pitchFamily="2" charset="2"/>
              </a:rPr>
              <a:t>が購入先を指定している部品（支払先が</a:t>
            </a:r>
            <a:r>
              <a:rPr lang="en-US" altLang="ja-JP" sz="2000" b="1" dirty="0">
                <a:latin typeface="+mn-ea"/>
                <a:sym typeface="Wingdings" pitchFamily="2" charset="2"/>
              </a:rPr>
              <a:t>TG</a:t>
            </a:r>
            <a:r>
              <a:rPr lang="ja-JP" altLang="en-US" sz="2000" b="1" dirty="0">
                <a:latin typeface="+mn-ea"/>
                <a:sym typeface="Wingdings" pitchFamily="2" charset="2"/>
              </a:rPr>
              <a:t>以外）は対象外</a:t>
            </a:r>
            <a:br>
              <a:rPr lang="en-US" altLang="ja-JP" sz="2000" b="1" dirty="0">
                <a:latin typeface="+mn-ea"/>
                <a:sym typeface="Wingdings" pitchFamily="2" charset="2"/>
              </a:rPr>
            </a:br>
            <a:r>
              <a:rPr lang="ja-JP" altLang="en-US" sz="2000" b="1" dirty="0">
                <a:latin typeface="+mn-ea"/>
                <a:sym typeface="Wingdings" pitchFamily="2" charset="2"/>
              </a:rPr>
              <a:t>　　　　のため材料情報（成分）の調査は必要　（定義は別紙</a:t>
            </a:r>
            <a:r>
              <a:rPr lang="en-US" altLang="ja-JP" sz="2000" b="1" dirty="0">
                <a:latin typeface="+mn-ea"/>
                <a:sym typeface="Wingdings" pitchFamily="2" charset="2"/>
              </a:rPr>
              <a:t>.4</a:t>
            </a:r>
            <a:r>
              <a:rPr lang="ja-JP" altLang="en-US" sz="2000" b="1" dirty="0">
                <a:latin typeface="+mn-ea"/>
                <a:sym typeface="Wingdings" pitchFamily="2" charset="2"/>
              </a:rPr>
              <a:t>参照）</a:t>
            </a:r>
            <a:endParaRPr lang="en-US" altLang="ja-JP" sz="2000" b="1" dirty="0">
              <a:latin typeface="+mn-ea"/>
              <a:sym typeface="Wingdings" pitchFamily="2" charset="2"/>
            </a:endParaRPr>
          </a:p>
          <a:p>
            <a:endParaRPr lang="en-US" altLang="ja-JP" sz="1600" b="1" dirty="0">
              <a:latin typeface="+mn-ea"/>
              <a:sym typeface="Wingdings" pitchFamily="2" charset="2"/>
            </a:endParaRPr>
          </a:p>
          <a:p>
            <a:r>
              <a:rPr lang="ja-JP" altLang="en-US" sz="2000" b="1" dirty="0">
                <a:latin typeface="+mn-ea"/>
                <a:sym typeface="Wingdings" pitchFamily="2" charset="2"/>
              </a:rPr>
              <a:t>　　　・</a:t>
            </a:r>
            <a:r>
              <a:rPr lang="en-US" altLang="ja-JP" sz="2000" b="1" dirty="0">
                <a:latin typeface="+mn-ea"/>
                <a:sym typeface="Wingdings" pitchFamily="2" charset="2"/>
              </a:rPr>
              <a:t>TG</a:t>
            </a:r>
            <a:r>
              <a:rPr lang="ja-JP" altLang="en-US" sz="2000" b="1" dirty="0">
                <a:latin typeface="+mn-ea"/>
                <a:sym typeface="Wingdings" pitchFamily="2" charset="2"/>
              </a:rPr>
              <a:t>支給部品の材料は</a:t>
            </a:r>
            <a:r>
              <a:rPr lang="en-US" altLang="ja-JP" sz="2000" b="1" dirty="0">
                <a:latin typeface="+mn-ea"/>
                <a:sym typeface="Wingdings" pitchFamily="2" charset="2"/>
              </a:rPr>
              <a:t>TG</a:t>
            </a:r>
            <a:r>
              <a:rPr lang="ja-JP" altLang="en-US" sz="2000" b="1" dirty="0">
                <a:latin typeface="+mn-ea"/>
                <a:sym typeface="Wingdings" pitchFamily="2" charset="2"/>
              </a:rPr>
              <a:t>直納品のみに使用</a:t>
            </a:r>
            <a:r>
              <a:rPr lang="en-US" altLang="ja-JP" sz="2000" b="1" dirty="0">
                <a:latin typeface="+mn-ea"/>
                <a:sym typeface="Wingdings" pitchFamily="2" charset="2"/>
              </a:rPr>
              <a:t>(</a:t>
            </a:r>
            <a:r>
              <a:rPr lang="ja-JP" altLang="en-US" sz="2000" b="1" dirty="0">
                <a:latin typeface="+mn-ea"/>
                <a:sym typeface="Wingdings" pitchFamily="2" charset="2"/>
              </a:rPr>
              <a:t>海外拠点向けは使用</a:t>
            </a:r>
            <a:r>
              <a:rPr lang="en-US" altLang="ja-JP" sz="2000" b="1" dirty="0">
                <a:latin typeface="+mn-ea"/>
                <a:sym typeface="Wingdings" pitchFamily="2" charset="2"/>
              </a:rPr>
              <a:t>NG)</a:t>
            </a:r>
          </a:p>
          <a:p>
            <a:endParaRPr lang="ja-JP" altLang="en-US" sz="2000" b="1" dirty="0">
              <a:latin typeface="+mn-ea"/>
              <a:sym typeface="Wingdings" pitchFamily="2" charset="2"/>
            </a:endParaRPr>
          </a:p>
          <a:p>
            <a:endParaRPr lang="en-US" altLang="ja-JP" sz="2000" dirty="0">
              <a:latin typeface="+mj-ea"/>
              <a:ea typeface="+mj-ea"/>
              <a:sym typeface="Wingdings" pitchFamily="2" charset="2"/>
            </a:endParaRPr>
          </a:p>
        </p:txBody>
      </p:sp>
      <p:sp>
        <p:nvSpPr>
          <p:cNvPr id="8" name="円/楕円 7"/>
          <p:cNvSpPr/>
          <p:nvPr/>
        </p:nvSpPr>
        <p:spPr>
          <a:xfrm>
            <a:off x="7788510" y="548680"/>
            <a:ext cx="1080120" cy="576064"/>
          </a:xfrm>
          <a:prstGeom prst="ellipse">
            <a:avLst/>
          </a:prstGeom>
          <a:solidFill>
            <a:srgbClr val="862A4A"/>
          </a:solidFill>
          <a:ln>
            <a:solidFill>
              <a:srgbClr val="862A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latin typeface="+mn-ea"/>
              </a:rPr>
              <a:t>TG</a:t>
            </a:r>
            <a:r>
              <a:rPr kumimoji="1" lang="ja-JP" altLang="en-US" sz="1400" b="1" dirty="0">
                <a:latin typeface="+mn-ea"/>
              </a:rPr>
              <a:t>独自</a:t>
            </a:r>
          </a:p>
        </p:txBody>
      </p:sp>
      <p:graphicFrame>
        <p:nvGraphicFramePr>
          <p:cNvPr id="3" name="表 2">
            <a:extLst>
              <a:ext uri="{FF2B5EF4-FFF2-40B4-BE49-F238E27FC236}">
                <a16:creationId xmlns:a16="http://schemas.microsoft.com/office/drawing/2014/main" id="{033B1369-B73C-487F-9677-E98A79816855}"/>
              </a:ext>
            </a:extLst>
          </p:cNvPr>
          <p:cNvGraphicFramePr>
            <a:graphicFrameLocks noGrp="1"/>
          </p:cNvGraphicFramePr>
          <p:nvPr>
            <p:extLst>
              <p:ext uri="{D42A27DB-BD31-4B8C-83A1-F6EECF244321}">
                <p14:modId xmlns:p14="http://schemas.microsoft.com/office/powerpoint/2010/main" val="1595460393"/>
              </p:ext>
            </p:extLst>
          </p:nvPr>
        </p:nvGraphicFramePr>
        <p:xfrm>
          <a:off x="949949" y="3933056"/>
          <a:ext cx="7391400" cy="762000"/>
        </p:xfrm>
        <a:graphic>
          <a:graphicData uri="http://schemas.openxmlformats.org/drawingml/2006/table">
            <a:tbl>
              <a:tblPr>
                <a:tableStyleId>{5C22544A-7EE6-4342-B048-85BDC9FD1C3A}</a:tableStyleId>
              </a:tblPr>
              <a:tblGrid>
                <a:gridCol w="1917700">
                  <a:extLst>
                    <a:ext uri="{9D8B030D-6E8A-4147-A177-3AD203B41FA5}">
                      <a16:colId xmlns:a16="http://schemas.microsoft.com/office/drawing/2014/main" val="1486429581"/>
                    </a:ext>
                  </a:extLst>
                </a:gridCol>
                <a:gridCol w="2146300">
                  <a:extLst>
                    <a:ext uri="{9D8B030D-6E8A-4147-A177-3AD203B41FA5}">
                      <a16:colId xmlns:a16="http://schemas.microsoft.com/office/drawing/2014/main" val="2896510308"/>
                    </a:ext>
                  </a:extLst>
                </a:gridCol>
                <a:gridCol w="1092200">
                  <a:extLst>
                    <a:ext uri="{9D8B030D-6E8A-4147-A177-3AD203B41FA5}">
                      <a16:colId xmlns:a16="http://schemas.microsoft.com/office/drawing/2014/main" val="574000095"/>
                    </a:ext>
                  </a:extLst>
                </a:gridCol>
                <a:gridCol w="2235200">
                  <a:extLst>
                    <a:ext uri="{9D8B030D-6E8A-4147-A177-3AD203B41FA5}">
                      <a16:colId xmlns:a16="http://schemas.microsoft.com/office/drawing/2014/main" val="3409361545"/>
                    </a:ext>
                  </a:extLst>
                </a:gridCol>
              </a:tblGrid>
              <a:tr h="381000">
                <a:tc>
                  <a:txBody>
                    <a:bodyPr/>
                    <a:lstStyle/>
                    <a:p>
                      <a:pPr algn="ctr" rtl="0" fontAlgn="ct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名称</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tc>
                  <a:txBody>
                    <a:bodyPr/>
                    <a:lstStyle/>
                    <a:p>
                      <a:pPr algn="ctr" rtl="0" fontAlgn="ct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商品名</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tc>
                  <a:txBody>
                    <a:bodyPr/>
                    <a:lstStyle/>
                    <a:p>
                      <a:pPr algn="ctr" rtl="0" fontAlgn="ct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材料分類</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tc>
                  <a:txBody>
                    <a:bodyPr/>
                    <a:lstStyle/>
                    <a:p>
                      <a:pPr algn="ctr" rtl="0" fontAlgn="ctr"/>
                      <a:r>
                        <a:rPr 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ID / </a:t>
                      </a:r>
                      <a:r>
                        <a:rPr lang="ja-JP" altLang="en-US" sz="1400" b="1" u="none" strike="noStrike" dirty="0">
                          <a:solidFill>
                            <a:schemeClr val="bg1"/>
                          </a:solidFill>
                          <a:effectLst/>
                          <a:latin typeface="HG丸ｺﾞｼｯｸM-PRO" panose="020F0600000000000000" pitchFamily="50" charset="-128"/>
                          <a:ea typeface="HG丸ｺﾞｼｯｸM-PRO" panose="020F0600000000000000" pitchFamily="50" charset="-128"/>
                        </a:rPr>
                        <a:t>バージョン</a:t>
                      </a:r>
                      <a:endParaRPr lang="ja-JP" altLang="en-US" sz="1400" b="1"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accent1"/>
                    </a:solidFill>
                  </a:tcPr>
                </a:tc>
                <a:extLst>
                  <a:ext uri="{0D108BD9-81ED-4DB2-BD59-A6C34878D82A}">
                    <a16:rowId xmlns:a16="http://schemas.microsoft.com/office/drawing/2014/main" val="2623174112"/>
                  </a:ext>
                </a:extLst>
              </a:tr>
              <a:tr h="381000">
                <a:tc>
                  <a:txBody>
                    <a:bodyPr/>
                    <a:lstStyle/>
                    <a:p>
                      <a:pPr algn="ctr" rtl="0" fontAlgn="ctr"/>
                      <a:r>
                        <a:rPr lang="en-US" sz="1400" u="none" strike="noStrike" dirty="0">
                          <a:effectLst/>
                          <a:latin typeface="HG丸ｺﾞｼｯｸM-PRO" panose="020F0600000000000000" pitchFamily="50" charset="-128"/>
                          <a:ea typeface="HG丸ｺﾞｼｯｸM-PRO" panose="020F0600000000000000" pitchFamily="50" charset="-128"/>
                        </a:rPr>
                        <a:t>Supplied parts</a:t>
                      </a:r>
                      <a:endParaRPr 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tc>
                  <a:txBody>
                    <a:bodyPr/>
                    <a:lstStyle/>
                    <a:p>
                      <a:pPr algn="ctr" rtl="0" fontAlgn="ctr"/>
                      <a:r>
                        <a:rPr lang="en-US" sz="1400" u="none" strike="noStrike" dirty="0">
                          <a:effectLst/>
                          <a:latin typeface="HG丸ｺﾞｼｯｸM-PRO" panose="020F0600000000000000" pitchFamily="50" charset="-128"/>
                          <a:ea typeface="HG丸ｺﾞｼｯｸM-PRO" panose="020F0600000000000000" pitchFamily="50" charset="-128"/>
                        </a:rPr>
                        <a:t>TOYODA GOSEI</a:t>
                      </a:r>
                      <a:endParaRPr 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tc>
                  <a:txBody>
                    <a:bodyPr/>
                    <a:lstStyle/>
                    <a:p>
                      <a:pPr algn="ctr" rtl="0" fontAlgn="ctr"/>
                      <a:r>
                        <a:rPr lang="en-US" altLang="ja-JP" sz="1400" u="none" strike="noStrike" dirty="0">
                          <a:effectLst/>
                          <a:latin typeface="HG丸ｺﾞｼｯｸM-PRO" panose="020F0600000000000000" pitchFamily="50" charset="-128"/>
                          <a:ea typeface="HG丸ｺﾞｼｯｸM-PRO" panose="020F0600000000000000" pitchFamily="50" charset="-128"/>
                        </a:rPr>
                        <a:t>7.3</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tc>
                  <a:txBody>
                    <a:bodyPr/>
                    <a:lstStyle/>
                    <a:p>
                      <a:pPr algn="ctr" rtl="0" fontAlgn="ctr"/>
                      <a:r>
                        <a:rPr lang="en-US" altLang="ja-JP" sz="1400" u="none" strike="noStrike" dirty="0">
                          <a:effectLst/>
                          <a:latin typeface="HG丸ｺﾞｼｯｸM-PRO" panose="020F0600000000000000" pitchFamily="50" charset="-128"/>
                          <a:ea typeface="HG丸ｺﾞｼｯｸM-PRO" panose="020F0600000000000000" pitchFamily="50" charset="-128"/>
                        </a:rPr>
                        <a:t>745120584 / 2</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solidFill>
                      <a:schemeClr val="tx2">
                        <a:lumMod val="20000"/>
                        <a:lumOff val="80000"/>
                      </a:schemeClr>
                    </a:solidFill>
                  </a:tcPr>
                </a:tc>
                <a:extLst>
                  <a:ext uri="{0D108BD9-81ED-4DB2-BD59-A6C34878D82A}">
                    <a16:rowId xmlns:a16="http://schemas.microsoft.com/office/drawing/2014/main" val="1459793877"/>
                  </a:ext>
                </a:extLst>
              </a:tr>
            </a:tbl>
          </a:graphicData>
        </a:graphic>
      </p:graphicFrame>
    </p:spTree>
    <p:extLst>
      <p:ext uri="{BB962C8B-B14F-4D97-AF65-F5344CB8AC3E}">
        <p14:creationId xmlns:p14="http://schemas.microsoft.com/office/powerpoint/2010/main" val="3865519291"/>
      </p:ext>
    </p:extLst>
  </p:cSld>
  <p:clrMapOvr>
    <a:masterClrMapping/>
  </p:clrMapOvr>
</p:sld>
</file>

<file path=ppt/theme/theme1.xml><?xml version="1.0" encoding="utf-8"?>
<a:theme xmlns:a="http://schemas.openxmlformats.org/drawingml/2006/main" name="Blends">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w="9525">
          <a:solidFill>
            <a:schemeClr val="tx1"/>
          </a:solidFill>
        </a:ln>
      </a:spPr>
      <a:bodyPr wrap="square" lIns="72000" tIns="36000" rIns="72000" bIns="36000" rtlCol="0" anchor="t" anchorCtr="0">
        <a:spAutoFit/>
      </a:bodyPr>
      <a:lstStyle>
        <a:defPPr marL="0" indent="0" eaLnBrk="1" hangingPunct="1">
          <a:spcBef>
            <a:spcPct val="0"/>
          </a:spcBef>
          <a:buFont typeface="Arial" charset="0"/>
          <a:buNone/>
          <a:defRPr sz="2000" b="1" dirty="0" smtClean="0">
            <a:latin typeface="+mj-ea"/>
            <a:ea typeface="+mj-ea"/>
            <a:sym typeface="Wingdings" pitchFamily="2" charset="2"/>
          </a:defRPr>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4075</Words>
  <Application>Microsoft Office PowerPoint</Application>
  <PresentationFormat>画面に合わせる (4:3)</PresentationFormat>
  <Paragraphs>600</Paragraphs>
  <Slides>36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HG丸ｺﾞｼｯｸM-PRO</vt:lpstr>
      <vt:lpstr>ＭＳ Ｐゴシック</vt:lpstr>
      <vt:lpstr>ＭＳ ゴシック</vt:lpstr>
      <vt:lpstr>ＭＳ 明朝</vt:lpstr>
      <vt:lpstr>UD デジタル 教科書体 NK-B</vt:lpstr>
      <vt:lpstr>Arial</vt:lpstr>
      <vt:lpstr>Calibri</vt:lpstr>
      <vt:lpstr>Tahoma</vt:lpstr>
      <vt:lpstr>Wingdings</vt:lpstr>
      <vt:lpstr>Blends</vt:lpstr>
      <vt:lpstr>PowerPoint プレゼンテーション</vt:lpstr>
      <vt:lpstr>目次</vt:lpstr>
      <vt:lpstr>目次</vt:lpstr>
      <vt:lpstr>目次</vt:lpstr>
      <vt:lpstr>１．はじめに</vt:lpstr>
      <vt:lpstr>１．はじめに</vt:lpstr>
      <vt:lpstr>２．データ入力時の注意ポイント 　2-1.共通情報（コンポーネント(部品）)</vt:lpstr>
      <vt:lpstr>２．データ入力時の注意ポイント 　2-1.共通情報（コンポーネント(部品）)</vt:lpstr>
      <vt:lpstr>２．データ入力時の注意ポイント 　2-1.共通情報（コンポーネント(部品）)</vt:lpstr>
      <vt:lpstr>２．データ入力時の注意ポイント 　2-1.共通情報（コンポーネント(部品）)</vt:lpstr>
      <vt:lpstr>２．データ入力時の注意ポイント 　2-1.共通情報（コンポーネント(部品）)</vt:lpstr>
      <vt:lpstr>２．データ入力時の注意ポイント 　2-2.共通情報（材料）</vt:lpstr>
      <vt:lpstr>２．データ入力時の注意ポイント 　2-2.共通情報（材料）</vt:lpstr>
      <vt:lpstr>２．データ入力時の注意ポイント 　2-2.共通情報（材料）</vt:lpstr>
      <vt:lpstr>２．データ入力時の注意ポイント 　2-3.共通情報（化学物質）</vt:lpstr>
      <vt:lpstr>２．データ入力時の注意ポイント 　 2-3.共通情報（化学物質）</vt:lpstr>
      <vt:lpstr>２．データ入力時の注意ポイント 　 2-4.プロセスケミカルの存在形態</vt:lpstr>
      <vt:lpstr>２．データ入力時の注意ポイント 　2-5.数量と質量(含有率)</vt:lpstr>
      <vt:lpstr>２．データ入力時の注意ポイント 　 2-5.数量と質量(含有率)</vt:lpstr>
      <vt:lpstr>２．データ入力時の注意ポイント 　2-6.材質表示</vt:lpstr>
      <vt:lpstr>２．データ入力時の注意ポイント 　2-7.アプリケーション</vt:lpstr>
      <vt:lpstr>３．データ提出時の注意ポイント 　3-1.入力データ確認</vt:lpstr>
      <vt:lpstr>３．データ提出時の注意ポイント 　3-2.送信情報</vt:lpstr>
      <vt:lpstr>３．データ提出時の注意ポイント 　3-2.送信情報</vt:lpstr>
      <vt:lpstr>３．データ提出時の注意ポイント 　3-2.送信情報</vt:lpstr>
      <vt:lpstr>３．データ提出時の注意ポイント 　3-2.送信情報</vt:lpstr>
      <vt:lpstr>４．問い合わせ先 </vt:lpstr>
      <vt:lpstr>納入部品名称・構成部品名称の記載位置</vt:lpstr>
      <vt:lpstr>納入部品名称・構成部品名称の記載位置</vt:lpstr>
      <vt:lpstr>納入部品番号・構成部品番号の記載位置</vt:lpstr>
      <vt:lpstr>部品番号の変換方法</vt:lpstr>
      <vt:lpstr>支給部品の定義</vt:lpstr>
      <vt:lpstr>支給材料で報告出来る場合、できない場合</vt:lpstr>
      <vt:lpstr>支給材料で報告出来る場合、できない場合</vt:lpstr>
      <vt:lpstr>改正履歴</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
  <cp:revision>998</cp:revision>
  <cp:lastPrinted>2024-08-08T09:04:28Z</cp:lastPrinted>
  <dcterms:created xsi:type="dcterms:W3CDTF">2013-03-14T02:02:13Z</dcterms:created>
  <dcterms:modified xsi:type="dcterms:W3CDTF">2025-04-04T07:27:32Z</dcterms:modified>
</cp:coreProperties>
</file>